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5" r:id="rId17"/>
    <p:sldId id="296" r:id="rId18"/>
    <p:sldId id="298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B0CC7-F191-ADC1-AB58-F7B2500DB688}" v="60" dt="2023-06-06T17:21:27.636"/>
    <p1510:client id="{0C58E4F5-C198-F2DD-603F-467216B899C7}" v="19" dt="2023-06-05T19:13:19.466"/>
    <p1510:client id="{44BE4A26-1A8D-8919-CF99-F25E7F7BEF5C}" v="3026" dt="2023-06-06T01:06:40.970"/>
    <p1510:client id="{4AD46AF3-CE8E-1443-9DD8-106DF7061B22}" v="47" dt="2023-06-13T07:22:55.587"/>
    <p1510:client id="{4D0592B2-A8F8-52B3-680C-0300DE37AEE5}" v="1" dt="2023-07-11T17:34:18.662"/>
    <p1510:client id="{5BE03689-458C-F451-8F0A-D8D32C031D2A}" v="438" dt="2023-07-12T20:40:43.933"/>
    <p1510:client id="{639080C2-3BCD-336F-AC04-597C00C9178D}" v="2" dt="2023-07-11T17:53:31.345"/>
    <p1510:client id="{B8DC6015-058D-E171-8809-C99080171AFE}" v="88" dt="2023-07-13T03:19:25.759"/>
    <p1510:client id="{C5DB0368-7834-75E3-8F49-B070E9708BC0}" v="286" dt="2023-07-13T03:11:45.821"/>
    <p1510:client id="{E4E6D53B-A0DC-3A64-01E5-1FFFF27935DA}" v="1" dt="2023-06-13T11:24:30.773"/>
    <p1510:client id="{E5E54FFC-BE76-22C9-77FE-ABA8A20F2BFA}" v="444" dt="2023-07-13T02:17:07.644"/>
    <p1510:client id="{E86522F3-647E-A8DB-E005-C9F1B815CC40}" v="376" dt="2023-07-12T18:21:06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12/07/2023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12/07/2023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12/07/2023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12/07/2023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12/07/2023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12/07/2023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12/07/2023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12/07/2023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12/07/2023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12/07/2023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12/07/2023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12/07/2023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gif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11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2961" y="2988479"/>
            <a:ext cx="8500754" cy="111147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2000" b="1">
                <a:latin typeface="Arial"/>
                <a:cs typeface="Calibri"/>
              </a:rPr>
              <a:t>Conception et Développement d'une application Numérique pour le client Renault visant à extraire et afficher dynamiquement des informations techniques</a:t>
            </a:r>
            <a:endParaRPr lang="fr-FR" sz="2000" b="1">
              <a:latin typeface="Arial"/>
              <a:cs typeface="Arial"/>
            </a:endParaRP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FE8A96BE-9322-559E-31B1-3A28865B9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7320" y="1452234"/>
            <a:ext cx="9144000" cy="1348510"/>
          </a:xfrm>
        </p:spPr>
        <p:txBody>
          <a:bodyPr>
            <a:normAutofit/>
          </a:bodyPr>
          <a:lstStyle/>
          <a:p>
            <a:r>
              <a:rPr lang="fr-FR" sz="2500" b="1">
                <a:latin typeface="Arial"/>
                <a:cs typeface="Arial"/>
              </a:rPr>
              <a:t>Présentation d'alternance</a:t>
            </a:r>
            <a:br>
              <a:rPr lang="fr-FR" sz="2500" b="1">
                <a:latin typeface="Arial"/>
                <a:cs typeface="Arial"/>
              </a:rPr>
            </a:br>
            <a:r>
              <a:rPr lang="fr-FR" sz="2500" b="1">
                <a:latin typeface="Arial"/>
                <a:cs typeface="Arial"/>
              </a:rPr>
              <a:t>Concepteur Développeur d'Application Numérique</a:t>
            </a:r>
            <a:br>
              <a:rPr lang="fr-FR" sz="2500" b="1">
                <a:latin typeface="Arial"/>
                <a:cs typeface="Arial"/>
              </a:rPr>
            </a:br>
            <a:endParaRPr lang="fr-FR" sz="2400" b="1">
              <a:latin typeface="Arial"/>
              <a:cs typeface="Arial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AAB94AA5-83E8-4187-78C6-3E290DB4E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6" y="-143535"/>
            <a:ext cx="1986190" cy="1461408"/>
          </a:xfrm>
          <a:prstGeom prst="rect">
            <a:avLst/>
          </a:prstGeom>
        </p:spPr>
      </p:pic>
      <p:sp>
        <p:nvSpPr>
          <p:cNvPr id="9" name="Google Shape;58;p13">
            <a:extLst>
              <a:ext uri="{FF2B5EF4-FFF2-40B4-BE49-F238E27FC236}">
                <a16:creationId xmlns:a16="http://schemas.microsoft.com/office/drawing/2014/main" id="{2C63A5F7-894D-44DC-D581-C8A0D78E3D1F}"/>
              </a:ext>
            </a:extLst>
          </p:cNvPr>
          <p:cNvSpPr txBox="1">
            <a:spLocks noGrp="1"/>
          </p:cNvSpPr>
          <p:nvPr/>
        </p:nvSpPr>
        <p:spPr>
          <a:xfrm>
            <a:off x="3048990" y="6139220"/>
            <a:ext cx="2310144" cy="77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fr" sz="1100">
                <a:solidFill>
                  <a:schemeClr val="dk1"/>
                </a:solidFill>
              </a:rPr>
              <a:t>Entreprise : CELAD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fr" sz="1100">
                <a:solidFill>
                  <a:schemeClr val="dk1"/>
                </a:solidFill>
              </a:rPr>
              <a:t>Ville : Toulouse</a:t>
            </a:r>
            <a:endParaRPr sz="11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900"/>
          </a:p>
        </p:txBody>
      </p:sp>
      <p:sp>
        <p:nvSpPr>
          <p:cNvPr id="10" name="Google Shape;60;p13">
            <a:extLst>
              <a:ext uri="{FF2B5EF4-FFF2-40B4-BE49-F238E27FC236}">
                <a16:creationId xmlns:a16="http://schemas.microsoft.com/office/drawing/2014/main" id="{CC469FCC-C7A2-F16F-2ECA-A99D7B620844}"/>
              </a:ext>
            </a:extLst>
          </p:cNvPr>
          <p:cNvSpPr txBox="1"/>
          <p:nvPr/>
        </p:nvSpPr>
        <p:spPr>
          <a:xfrm>
            <a:off x="6707748" y="6182762"/>
            <a:ext cx="3000000" cy="37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fr" sz="1100">
                <a:solidFill>
                  <a:schemeClr val="dk1"/>
                </a:solidFill>
              </a:rPr>
              <a:t>2 octobre 2022 – 15 septembre 2023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" name="Google Shape;62;p13">
            <a:extLst>
              <a:ext uri="{FF2B5EF4-FFF2-40B4-BE49-F238E27FC236}">
                <a16:creationId xmlns:a16="http://schemas.microsoft.com/office/drawing/2014/main" id="{F6011181-0F23-9950-ACD5-720BC6194894}"/>
              </a:ext>
            </a:extLst>
          </p:cNvPr>
          <p:cNvSpPr txBox="1"/>
          <p:nvPr/>
        </p:nvSpPr>
        <p:spPr>
          <a:xfrm>
            <a:off x="1598194" y="4266529"/>
            <a:ext cx="8520600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fr" sz="1600">
                <a:solidFill>
                  <a:schemeClr val="dk1"/>
                </a:solidFill>
              </a:rPr>
              <a:t>Gaëtan CORIN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" name="Google Shape;61;p13">
            <a:extLst>
              <a:ext uri="{FF2B5EF4-FFF2-40B4-BE49-F238E27FC236}">
                <a16:creationId xmlns:a16="http://schemas.microsoft.com/office/drawing/2014/main" id="{9C288D3D-0976-57F2-3E4B-29118D6E9709}"/>
              </a:ext>
            </a:extLst>
          </p:cNvPr>
          <p:cNvSpPr txBox="1"/>
          <p:nvPr/>
        </p:nvSpPr>
        <p:spPr>
          <a:xfrm>
            <a:off x="1617986" y="5005415"/>
            <a:ext cx="8520600" cy="604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Maître de stage : Olivier CRAIG, Chef de projet</a:t>
            </a:r>
            <a:endParaRPr lang="fr-FR" sz="1300">
              <a:solidFill>
                <a:schemeClr val="dk1"/>
              </a:solidFill>
            </a:endParaRPr>
          </a:p>
          <a:p>
            <a:pPr algn="ctr">
              <a:lnSpc>
                <a:spcPct val="105000"/>
              </a:lnSpc>
            </a:pPr>
            <a:r>
              <a:rPr lang="fr" sz="1300">
                <a:solidFill>
                  <a:schemeClr val="dk1"/>
                </a:solidFill>
              </a:rPr>
              <a:t>Professeur principal IPI: François-Xavier ARANDA</a:t>
            </a:r>
            <a:endParaRPr sz="1300" err="1">
              <a:solidFill>
                <a:schemeClr val="dk1"/>
              </a:solidFill>
            </a:endParaRPr>
          </a:p>
        </p:txBody>
      </p:sp>
      <p:sp>
        <p:nvSpPr>
          <p:cNvPr id="14" name="Google Shape;62;p13">
            <a:extLst>
              <a:ext uri="{FF2B5EF4-FFF2-40B4-BE49-F238E27FC236}">
                <a16:creationId xmlns:a16="http://schemas.microsoft.com/office/drawing/2014/main" id="{A3D0DC4E-27C2-2CE4-B16B-167E8B21A0A5}"/>
              </a:ext>
            </a:extLst>
          </p:cNvPr>
          <p:cNvSpPr txBox="1"/>
          <p:nvPr/>
        </p:nvSpPr>
        <p:spPr>
          <a:xfrm>
            <a:off x="11652635" y="6295230"/>
            <a:ext cx="534446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fr" sz="1600">
                <a:solidFill>
                  <a:schemeClr val="dk1"/>
                </a:solidFill>
              </a:rPr>
              <a:t>1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2" name="Image 14" descr="Une image contenant Police, Graphique, logo, symbole&#10;&#10;Description générée automatiquement">
            <a:extLst>
              <a:ext uri="{FF2B5EF4-FFF2-40B4-BE49-F238E27FC236}">
                <a16:creationId xmlns:a16="http://schemas.microsoft.com/office/drawing/2014/main" id="{D7663F0A-F7C0-E58E-6592-C32148FBB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86" y="5794301"/>
            <a:ext cx="2743200" cy="948111"/>
          </a:xfrm>
          <a:prstGeom prst="rect">
            <a:avLst/>
          </a:prstGeom>
        </p:spPr>
      </p:pic>
      <p:pic>
        <p:nvPicPr>
          <p:cNvPr id="15" name="Image 15" descr="Une image contenant obscurité, noir, espace, constellation&#10;&#10;Description générée automatiquement">
            <a:extLst>
              <a:ext uri="{FF2B5EF4-FFF2-40B4-BE49-F238E27FC236}">
                <a16:creationId xmlns:a16="http://schemas.microsoft.com/office/drawing/2014/main" id="{4C6F83EF-D5D6-16A7-9CD6-EF59274FC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5543" y="-9525"/>
            <a:ext cx="2198915" cy="1234622"/>
          </a:xfrm>
          <a:prstGeom prst="rect">
            <a:avLst/>
          </a:prstGeom>
        </p:spPr>
      </p:pic>
      <p:pic>
        <p:nvPicPr>
          <p:cNvPr id="18" name="Image 18" descr="Une image contenant Graphique, logo, Police, conception&#10;&#10;Description générée automatiquement">
            <a:extLst>
              <a:ext uri="{FF2B5EF4-FFF2-40B4-BE49-F238E27FC236}">
                <a16:creationId xmlns:a16="http://schemas.microsoft.com/office/drawing/2014/main" id="{8054117E-3DA3-A4E7-D27E-C1A5861E4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5543" y="5630430"/>
            <a:ext cx="2135415" cy="111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06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7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941C41D0-9694-034C-D697-8D5D14E68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361" y="1131822"/>
            <a:ext cx="6543304" cy="5722509"/>
          </a:xfrm>
          <a:prstGeom prst="rect">
            <a:avLst/>
          </a:prstGeom>
        </p:spPr>
      </p:pic>
      <p:pic>
        <p:nvPicPr>
          <p:cNvPr id="5" name="Image 5" descr="Une image contenant texte, logo&#10;&#10;Description générée automatiquement">
            <a:extLst>
              <a:ext uri="{FF2B5EF4-FFF2-40B4-BE49-F238E27FC236}">
                <a16:creationId xmlns:a16="http://schemas.microsoft.com/office/drawing/2014/main" id="{4B85B41E-3C63-A16E-90C1-584C07125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81" y="6307509"/>
            <a:ext cx="1430977" cy="502267"/>
          </a:xfrm>
          <a:prstGeom prst="rect">
            <a:avLst/>
          </a:prstGeom>
        </p:spPr>
      </p:pic>
      <p:sp>
        <p:nvSpPr>
          <p:cNvPr id="16" name="Google Shape;62;p13">
            <a:extLst>
              <a:ext uri="{FF2B5EF4-FFF2-40B4-BE49-F238E27FC236}">
                <a16:creationId xmlns:a16="http://schemas.microsoft.com/office/drawing/2014/main" id="{BE0B7A33-D066-B1A2-80DE-8126F7FFAC7F}"/>
              </a:ext>
            </a:extLst>
          </p:cNvPr>
          <p:cNvSpPr txBox="1"/>
          <p:nvPr/>
        </p:nvSpPr>
        <p:spPr>
          <a:xfrm>
            <a:off x="11573466" y="6334814"/>
            <a:ext cx="534446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fr" sz="1600" dirty="0">
                <a:solidFill>
                  <a:schemeClr val="dk1"/>
                </a:solidFill>
              </a:rPr>
              <a:t>10</a:t>
            </a:r>
          </a:p>
        </p:txBody>
      </p:sp>
      <p:sp>
        <p:nvSpPr>
          <p:cNvPr id="20" name="Sous-titre 2">
            <a:extLst>
              <a:ext uri="{FF2B5EF4-FFF2-40B4-BE49-F238E27FC236}">
                <a16:creationId xmlns:a16="http://schemas.microsoft.com/office/drawing/2014/main" id="{E43213AC-69E6-C0EB-F91E-2E128F46F8B7}"/>
              </a:ext>
            </a:extLst>
          </p:cNvPr>
          <p:cNvSpPr txBox="1">
            <a:spLocks/>
          </p:cNvSpPr>
          <p:nvPr/>
        </p:nvSpPr>
        <p:spPr>
          <a:xfrm>
            <a:off x="945737" y="131639"/>
            <a:ext cx="6314540" cy="4583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Calibri"/>
              </a:rPr>
              <a:t>Architecture logicielle</a:t>
            </a:r>
          </a:p>
        </p:txBody>
      </p:sp>
      <p:pic>
        <p:nvPicPr>
          <p:cNvPr id="4" name="Image 18" descr="Une image contenant Graphique, logo, Police, conception&#10;&#10;Description générée automatiquement">
            <a:extLst>
              <a:ext uri="{FF2B5EF4-FFF2-40B4-BE49-F238E27FC236}">
                <a16:creationId xmlns:a16="http://schemas.microsoft.com/office/drawing/2014/main" id="{CF16ABEF-702B-C864-CBB8-71014B40F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7185" y="6374286"/>
            <a:ext cx="711202" cy="395926"/>
          </a:xfrm>
          <a:prstGeom prst="rect">
            <a:avLst/>
          </a:prstGeom>
        </p:spPr>
      </p:pic>
      <p:pic>
        <p:nvPicPr>
          <p:cNvPr id="7" name="Image 15" descr="Une image contenant obscurité, noir, espace, constellation&#10;&#10;Description générée automatiquement">
            <a:extLst>
              <a:ext uri="{FF2B5EF4-FFF2-40B4-BE49-F238E27FC236}">
                <a16:creationId xmlns:a16="http://schemas.microsoft.com/office/drawing/2014/main" id="{07A107D7-7506-61E6-072F-A734E1B6C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8257" y="6358616"/>
            <a:ext cx="928916" cy="508909"/>
          </a:xfrm>
          <a:prstGeom prst="rect">
            <a:avLst/>
          </a:prstGeom>
        </p:spPr>
      </p:pic>
      <p:pic>
        <p:nvPicPr>
          <p:cNvPr id="11" name="Image 11">
            <a:extLst>
              <a:ext uri="{FF2B5EF4-FFF2-40B4-BE49-F238E27FC236}">
                <a16:creationId xmlns:a16="http://schemas.microsoft.com/office/drawing/2014/main" id="{0F6AC9DC-7EA8-6DDA-A461-17A1ABC046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257" y="611109"/>
            <a:ext cx="3568699" cy="111280"/>
          </a:xfrm>
          <a:prstGeom prst="rect">
            <a:avLst/>
          </a:prstGeom>
        </p:spPr>
      </p:pic>
      <p:sp>
        <p:nvSpPr>
          <p:cNvPr id="3" name="Sous-titre 5">
            <a:extLst>
              <a:ext uri="{FF2B5EF4-FFF2-40B4-BE49-F238E27FC236}">
                <a16:creationId xmlns:a16="http://schemas.microsoft.com/office/drawing/2014/main" id="{A19B4770-7303-0AFB-8704-88C918619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5071" y="925967"/>
            <a:ext cx="5159994" cy="5036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Front-end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Angular</a:t>
            </a:r>
            <a:endParaRPr lang="fr-FR" dirty="0" err="1">
              <a:solidFill>
                <a:schemeClr val="accent1">
                  <a:lumMod val="75000"/>
                </a:schemeClr>
              </a:solidFill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536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7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1F4DF8C2-A62E-4926-5954-06FCFBD10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465" y="1146409"/>
            <a:ext cx="6553199" cy="5703235"/>
          </a:xfrm>
          <a:prstGeom prst="rect">
            <a:avLst/>
          </a:prstGeom>
        </p:spPr>
      </p:pic>
      <p:pic>
        <p:nvPicPr>
          <p:cNvPr id="5" name="Image 5" descr="Une image contenant texte, logo&#10;&#10;Description générée automatiquement">
            <a:extLst>
              <a:ext uri="{FF2B5EF4-FFF2-40B4-BE49-F238E27FC236}">
                <a16:creationId xmlns:a16="http://schemas.microsoft.com/office/drawing/2014/main" id="{4B85B41E-3C63-A16E-90C1-584C07125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81" y="6307509"/>
            <a:ext cx="1430977" cy="502267"/>
          </a:xfrm>
          <a:prstGeom prst="rect">
            <a:avLst/>
          </a:prstGeom>
        </p:spPr>
      </p:pic>
      <p:sp>
        <p:nvSpPr>
          <p:cNvPr id="16" name="Google Shape;62;p13">
            <a:extLst>
              <a:ext uri="{FF2B5EF4-FFF2-40B4-BE49-F238E27FC236}">
                <a16:creationId xmlns:a16="http://schemas.microsoft.com/office/drawing/2014/main" id="{BE0B7A33-D066-B1A2-80DE-8126F7FFAC7F}"/>
              </a:ext>
            </a:extLst>
          </p:cNvPr>
          <p:cNvSpPr txBox="1"/>
          <p:nvPr/>
        </p:nvSpPr>
        <p:spPr>
          <a:xfrm>
            <a:off x="11573466" y="6334814"/>
            <a:ext cx="534446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fr" sz="1600" dirty="0">
                <a:solidFill>
                  <a:schemeClr val="dk1"/>
                </a:solidFill>
              </a:rPr>
              <a:t>11</a:t>
            </a:r>
          </a:p>
        </p:txBody>
      </p:sp>
      <p:sp>
        <p:nvSpPr>
          <p:cNvPr id="20" name="Sous-titre 2">
            <a:extLst>
              <a:ext uri="{FF2B5EF4-FFF2-40B4-BE49-F238E27FC236}">
                <a16:creationId xmlns:a16="http://schemas.microsoft.com/office/drawing/2014/main" id="{E43213AC-69E6-C0EB-F91E-2E128F46F8B7}"/>
              </a:ext>
            </a:extLst>
          </p:cNvPr>
          <p:cNvSpPr txBox="1">
            <a:spLocks/>
          </p:cNvSpPr>
          <p:nvPr/>
        </p:nvSpPr>
        <p:spPr>
          <a:xfrm>
            <a:off x="945737" y="131639"/>
            <a:ext cx="6314540" cy="4583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Calibri"/>
              </a:rPr>
              <a:t>Architecture logicielle</a:t>
            </a:r>
          </a:p>
        </p:txBody>
      </p:sp>
      <p:pic>
        <p:nvPicPr>
          <p:cNvPr id="4" name="Image 18" descr="Une image contenant Graphique, logo, Police, conception&#10;&#10;Description générée automatiquement">
            <a:extLst>
              <a:ext uri="{FF2B5EF4-FFF2-40B4-BE49-F238E27FC236}">
                <a16:creationId xmlns:a16="http://schemas.microsoft.com/office/drawing/2014/main" id="{CF16ABEF-702B-C864-CBB8-71014B40F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7185" y="6374286"/>
            <a:ext cx="711202" cy="395926"/>
          </a:xfrm>
          <a:prstGeom prst="rect">
            <a:avLst/>
          </a:prstGeom>
        </p:spPr>
      </p:pic>
      <p:pic>
        <p:nvPicPr>
          <p:cNvPr id="7" name="Image 15" descr="Une image contenant obscurité, noir, espace, constellation&#10;&#10;Description générée automatiquement">
            <a:extLst>
              <a:ext uri="{FF2B5EF4-FFF2-40B4-BE49-F238E27FC236}">
                <a16:creationId xmlns:a16="http://schemas.microsoft.com/office/drawing/2014/main" id="{07A107D7-7506-61E6-072F-A734E1B6C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8257" y="6358616"/>
            <a:ext cx="928916" cy="508909"/>
          </a:xfrm>
          <a:prstGeom prst="rect">
            <a:avLst/>
          </a:prstGeom>
        </p:spPr>
      </p:pic>
      <p:pic>
        <p:nvPicPr>
          <p:cNvPr id="11" name="Image 11">
            <a:extLst>
              <a:ext uri="{FF2B5EF4-FFF2-40B4-BE49-F238E27FC236}">
                <a16:creationId xmlns:a16="http://schemas.microsoft.com/office/drawing/2014/main" id="{0F6AC9DC-7EA8-6DDA-A461-17A1ABC046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257" y="611109"/>
            <a:ext cx="3568699" cy="111280"/>
          </a:xfrm>
          <a:prstGeom prst="rect">
            <a:avLst/>
          </a:prstGeom>
        </p:spPr>
      </p:pic>
      <p:sp>
        <p:nvSpPr>
          <p:cNvPr id="3" name="Sous-titre 5">
            <a:extLst>
              <a:ext uri="{FF2B5EF4-FFF2-40B4-BE49-F238E27FC236}">
                <a16:creationId xmlns:a16="http://schemas.microsoft.com/office/drawing/2014/main" id="{A19B4770-7303-0AFB-8704-88C918619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5071" y="925967"/>
            <a:ext cx="5159994" cy="5036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Front-end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Angular</a:t>
            </a:r>
            <a:endParaRPr lang="fr-FR" dirty="0" err="1">
              <a:solidFill>
                <a:schemeClr val="accent1">
                  <a:lumMod val="75000"/>
                </a:schemeClr>
              </a:solidFill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256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Une image contenant texte, logo&#10;&#10;Description générée automatiquement">
            <a:extLst>
              <a:ext uri="{FF2B5EF4-FFF2-40B4-BE49-F238E27FC236}">
                <a16:creationId xmlns:a16="http://schemas.microsoft.com/office/drawing/2014/main" id="{4B85B41E-3C63-A16E-90C1-584C07125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1" y="6307509"/>
            <a:ext cx="1430977" cy="502267"/>
          </a:xfrm>
          <a:prstGeom prst="rect">
            <a:avLst/>
          </a:prstGeom>
        </p:spPr>
      </p:pic>
      <p:sp>
        <p:nvSpPr>
          <p:cNvPr id="16" name="Google Shape;62;p13">
            <a:extLst>
              <a:ext uri="{FF2B5EF4-FFF2-40B4-BE49-F238E27FC236}">
                <a16:creationId xmlns:a16="http://schemas.microsoft.com/office/drawing/2014/main" id="{BE0B7A33-D066-B1A2-80DE-8126F7FFAC7F}"/>
              </a:ext>
            </a:extLst>
          </p:cNvPr>
          <p:cNvSpPr txBox="1"/>
          <p:nvPr/>
        </p:nvSpPr>
        <p:spPr>
          <a:xfrm>
            <a:off x="11573466" y="6334814"/>
            <a:ext cx="534446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fr" sz="1600" dirty="0">
                <a:solidFill>
                  <a:schemeClr val="dk1"/>
                </a:solidFill>
              </a:rPr>
              <a:t>12</a:t>
            </a:r>
          </a:p>
        </p:txBody>
      </p:sp>
      <p:sp>
        <p:nvSpPr>
          <p:cNvPr id="20" name="Sous-titre 2">
            <a:extLst>
              <a:ext uri="{FF2B5EF4-FFF2-40B4-BE49-F238E27FC236}">
                <a16:creationId xmlns:a16="http://schemas.microsoft.com/office/drawing/2014/main" id="{E43213AC-69E6-C0EB-F91E-2E128F46F8B7}"/>
              </a:ext>
            </a:extLst>
          </p:cNvPr>
          <p:cNvSpPr txBox="1">
            <a:spLocks/>
          </p:cNvSpPr>
          <p:nvPr/>
        </p:nvSpPr>
        <p:spPr>
          <a:xfrm>
            <a:off x="945737" y="131639"/>
            <a:ext cx="6314540" cy="4583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Calibri"/>
              </a:rPr>
              <a:t>Interface logicielle</a:t>
            </a:r>
          </a:p>
        </p:txBody>
      </p:sp>
      <p:pic>
        <p:nvPicPr>
          <p:cNvPr id="4" name="Image 18" descr="Une image contenant Graphique, logo, Police, conception&#10;&#10;Description générée automatiquement">
            <a:extLst>
              <a:ext uri="{FF2B5EF4-FFF2-40B4-BE49-F238E27FC236}">
                <a16:creationId xmlns:a16="http://schemas.microsoft.com/office/drawing/2014/main" id="{CF16ABEF-702B-C864-CBB8-71014B40F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7185" y="6374286"/>
            <a:ext cx="711202" cy="395926"/>
          </a:xfrm>
          <a:prstGeom prst="rect">
            <a:avLst/>
          </a:prstGeom>
        </p:spPr>
      </p:pic>
      <p:pic>
        <p:nvPicPr>
          <p:cNvPr id="7" name="Image 15" descr="Une image contenant obscurité, noir, espace, constellation&#10;&#10;Description générée automatiquement">
            <a:extLst>
              <a:ext uri="{FF2B5EF4-FFF2-40B4-BE49-F238E27FC236}">
                <a16:creationId xmlns:a16="http://schemas.microsoft.com/office/drawing/2014/main" id="{07A107D7-7506-61E6-072F-A734E1B6C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8257" y="6358616"/>
            <a:ext cx="928916" cy="508909"/>
          </a:xfrm>
          <a:prstGeom prst="rect">
            <a:avLst/>
          </a:prstGeom>
        </p:spPr>
      </p:pic>
      <p:pic>
        <p:nvPicPr>
          <p:cNvPr id="11" name="Image 11">
            <a:extLst>
              <a:ext uri="{FF2B5EF4-FFF2-40B4-BE49-F238E27FC236}">
                <a16:creationId xmlns:a16="http://schemas.microsoft.com/office/drawing/2014/main" id="{0F6AC9DC-7EA8-6DDA-A461-17A1ABC04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257" y="611109"/>
            <a:ext cx="3568699" cy="111280"/>
          </a:xfrm>
          <a:prstGeom prst="rect">
            <a:avLst/>
          </a:prstGeom>
        </p:spPr>
      </p:pic>
      <p:sp>
        <p:nvSpPr>
          <p:cNvPr id="3" name="Sous-titre 5">
            <a:extLst>
              <a:ext uri="{FF2B5EF4-FFF2-40B4-BE49-F238E27FC236}">
                <a16:creationId xmlns:a16="http://schemas.microsoft.com/office/drawing/2014/main" id="{A19B4770-7303-0AFB-8704-88C918619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1785" y="163967"/>
            <a:ext cx="5159994" cy="5036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Home page</a:t>
            </a:r>
          </a:p>
        </p:txBody>
      </p:sp>
      <p:pic>
        <p:nvPicPr>
          <p:cNvPr id="6" name="Image 7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13C11CE3-A090-54B9-C13C-4785DCC32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472" y="763307"/>
            <a:ext cx="10916555" cy="561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25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Une image contenant texte, logo&#10;&#10;Description générée automatiquement">
            <a:extLst>
              <a:ext uri="{FF2B5EF4-FFF2-40B4-BE49-F238E27FC236}">
                <a16:creationId xmlns:a16="http://schemas.microsoft.com/office/drawing/2014/main" id="{4B85B41E-3C63-A16E-90C1-584C07125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1" y="6307509"/>
            <a:ext cx="1430977" cy="502267"/>
          </a:xfrm>
          <a:prstGeom prst="rect">
            <a:avLst/>
          </a:prstGeom>
        </p:spPr>
      </p:pic>
      <p:sp>
        <p:nvSpPr>
          <p:cNvPr id="16" name="Google Shape;62;p13">
            <a:extLst>
              <a:ext uri="{FF2B5EF4-FFF2-40B4-BE49-F238E27FC236}">
                <a16:creationId xmlns:a16="http://schemas.microsoft.com/office/drawing/2014/main" id="{BE0B7A33-D066-B1A2-80DE-8126F7FFAC7F}"/>
              </a:ext>
            </a:extLst>
          </p:cNvPr>
          <p:cNvSpPr txBox="1"/>
          <p:nvPr/>
        </p:nvSpPr>
        <p:spPr>
          <a:xfrm>
            <a:off x="11573466" y="6334814"/>
            <a:ext cx="534446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fr" sz="1600" dirty="0">
                <a:solidFill>
                  <a:schemeClr val="dk1"/>
                </a:solidFill>
              </a:rPr>
              <a:t>13</a:t>
            </a:r>
          </a:p>
        </p:txBody>
      </p:sp>
      <p:sp>
        <p:nvSpPr>
          <p:cNvPr id="20" name="Sous-titre 2">
            <a:extLst>
              <a:ext uri="{FF2B5EF4-FFF2-40B4-BE49-F238E27FC236}">
                <a16:creationId xmlns:a16="http://schemas.microsoft.com/office/drawing/2014/main" id="{E43213AC-69E6-C0EB-F91E-2E128F46F8B7}"/>
              </a:ext>
            </a:extLst>
          </p:cNvPr>
          <p:cNvSpPr txBox="1">
            <a:spLocks/>
          </p:cNvSpPr>
          <p:nvPr/>
        </p:nvSpPr>
        <p:spPr>
          <a:xfrm>
            <a:off x="945737" y="131639"/>
            <a:ext cx="6314540" cy="4583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Calibri"/>
              </a:rPr>
              <a:t>Interface logicielle</a:t>
            </a:r>
          </a:p>
        </p:txBody>
      </p:sp>
      <p:pic>
        <p:nvPicPr>
          <p:cNvPr id="4" name="Image 18" descr="Une image contenant Graphique, logo, Police, conception&#10;&#10;Description générée automatiquement">
            <a:extLst>
              <a:ext uri="{FF2B5EF4-FFF2-40B4-BE49-F238E27FC236}">
                <a16:creationId xmlns:a16="http://schemas.microsoft.com/office/drawing/2014/main" id="{CF16ABEF-702B-C864-CBB8-71014B40F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7185" y="6374286"/>
            <a:ext cx="711202" cy="395926"/>
          </a:xfrm>
          <a:prstGeom prst="rect">
            <a:avLst/>
          </a:prstGeom>
        </p:spPr>
      </p:pic>
      <p:pic>
        <p:nvPicPr>
          <p:cNvPr id="7" name="Image 15" descr="Une image contenant obscurité, noir, espace, constellation&#10;&#10;Description générée automatiquement">
            <a:extLst>
              <a:ext uri="{FF2B5EF4-FFF2-40B4-BE49-F238E27FC236}">
                <a16:creationId xmlns:a16="http://schemas.microsoft.com/office/drawing/2014/main" id="{07A107D7-7506-61E6-072F-A734E1B6C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8257" y="6358616"/>
            <a:ext cx="928916" cy="508909"/>
          </a:xfrm>
          <a:prstGeom prst="rect">
            <a:avLst/>
          </a:prstGeom>
        </p:spPr>
      </p:pic>
      <p:pic>
        <p:nvPicPr>
          <p:cNvPr id="11" name="Image 11">
            <a:extLst>
              <a:ext uri="{FF2B5EF4-FFF2-40B4-BE49-F238E27FC236}">
                <a16:creationId xmlns:a16="http://schemas.microsoft.com/office/drawing/2014/main" id="{0F6AC9DC-7EA8-6DDA-A461-17A1ABC04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257" y="611109"/>
            <a:ext cx="3568699" cy="111280"/>
          </a:xfrm>
          <a:prstGeom prst="rect">
            <a:avLst/>
          </a:prstGeom>
        </p:spPr>
      </p:pic>
      <p:sp>
        <p:nvSpPr>
          <p:cNvPr id="3" name="Sous-titre 5">
            <a:extLst>
              <a:ext uri="{FF2B5EF4-FFF2-40B4-BE49-F238E27FC236}">
                <a16:creationId xmlns:a16="http://schemas.microsoft.com/office/drawing/2014/main" id="{A19B4770-7303-0AFB-8704-88C918619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1785" y="163967"/>
            <a:ext cx="5159994" cy="5036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Test section</a:t>
            </a:r>
          </a:p>
        </p:txBody>
      </p:sp>
      <p:pic>
        <p:nvPicPr>
          <p:cNvPr id="8" name="Image 8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420D6F1E-0EEC-5DE1-70B1-FAC3F5BEA5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543" y="759130"/>
            <a:ext cx="10943770" cy="560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93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Une image contenant texte, logo&#10;&#10;Description générée automatiquement">
            <a:extLst>
              <a:ext uri="{FF2B5EF4-FFF2-40B4-BE49-F238E27FC236}">
                <a16:creationId xmlns:a16="http://schemas.microsoft.com/office/drawing/2014/main" id="{4B85B41E-3C63-A16E-90C1-584C07125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1" y="6307509"/>
            <a:ext cx="1430977" cy="502267"/>
          </a:xfrm>
          <a:prstGeom prst="rect">
            <a:avLst/>
          </a:prstGeom>
        </p:spPr>
      </p:pic>
      <p:sp>
        <p:nvSpPr>
          <p:cNvPr id="16" name="Google Shape;62;p13">
            <a:extLst>
              <a:ext uri="{FF2B5EF4-FFF2-40B4-BE49-F238E27FC236}">
                <a16:creationId xmlns:a16="http://schemas.microsoft.com/office/drawing/2014/main" id="{BE0B7A33-D066-B1A2-80DE-8126F7FFAC7F}"/>
              </a:ext>
            </a:extLst>
          </p:cNvPr>
          <p:cNvSpPr txBox="1"/>
          <p:nvPr/>
        </p:nvSpPr>
        <p:spPr>
          <a:xfrm>
            <a:off x="11573466" y="6334814"/>
            <a:ext cx="534446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fr" sz="1600" dirty="0">
                <a:solidFill>
                  <a:schemeClr val="dk1"/>
                </a:solidFill>
              </a:rPr>
              <a:t>14</a:t>
            </a:r>
          </a:p>
        </p:txBody>
      </p:sp>
      <p:sp>
        <p:nvSpPr>
          <p:cNvPr id="20" name="Sous-titre 2">
            <a:extLst>
              <a:ext uri="{FF2B5EF4-FFF2-40B4-BE49-F238E27FC236}">
                <a16:creationId xmlns:a16="http://schemas.microsoft.com/office/drawing/2014/main" id="{E43213AC-69E6-C0EB-F91E-2E128F46F8B7}"/>
              </a:ext>
            </a:extLst>
          </p:cNvPr>
          <p:cNvSpPr txBox="1">
            <a:spLocks/>
          </p:cNvSpPr>
          <p:nvPr/>
        </p:nvSpPr>
        <p:spPr>
          <a:xfrm>
            <a:off x="945737" y="131639"/>
            <a:ext cx="6314540" cy="4583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Calibri"/>
              </a:rPr>
              <a:t>Interface logicielle</a:t>
            </a:r>
          </a:p>
        </p:txBody>
      </p:sp>
      <p:pic>
        <p:nvPicPr>
          <p:cNvPr id="4" name="Image 18" descr="Une image contenant Graphique, logo, Police, conception&#10;&#10;Description générée automatiquement">
            <a:extLst>
              <a:ext uri="{FF2B5EF4-FFF2-40B4-BE49-F238E27FC236}">
                <a16:creationId xmlns:a16="http://schemas.microsoft.com/office/drawing/2014/main" id="{CF16ABEF-702B-C864-CBB8-71014B40F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7185" y="6374286"/>
            <a:ext cx="711202" cy="395926"/>
          </a:xfrm>
          <a:prstGeom prst="rect">
            <a:avLst/>
          </a:prstGeom>
        </p:spPr>
      </p:pic>
      <p:pic>
        <p:nvPicPr>
          <p:cNvPr id="7" name="Image 15" descr="Une image contenant obscurité, noir, espace, constellation&#10;&#10;Description générée automatiquement">
            <a:extLst>
              <a:ext uri="{FF2B5EF4-FFF2-40B4-BE49-F238E27FC236}">
                <a16:creationId xmlns:a16="http://schemas.microsoft.com/office/drawing/2014/main" id="{07A107D7-7506-61E6-072F-A734E1B6C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8257" y="6358616"/>
            <a:ext cx="928916" cy="508909"/>
          </a:xfrm>
          <a:prstGeom prst="rect">
            <a:avLst/>
          </a:prstGeom>
        </p:spPr>
      </p:pic>
      <p:pic>
        <p:nvPicPr>
          <p:cNvPr id="11" name="Image 11">
            <a:extLst>
              <a:ext uri="{FF2B5EF4-FFF2-40B4-BE49-F238E27FC236}">
                <a16:creationId xmlns:a16="http://schemas.microsoft.com/office/drawing/2014/main" id="{0F6AC9DC-7EA8-6DDA-A461-17A1ABC04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257" y="611109"/>
            <a:ext cx="3568699" cy="111280"/>
          </a:xfrm>
          <a:prstGeom prst="rect">
            <a:avLst/>
          </a:prstGeom>
        </p:spPr>
      </p:pic>
      <p:sp>
        <p:nvSpPr>
          <p:cNvPr id="3" name="Sous-titre 5">
            <a:extLst>
              <a:ext uri="{FF2B5EF4-FFF2-40B4-BE49-F238E27FC236}">
                <a16:creationId xmlns:a16="http://schemas.microsoft.com/office/drawing/2014/main" id="{A19B4770-7303-0AFB-8704-88C918619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1785" y="163967"/>
            <a:ext cx="5159994" cy="5036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State section</a:t>
            </a:r>
          </a:p>
        </p:txBody>
      </p:sp>
      <p:pic>
        <p:nvPicPr>
          <p:cNvPr id="2" name="Image 5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10AD5F7E-47CA-8B6E-C09A-92EC2B117B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471" y="763568"/>
            <a:ext cx="10980056" cy="561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60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Une image contenant texte, logo&#10;&#10;Description générée automatiquement">
            <a:extLst>
              <a:ext uri="{FF2B5EF4-FFF2-40B4-BE49-F238E27FC236}">
                <a16:creationId xmlns:a16="http://schemas.microsoft.com/office/drawing/2014/main" id="{4B85B41E-3C63-A16E-90C1-584C07125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1" y="6307509"/>
            <a:ext cx="1430977" cy="502267"/>
          </a:xfrm>
          <a:prstGeom prst="rect">
            <a:avLst/>
          </a:prstGeom>
        </p:spPr>
      </p:pic>
      <p:sp>
        <p:nvSpPr>
          <p:cNvPr id="16" name="Google Shape;62;p13">
            <a:extLst>
              <a:ext uri="{FF2B5EF4-FFF2-40B4-BE49-F238E27FC236}">
                <a16:creationId xmlns:a16="http://schemas.microsoft.com/office/drawing/2014/main" id="{BE0B7A33-D066-B1A2-80DE-8126F7FFAC7F}"/>
              </a:ext>
            </a:extLst>
          </p:cNvPr>
          <p:cNvSpPr txBox="1"/>
          <p:nvPr/>
        </p:nvSpPr>
        <p:spPr>
          <a:xfrm>
            <a:off x="11573466" y="6334814"/>
            <a:ext cx="534446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fr" sz="1600" dirty="0">
                <a:solidFill>
                  <a:schemeClr val="dk1"/>
                </a:solidFill>
              </a:rPr>
              <a:t>15</a:t>
            </a:r>
          </a:p>
        </p:txBody>
      </p:sp>
      <p:sp>
        <p:nvSpPr>
          <p:cNvPr id="20" name="Sous-titre 2">
            <a:extLst>
              <a:ext uri="{FF2B5EF4-FFF2-40B4-BE49-F238E27FC236}">
                <a16:creationId xmlns:a16="http://schemas.microsoft.com/office/drawing/2014/main" id="{E43213AC-69E6-C0EB-F91E-2E128F46F8B7}"/>
              </a:ext>
            </a:extLst>
          </p:cNvPr>
          <p:cNvSpPr txBox="1">
            <a:spLocks/>
          </p:cNvSpPr>
          <p:nvPr/>
        </p:nvSpPr>
        <p:spPr>
          <a:xfrm>
            <a:off x="945737" y="131639"/>
            <a:ext cx="6314540" cy="4583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Calibri"/>
              </a:rPr>
              <a:t>Interface logicielle</a:t>
            </a:r>
          </a:p>
        </p:txBody>
      </p:sp>
      <p:pic>
        <p:nvPicPr>
          <p:cNvPr id="4" name="Image 18" descr="Une image contenant Graphique, logo, Police, conception&#10;&#10;Description générée automatiquement">
            <a:extLst>
              <a:ext uri="{FF2B5EF4-FFF2-40B4-BE49-F238E27FC236}">
                <a16:creationId xmlns:a16="http://schemas.microsoft.com/office/drawing/2014/main" id="{CF16ABEF-702B-C864-CBB8-71014B40F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7185" y="6374286"/>
            <a:ext cx="711202" cy="395926"/>
          </a:xfrm>
          <a:prstGeom prst="rect">
            <a:avLst/>
          </a:prstGeom>
        </p:spPr>
      </p:pic>
      <p:pic>
        <p:nvPicPr>
          <p:cNvPr id="7" name="Image 15" descr="Une image contenant obscurité, noir, espace, constellation&#10;&#10;Description générée automatiquement">
            <a:extLst>
              <a:ext uri="{FF2B5EF4-FFF2-40B4-BE49-F238E27FC236}">
                <a16:creationId xmlns:a16="http://schemas.microsoft.com/office/drawing/2014/main" id="{07A107D7-7506-61E6-072F-A734E1B6C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8257" y="6358616"/>
            <a:ext cx="928916" cy="508909"/>
          </a:xfrm>
          <a:prstGeom prst="rect">
            <a:avLst/>
          </a:prstGeom>
        </p:spPr>
      </p:pic>
      <p:pic>
        <p:nvPicPr>
          <p:cNvPr id="11" name="Image 11">
            <a:extLst>
              <a:ext uri="{FF2B5EF4-FFF2-40B4-BE49-F238E27FC236}">
                <a16:creationId xmlns:a16="http://schemas.microsoft.com/office/drawing/2014/main" id="{0F6AC9DC-7EA8-6DDA-A461-17A1ABC04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257" y="611109"/>
            <a:ext cx="3568699" cy="111280"/>
          </a:xfrm>
          <a:prstGeom prst="rect">
            <a:avLst/>
          </a:prstGeom>
        </p:spPr>
      </p:pic>
      <p:sp>
        <p:nvSpPr>
          <p:cNvPr id="3" name="Sous-titre 5">
            <a:extLst>
              <a:ext uri="{FF2B5EF4-FFF2-40B4-BE49-F238E27FC236}">
                <a16:creationId xmlns:a16="http://schemas.microsoft.com/office/drawing/2014/main" id="{A19B4770-7303-0AFB-8704-88C918619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1785" y="163967"/>
            <a:ext cx="5159994" cy="5036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Signal section</a:t>
            </a:r>
          </a:p>
        </p:txBody>
      </p:sp>
      <p:pic>
        <p:nvPicPr>
          <p:cNvPr id="6" name="Image 7" descr="Une image contenant texte, capture d’écran, ligne, Parallèle&#10;&#10;Description générée automatiquement">
            <a:extLst>
              <a:ext uri="{FF2B5EF4-FFF2-40B4-BE49-F238E27FC236}">
                <a16:creationId xmlns:a16="http://schemas.microsoft.com/office/drawing/2014/main" id="{1302B747-EBBA-C123-918A-735919CB5C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543" y="764298"/>
            <a:ext cx="10970985" cy="557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27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Une image contenant texte, logo&#10;&#10;Description générée automatiquement">
            <a:extLst>
              <a:ext uri="{FF2B5EF4-FFF2-40B4-BE49-F238E27FC236}">
                <a16:creationId xmlns:a16="http://schemas.microsoft.com/office/drawing/2014/main" id="{4B85B41E-3C63-A16E-90C1-584C07125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1" y="6307509"/>
            <a:ext cx="1430977" cy="502267"/>
          </a:xfrm>
          <a:prstGeom prst="rect">
            <a:avLst/>
          </a:prstGeom>
        </p:spPr>
      </p:pic>
      <p:sp>
        <p:nvSpPr>
          <p:cNvPr id="16" name="Google Shape;62;p13">
            <a:extLst>
              <a:ext uri="{FF2B5EF4-FFF2-40B4-BE49-F238E27FC236}">
                <a16:creationId xmlns:a16="http://schemas.microsoft.com/office/drawing/2014/main" id="{BE0B7A33-D066-B1A2-80DE-8126F7FFAC7F}"/>
              </a:ext>
            </a:extLst>
          </p:cNvPr>
          <p:cNvSpPr txBox="1"/>
          <p:nvPr/>
        </p:nvSpPr>
        <p:spPr>
          <a:xfrm>
            <a:off x="11573466" y="6334814"/>
            <a:ext cx="534446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fr" sz="1600" dirty="0">
                <a:solidFill>
                  <a:schemeClr val="dk1"/>
                </a:solidFill>
              </a:rPr>
              <a:t>16</a:t>
            </a:r>
          </a:p>
        </p:txBody>
      </p:sp>
      <p:sp>
        <p:nvSpPr>
          <p:cNvPr id="20" name="Sous-titre 2">
            <a:extLst>
              <a:ext uri="{FF2B5EF4-FFF2-40B4-BE49-F238E27FC236}">
                <a16:creationId xmlns:a16="http://schemas.microsoft.com/office/drawing/2014/main" id="{E43213AC-69E6-C0EB-F91E-2E128F46F8B7}"/>
              </a:ext>
            </a:extLst>
          </p:cNvPr>
          <p:cNvSpPr txBox="1">
            <a:spLocks/>
          </p:cNvSpPr>
          <p:nvPr/>
        </p:nvSpPr>
        <p:spPr>
          <a:xfrm>
            <a:off x="945737" y="131639"/>
            <a:ext cx="6314540" cy="4583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Calibri"/>
              </a:rPr>
              <a:t>Interface logicielle</a:t>
            </a:r>
          </a:p>
        </p:txBody>
      </p:sp>
      <p:pic>
        <p:nvPicPr>
          <p:cNvPr id="4" name="Image 18" descr="Une image contenant Graphique, logo, Police, conception&#10;&#10;Description générée automatiquement">
            <a:extLst>
              <a:ext uri="{FF2B5EF4-FFF2-40B4-BE49-F238E27FC236}">
                <a16:creationId xmlns:a16="http://schemas.microsoft.com/office/drawing/2014/main" id="{CF16ABEF-702B-C864-CBB8-71014B40F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7185" y="6374286"/>
            <a:ext cx="711202" cy="395926"/>
          </a:xfrm>
          <a:prstGeom prst="rect">
            <a:avLst/>
          </a:prstGeom>
        </p:spPr>
      </p:pic>
      <p:pic>
        <p:nvPicPr>
          <p:cNvPr id="7" name="Image 15" descr="Une image contenant obscurité, noir, espace, constellation&#10;&#10;Description générée automatiquement">
            <a:extLst>
              <a:ext uri="{FF2B5EF4-FFF2-40B4-BE49-F238E27FC236}">
                <a16:creationId xmlns:a16="http://schemas.microsoft.com/office/drawing/2014/main" id="{07A107D7-7506-61E6-072F-A734E1B6C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8257" y="6358616"/>
            <a:ext cx="928916" cy="508909"/>
          </a:xfrm>
          <a:prstGeom prst="rect">
            <a:avLst/>
          </a:prstGeom>
        </p:spPr>
      </p:pic>
      <p:pic>
        <p:nvPicPr>
          <p:cNvPr id="11" name="Image 11">
            <a:extLst>
              <a:ext uri="{FF2B5EF4-FFF2-40B4-BE49-F238E27FC236}">
                <a16:creationId xmlns:a16="http://schemas.microsoft.com/office/drawing/2014/main" id="{0F6AC9DC-7EA8-6DDA-A461-17A1ABC04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257" y="611109"/>
            <a:ext cx="3568699" cy="111280"/>
          </a:xfrm>
          <a:prstGeom prst="rect">
            <a:avLst/>
          </a:prstGeom>
        </p:spPr>
      </p:pic>
      <p:sp>
        <p:nvSpPr>
          <p:cNvPr id="3" name="Sous-titre 5">
            <a:extLst>
              <a:ext uri="{FF2B5EF4-FFF2-40B4-BE49-F238E27FC236}">
                <a16:creationId xmlns:a16="http://schemas.microsoft.com/office/drawing/2014/main" id="{A19B4770-7303-0AFB-8704-88C918619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1785" y="163967"/>
            <a:ext cx="5159994" cy="5036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Progress Bar</a:t>
            </a:r>
          </a:p>
        </p:txBody>
      </p:sp>
      <p:pic>
        <p:nvPicPr>
          <p:cNvPr id="9" name="Image 9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539AE096-4197-6088-6900-36997A376C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615" y="777412"/>
            <a:ext cx="10898413" cy="553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52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Une image contenant texte, logo&#10;&#10;Description générée automatiquement">
            <a:extLst>
              <a:ext uri="{FF2B5EF4-FFF2-40B4-BE49-F238E27FC236}">
                <a16:creationId xmlns:a16="http://schemas.microsoft.com/office/drawing/2014/main" id="{4B85B41E-3C63-A16E-90C1-584C07125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1" y="6307509"/>
            <a:ext cx="1430977" cy="502267"/>
          </a:xfrm>
          <a:prstGeom prst="rect">
            <a:avLst/>
          </a:prstGeom>
        </p:spPr>
      </p:pic>
      <p:sp>
        <p:nvSpPr>
          <p:cNvPr id="16" name="Google Shape;62;p13">
            <a:extLst>
              <a:ext uri="{FF2B5EF4-FFF2-40B4-BE49-F238E27FC236}">
                <a16:creationId xmlns:a16="http://schemas.microsoft.com/office/drawing/2014/main" id="{BE0B7A33-D066-B1A2-80DE-8126F7FFAC7F}"/>
              </a:ext>
            </a:extLst>
          </p:cNvPr>
          <p:cNvSpPr txBox="1"/>
          <p:nvPr/>
        </p:nvSpPr>
        <p:spPr>
          <a:xfrm>
            <a:off x="11573466" y="6334814"/>
            <a:ext cx="534446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fr" sz="1600" dirty="0">
                <a:solidFill>
                  <a:schemeClr val="dk1"/>
                </a:solidFill>
              </a:rPr>
              <a:t>18</a:t>
            </a:r>
          </a:p>
        </p:txBody>
      </p:sp>
      <p:sp>
        <p:nvSpPr>
          <p:cNvPr id="20" name="Sous-titre 2">
            <a:extLst>
              <a:ext uri="{FF2B5EF4-FFF2-40B4-BE49-F238E27FC236}">
                <a16:creationId xmlns:a16="http://schemas.microsoft.com/office/drawing/2014/main" id="{E43213AC-69E6-C0EB-F91E-2E128F46F8B7}"/>
              </a:ext>
            </a:extLst>
          </p:cNvPr>
          <p:cNvSpPr txBox="1">
            <a:spLocks/>
          </p:cNvSpPr>
          <p:nvPr/>
        </p:nvSpPr>
        <p:spPr>
          <a:xfrm>
            <a:off x="945737" y="131639"/>
            <a:ext cx="6314540" cy="4583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Calibri"/>
              </a:rPr>
              <a:t>Livrable</a:t>
            </a:r>
          </a:p>
        </p:txBody>
      </p:sp>
      <p:pic>
        <p:nvPicPr>
          <p:cNvPr id="4" name="Image 18" descr="Une image contenant Graphique, logo, Police, conception&#10;&#10;Description générée automatiquement">
            <a:extLst>
              <a:ext uri="{FF2B5EF4-FFF2-40B4-BE49-F238E27FC236}">
                <a16:creationId xmlns:a16="http://schemas.microsoft.com/office/drawing/2014/main" id="{CF16ABEF-702B-C864-CBB8-71014B40F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7185" y="6374286"/>
            <a:ext cx="711202" cy="395926"/>
          </a:xfrm>
          <a:prstGeom prst="rect">
            <a:avLst/>
          </a:prstGeom>
        </p:spPr>
      </p:pic>
      <p:pic>
        <p:nvPicPr>
          <p:cNvPr id="7" name="Image 15" descr="Une image contenant obscurité, noir, espace, constellation&#10;&#10;Description générée automatiquement">
            <a:extLst>
              <a:ext uri="{FF2B5EF4-FFF2-40B4-BE49-F238E27FC236}">
                <a16:creationId xmlns:a16="http://schemas.microsoft.com/office/drawing/2014/main" id="{07A107D7-7506-61E6-072F-A734E1B6C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8257" y="6358616"/>
            <a:ext cx="928916" cy="508909"/>
          </a:xfrm>
          <a:prstGeom prst="rect">
            <a:avLst/>
          </a:prstGeom>
        </p:spPr>
      </p:pic>
      <p:pic>
        <p:nvPicPr>
          <p:cNvPr id="11" name="Image 11">
            <a:extLst>
              <a:ext uri="{FF2B5EF4-FFF2-40B4-BE49-F238E27FC236}">
                <a16:creationId xmlns:a16="http://schemas.microsoft.com/office/drawing/2014/main" id="{0F6AC9DC-7EA8-6DDA-A461-17A1ABC04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257" y="611109"/>
            <a:ext cx="3568699" cy="111280"/>
          </a:xfrm>
          <a:prstGeom prst="rect">
            <a:avLst/>
          </a:prstGeom>
        </p:spPr>
      </p:pic>
      <p:sp>
        <p:nvSpPr>
          <p:cNvPr id="10" name="Sous-titre 8">
            <a:extLst>
              <a:ext uri="{FF2B5EF4-FFF2-40B4-BE49-F238E27FC236}">
                <a16:creationId xmlns:a16="http://schemas.microsoft.com/office/drawing/2014/main" id="{2431F95F-A67F-328B-B982-A453F6C95F1D}"/>
              </a:ext>
            </a:extLst>
          </p:cNvPr>
          <p:cNvSpPr txBox="1">
            <a:spLocks/>
          </p:cNvSpPr>
          <p:nvPr/>
        </p:nvSpPr>
        <p:spPr>
          <a:xfrm>
            <a:off x="1360713" y="1550244"/>
            <a:ext cx="9510154" cy="5053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cs typeface="Calibri" panose="020F0502020204030204"/>
              </a:rPr>
              <a:t>Livraisons de code sur </a:t>
            </a:r>
            <a:r>
              <a:rPr lang="fr-FR" dirty="0" err="1">
                <a:cs typeface="Calibri" panose="020F0502020204030204"/>
              </a:rPr>
              <a:t>Gitlab</a:t>
            </a:r>
            <a:r>
              <a:rPr lang="fr-FR" dirty="0">
                <a:cs typeface="Calibri" panose="020F0502020204030204"/>
              </a:rPr>
              <a:t> à chaque fin de sprint. (14 jours)</a:t>
            </a:r>
          </a:p>
        </p:txBody>
      </p:sp>
      <p:pic>
        <p:nvPicPr>
          <p:cNvPr id="13" name="Image 8">
            <a:extLst>
              <a:ext uri="{FF2B5EF4-FFF2-40B4-BE49-F238E27FC236}">
                <a16:creationId xmlns:a16="http://schemas.microsoft.com/office/drawing/2014/main" id="{335068BD-4227-5641-6C16-D902EBACD5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178" y="1668998"/>
            <a:ext cx="190500" cy="161925"/>
          </a:xfrm>
          <a:prstGeom prst="rect">
            <a:avLst/>
          </a:prstGeom>
        </p:spPr>
      </p:pic>
      <p:sp>
        <p:nvSpPr>
          <p:cNvPr id="17" name="Sous-titre 8">
            <a:extLst>
              <a:ext uri="{FF2B5EF4-FFF2-40B4-BE49-F238E27FC236}">
                <a16:creationId xmlns:a16="http://schemas.microsoft.com/office/drawing/2014/main" id="{07D5E0C4-28E2-8E6B-4F54-F1CA43849B97}"/>
              </a:ext>
            </a:extLst>
          </p:cNvPr>
          <p:cNvSpPr txBox="1">
            <a:spLocks/>
          </p:cNvSpPr>
          <p:nvPr/>
        </p:nvSpPr>
        <p:spPr>
          <a:xfrm>
            <a:off x="1360713" y="2529957"/>
            <a:ext cx="10562437" cy="10042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cs typeface="Calibri" panose="020F0502020204030204"/>
              </a:rPr>
              <a:t>Une livraison en application </a:t>
            </a:r>
            <a:r>
              <a:rPr lang="fr-FR" dirty="0" err="1">
                <a:cs typeface="Calibri" panose="020F0502020204030204"/>
              </a:rPr>
              <a:t>dockerisé</a:t>
            </a:r>
            <a:r>
              <a:rPr lang="fr-FR" dirty="0">
                <a:cs typeface="Calibri" panose="020F0502020204030204"/>
              </a:rPr>
              <a:t> en milieu de projet afin de récupérer des feedbacks utilisateurs.</a:t>
            </a:r>
          </a:p>
        </p:txBody>
      </p:sp>
      <p:pic>
        <p:nvPicPr>
          <p:cNvPr id="18" name="Image 8">
            <a:extLst>
              <a:ext uri="{FF2B5EF4-FFF2-40B4-BE49-F238E27FC236}">
                <a16:creationId xmlns:a16="http://schemas.microsoft.com/office/drawing/2014/main" id="{DA0A24D6-CF79-2439-EA5E-A8C5307A0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249" y="2648711"/>
            <a:ext cx="190500" cy="161925"/>
          </a:xfrm>
          <a:prstGeom prst="rect">
            <a:avLst/>
          </a:prstGeom>
        </p:spPr>
      </p:pic>
      <p:sp>
        <p:nvSpPr>
          <p:cNvPr id="19" name="Sous-titre 8">
            <a:extLst>
              <a:ext uri="{FF2B5EF4-FFF2-40B4-BE49-F238E27FC236}">
                <a16:creationId xmlns:a16="http://schemas.microsoft.com/office/drawing/2014/main" id="{4D60FC74-224E-E094-C997-3A45ACE7A988}"/>
              </a:ext>
            </a:extLst>
          </p:cNvPr>
          <p:cNvSpPr txBox="1">
            <a:spLocks/>
          </p:cNvSpPr>
          <p:nvPr/>
        </p:nvSpPr>
        <p:spPr>
          <a:xfrm>
            <a:off x="1387927" y="3636672"/>
            <a:ext cx="9582724" cy="11584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cs typeface="Calibri" panose="020F0502020204030204"/>
              </a:rPr>
              <a:t>Une livraison en application </a:t>
            </a:r>
            <a:r>
              <a:rPr lang="fr-FR" dirty="0" err="1">
                <a:cs typeface="Calibri" panose="020F0502020204030204"/>
              </a:rPr>
              <a:t>dockerisé</a:t>
            </a:r>
            <a:r>
              <a:rPr lang="fr-FR" dirty="0">
                <a:cs typeface="Calibri" panose="020F0502020204030204"/>
              </a:rPr>
              <a:t> en fin de projet accompagné d'un fichier </a:t>
            </a:r>
            <a:r>
              <a:rPr lang="fr-FR" dirty="0" err="1">
                <a:cs typeface="Calibri" panose="020F0502020204030204"/>
              </a:rPr>
              <a:t>Readme</a:t>
            </a:r>
            <a:r>
              <a:rPr lang="fr-FR" dirty="0">
                <a:cs typeface="Calibri" panose="020F0502020204030204"/>
              </a:rPr>
              <a:t> explicatif.</a:t>
            </a:r>
          </a:p>
        </p:txBody>
      </p:sp>
      <p:pic>
        <p:nvPicPr>
          <p:cNvPr id="21" name="Image 8">
            <a:extLst>
              <a:ext uri="{FF2B5EF4-FFF2-40B4-BE49-F238E27FC236}">
                <a16:creationId xmlns:a16="http://schemas.microsoft.com/office/drawing/2014/main" id="{34756FE5-6813-EA92-DCFA-8B520B0DB2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8463" y="3755426"/>
            <a:ext cx="190500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16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>
            <a:extLst>
              <a:ext uri="{FF2B5EF4-FFF2-40B4-BE49-F238E27FC236}">
                <a16:creationId xmlns:a16="http://schemas.microsoft.com/office/drawing/2014/main" id="{AAB94AA5-83E8-4187-78C6-3E290DB4E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6" y="-143535"/>
            <a:ext cx="1986190" cy="1461408"/>
          </a:xfrm>
          <a:prstGeom prst="rect">
            <a:avLst/>
          </a:prstGeom>
        </p:spPr>
      </p:pic>
      <p:sp>
        <p:nvSpPr>
          <p:cNvPr id="14" name="Google Shape;62;p13">
            <a:extLst>
              <a:ext uri="{FF2B5EF4-FFF2-40B4-BE49-F238E27FC236}">
                <a16:creationId xmlns:a16="http://schemas.microsoft.com/office/drawing/2014/main" id="{A3D0DC4E-27C2-2CE4-B16B-167E8B21A0A5}"/>
              </a:ext>
            </a:extLst>
          </p:cNvPr>
          <p:cNvSpPr txBox="1"/>
          <p:nvPr/>
        </p:nvSpPr>
        <p:spPr>
          <a:xfrm>
            <a:off x="11652635" y="6295230"/>
            <a:ext cx="534446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fr" sz="1600">
                <a:solidFill>
                  <a:schemeClr val="dk1"/>
                </a:solidFill>
              </a:rPr>
              <a:t>1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2" name="Image 14" descr="Une image contenant Police, Graphique, logo, symbole&#10;&#10;Description générée automatiquement">
            <a:extLst>
              <a:ext uri="{FF2B5EF4-FFF2-40B4-BE49-F238E27FC236}">
                <a16:creationId xmlns:a16="http://schemas.microsoft.com/office/drawing/2014/main" id="{D7663F0A-F7C0-E58E-6592-C32148FBB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86" y="5794301"/>
            <a:ext cx="2743200" cy="948111"/>
          </a:xfrm>
          <a:prstGeom prst="rect">
            <a:avLst/>
          </a:prstGeom>
        </p:spPr>
      </p:pic>
      <p:pic>
        <p:nvPicPr>
          <p:cNvPr id="15" name="Image 15" descr="Une image contenant obscurité, noir, espace, constellation&#10;&#10;Description générée automatiquement">
            <a:extLst>
              <a:ext uri="{FF2B5EF4-FFF2-40B4-BE49-F238E27FC236}">
                <a16:creationId xmlns:a16="http://schemas.microsoft.com/office/drawing/2014/main" id="{4C6F83EF-D5D6-16A7-9CD6-EF59274FC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5543" y="-9525"/>
            <a:ext cx="2198915" cy="1234622"/>
          </a:xfrm>
          <a:prstGeom prst="rect">
            <a:avLst/>
          </a:prstGeom>
        </p:spPr>
      </p:pic>
      <p:pic>
        <p:nvPicPr>
          <p:cNvPr id="18" name="Image 18" descr="Une image contenant Graphique, logo, Police, conception&#10;&#10;Description générée automatiquement">
            <a:extLst>
              <a:ext uri="{FF2B5EF4-FFF2-40B4-BE49-F238E27FC236}">
                <a16:creationId xmlns:a16="http://schemas.microsoft.com/office/drawing/2014/main" id="{8054117E-3DA3-A4E7-D27E-C1A5861E4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5543" y="5630430"/>
            <a:ext cx="2135415" cy="1112567"/>
          </a:xfrm>
          <a:prstGeom prst="rect">
            <a:avLst/>
          </a:prstGeom>
        </p:spPr>
      </p:pic>
      <p:sp>
        <p:nvSpPr>
          <p:cNvPr id="28" name="Sous-titre 2">
            <a:extLst>
              <a:ext uri="{FF2B5EF4-FFF2-40B4-BE49-F238E27FC236}">
                <a16:creationId xmlns:a16="http://schemas.microsoft.com/office/drawing/2014/main" id="{E3B055AB-4C2A-C43B-9242-22ECC084F0AD}"/>
              </a:ext>
            </a:extLst>
          </p:cNvPr>
          <p:cNvSpPr txBox="1">
            <a:spLocks/>
          </p:cNvSpPr>
          <p:nvPr/>
        </p:nvSpPr>
        <p:spPr>
          <a:xfrm>
            <a:off x="3839523" y="2780497"/>
            <a:ext cx="4518397" cy="4583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Calibri"/>
              </a:rPr>
              <a:t>Merci pour votre écoute</a:t>
            </a:r>
          </a:p>
        </p:txBody>
      </p:sp>
    </p:spTree>
    <p:extLst>
      <p:ext uri="{BB962C8B-B14F-4D97-AF65-F5344CB8AC3E}">
        <p14:creationId xmlns:p14="http://schemas.microsoft.com/office/powerpoint/2010/main" val="256270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Une image contenant texte, logo&#10;&#10;Description générée automatiquement">
            <a:extLst>
              <a:ext uri="{FF2B5EF4-FFF2-40B4-BE49-F238E27FC236}">
                <a16:creationId xmlns:a16="http://schemas.microsoft.com/office/drawing/2014/main" id="{4B85B41E-3C63-A16E-90C1-584C07125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1" y="6307509"/>
            <a:ext cx="1430977" cy="502267"/>
          </a:xfrm>
          <a:prstGeom prst="rect">
            <a:avLst/>
          </a:prstGeom>
        </p:spPr>
      </p:pic>
      <p:sp>
        <p:nvSpPr>
          <p:cNvPr id="16" name="Google Shape;62;p13">
            <a:extLst>
              <a:ext uri="{FF2B5EF4-FFF2-40B4-BE49-F238E27FC236}">
                <a16:creationId xmlns:a16="http://schemas.microsoft.com/office/drawing/2014/main" id="{BE0B7A33-D066-B1A2-80DE-8126F7FFAC7F}"/>
              </a:ext>
            </a:extLst>
          </p:cNvPr>
          <p:cNvSpPr txBox="1"/>
          <p:nvPr/>
        </p:nvSpPr>
        <p:spPr>
          <a:xfrm>
            <a:off x="11573466" y="6334814"/>
            <a:ext cx="534446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fr" sz="1600">
                <a:solidFill>
                  <a:schemeClr val="dk1"/>
                </a:solidFill>
              </a:rPr>
              <a:t>2</a:t>
            </a:r>
          </a:p>
        </p:txBody>
      </p:sp>
      <p:sp>
        <p:nvSpPr>
          <p:cNvPr id="20" name="Sous-titre 2">
            <a:extLst>
              <a:ext uri="{FF2B5EF4-FFF2-40B4-BE49-F238E27FC236}">
                <a16:creationId xmlns:a16="http://schemas.microsoft.com/office/drawing/2014/main" id="{E43213AC-69E6-C0EB-F91E-2E128F46F8B7}"/>
              </a:ext>
            </a:extLst>
          </p:cNvPr>
          <p:cNvSpPr txBox="1">
            <a:spLocks/>
          </p:cNvSpPr>
          <p:nvPr/>
        </p:nvSpPr>
        <p:spPr>
          <a:xfrm>
            <a:off x="945737" y="131639"/>
            <a:ext cx="6314540" cy="4583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Calibri"/>
              </a:rPr>
              <a:t>Sommaire</a:t>
            </a:r>
          </a:p>
        </p:txBody>
      </p:sp>
      <p:pic>
        <p:nvPicPr>
          <p:cNvPr id="4" name="Image 18" descr="Une image contenant Graphique, logo, Police, conception&#10;&#10;Description générée automatiquement">
            <a:extLst>
              <a:ext uri="{FF2B5EF4-FFF2-40B4-BE49-F238E27FC236}">
                <a16:creationId xmlns:a16="http://schemas.microsoft.com/office/drawing/2014/main" id="{CF16ABEF-702B-C864-CBB8-71014B40F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7185" y="6374286"/>
            <a:ext cx="711202" cy="395926"/>
          </a:xfrm>
          <a:prstGeom prst="rect">
            <a:avLst/>
          </a:prstGeom>
        </p:spPr>
      </p:pic>
      <p:pic>
        <p:nvPicPr>
          <p:cNvPr id="7" name="Image 15" descr="Une image contenant obscurité, noir, espace, constellation&#10;&#10;Description générée automatiquement">
            <a:extLst>
              <a:ext uri="{FF2B5EF4-FFF2-40B4-BE49-F238E27FC236}">
                <a16:creationId xmlns:a16="http://schemas.microsoft.com/office/drawing/2014/main" id="{07A107D7-7506-61E6-072F-A734E1B6C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8257" y="6358616"/>
            <a:ext cx="928916" cy="508909"/>
          </a:xfrm>
          <a:prstGeom prst="rect">
            <a:avLst/>
          </a:prstGeom>
        </p:spPr>
      </p:pic>
      <p:pic>
        <p:nvPicPr>
          <p:cNvPr id="11" name="Image 11">
            <a:extLst>
              <a:ext uri="{FF2B5EF4-FFF2-40B4-BE49-F238E27FC236}">
                <a16:creationId xmlns:a16="http://schemas.microsoft.com/office/drawing/2014/main" id="{0F6AC9DC-7EA8-6DDA-A461-17A1ABC04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257" y="611109"/>
            <a:ext cx="3568699" cy="111280"/>
          </a:xfrm>
          <a:prstGeom prst="rect">
            <a:avLst/>
          </a:prstGeom>
        </p:spPr>
      </p:pic>
      <p:pic>
        <p:nvPicPr>
          <p:cNvPr id="13" name="Image 11">
            <a:extLst>
              <a:ext uri="{FF2B5EF4-FFF2-40B4-BE49-F238E27FC236}">
                <a16:creationId xmlns:a16="http://schemas.microsoft.com/office/drawing/2014/main" id="{492F7D25-0B6F-62B2-E3FC-76DA67102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5113" y="1509180"/>
            <a:ext cx="4258128" cy="156637"/>
          </a:xfrm>
          <a:prstGeom prst="rect">
            <a:avLst/>
          </a:prstGeom>
        </p:spPr>
      </p:pic>
      <p:pic>
        <p:nvPicPr>
          <p:cNvPr id="18" name="Image 11">
            <a:extLst>
              <a:ext uri="{FF2B5EF4-FFF2-40B4-BE49-F238E27FC236}">
                <a16:creationId xmlns:a16="http://schemas.microsoft.com/office/drawing/2014/main" id="{3FE5C4DE-1603-8FA4-9B9D-411F2BDE43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5112" y="4793037"/>
            <a:ext cx="4258128" cy="156637"/>
          </a:xfrm>
          <a:prstGeom prst="rect">
            <a:avLst/>
          </a:prstGeom>
        </p:spPr>
      </p:pic>
      <p:sp>
        <p:nvSpPr>
          <p:cNvPr id="6" name="Sous-titre 8">
            <a:extLst>
              <a:ext uri="{FF2B5EF4-FFF2-40B4-BE49-F238E27FC236}">
                <a16:creationId xmlns:a16="http://schemas.microsoft.com/office/drawing/2014/main" id="{4F45DCD9-98CA-0E50-3A91-C9BF399A0066}"/>
              </a:ext>
            </a:extLst>
          </p:cNvPr>
          <p:cNvSpPr txBox="1">
            <a:spLocks/>
          </p:cNvSpPr>
          <p:nvPr/>
        </p:nvSpPr>
        <p:spPr>
          <a:xfrm>
            <a:off x="3510643" y="1795172"/>
            <a:ext cx="4629724" cy="5053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rial"/>
                <a:cs typeface="Calibri" panose="020F0502020204030204"/>
              </a:rPr>
              <a:t>Présentation des équipes CELAD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ED9D66E-A028-AE80-0D04-ED53581064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9321" y="1913926"/>
            <a:ext cx="190500" cy="161925"/>
          </a:xfrm>
          <a:prstGeom prst="rect">
            <a:avLst/>
          </a:prstGeom>
        </p:spPr>
      </p:pic>
      <p:sp>
        <p:nvSpPr>
          <p:cNvPr id="10" name="Sous-titre 8">
            <a:extLst>
              <a:ext uri="{FF2B5EF4-FFF2-40B4-BE49-F238E27FC236}">
                <a16:creationId xmlns:a16="http://schemas.microsoft.com/office/drawing/2014/main" id="{5A7051BD-EE3C-1360-0B3C-C0BA327A12A7}"/>
              </a:ext>
            </a:extLst>
          </p:cNvPr>
          <p:cNvSpPr txBox="1">
            <a:spLocks/>
          </p:cNvSpPr>
          <p:nvPr/>
        </p:nvSpPr>
        <p:spPr>
          <a:xfrm>
            <a:off x="3528784" y="2294100"/>
            <a:ext cx="4529940" cy="5053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rial"/>
                <a:cs typeface="Calibri" panose="020F0502020204030204"/>
              </a:rPr>
              <a:t>Problèmes et Besoins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0D2C876-9FA5-6E71-A65F-92BFC2750D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9320" y="2412854"/>
            <a:ext cx="190500" cy="161925"/>
          </a:xfrm>
          <a:prstGeom prst="rect">
            <a:avLst/>
          </a:prstGeom>
        </p:spPr>
      </p:pic>
      <p:sp>
        <p:nvSpPr>
          <p:cNvPr id="14" name="Sous-titre 8">
            <a:extLst>
              <a:ext uri="{FF2B5EF4-FFF2-40B4-BE49-F238E27FC236}">
                <a16:creationId xmlns:a16="http://schemas.microsoft.com/office/drawing/2014/main" id="{6C336205-D32B-8948-A4A6-6BCE1A403CF6}"/>
              </a:ext>
            </a:extLst>
          </p:cNvPr>
          <p:cNvSpPr txBox="1">
            <a:spLocks/>
          </p:cNvSpPr>
          <p:nvPr/>
        </p:nvSpPr>
        <p:spPr>
          <a:xfrm>
            <a:off x="3546926" y="2793028"/>
            <a:ext cx="4529940" cy="5053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rial"/>
                <a:cs typeface="Calibri" panose="020F0502020204030204"/>
              </a:rPr>
              <a:t>Planning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D571295E-08DC-EE8A-73A4-486E0731E0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7462" y="2911782"/>
            <a:ext cx="190500" cy="161925"/>
          </a:xfrm>
          <a:prstGeom prst="rect">
            <a:avLst/>
          </a:prstGeom>
        </p:spPr>
      </p:pic>
      <p:sp>
        <p:nvSpPr>
          <p:cNvPr id="17" name="Sous-titre 8">
            <a:extLst>
              <a:ext uri="{FF2B5EF4-FFF2-40B4-BE49-F238E27FC236}">
                <a16:creationId xmlns:a16="http://schemas.microsoft.com/office/drawing/2014/main" id="{C9039C19-1BAC-56E5-6B95-D4A667917CCC}"/>
              </a:ext>
            </a:extLst>
          </p:cNvPr>
          <p:cNvSpPr txBox="1">
            <a:spLocks/>
          </p:cNvSpPr>
          <p:nvPr/>
        </p:nvSpPr>
        <p:spPr>
          <a:xfrm>
            <a:off x="3546925" y="3273812"/>
            <a:ext cx="4529940" cy="5053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rial"/>
                <a:cs typeface="Calibri" panose="020F0502020204030204"/>
              </a:rPr>
              <a:t>Architecture logicielle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80100127-1ADE-9466-6332-C646163582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7461" y="3392566"/>
            <a:ext cx="190500" cy="161925"/>
          </a:xfrm>
          <a:prstGeom prst="rect">
            <a:avLst/>
          </a:prstGeom>
        </p:spPr>
      </p:pic>
      <p:sp>
        <p:nvSpPr>
          <p:cNvPr id="21" name="Sous-titre 8">
            <a:extLst>
              <a:ext uri="{FF2B5EF4-FFF2-40B4-BE49-F238E27FC236}">
                <a16:creationId xmlns:a16="http://schemas.microsoft.com/office/drawing/2014/main" id="{DFA5CC0A-21A4-94F2-7D46-7532E3377DD4}"/>
              </a:ext>
            </a:extLst>
          </p:cNvPr>
          <p:cNvSpPr txBox="1">
            <a:spLocks/>
          </p:cNvSpPr>
          <p:nvPr/>
        </p:nvSpPr>
        <p:spPr>
          <a:xfrm>
            <a:off x="3555996" y="3781811"/>
            <a:ext cx="4529940" cy="5053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>
                <a:solidFill>
                  <a:schemeClr val="accent1">
                    <a:lumMod val="75000"/>
                  </a:schemeClr>
                </a:solidFill>
                <a:latin typeface="Arial"/>
                <a:cs typeface="Calibri" panose="020F0502020204030204"/>
              </a:rPr>
              <a:t>Interface logicielle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49C95150-E8C4-FC7C-CAA0-FE786F5E8B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6532" y="3900565"/>
            <a:ext cx="190500" cy="161925"/>
          </a:xfrm>
          <a:prstGeom prst="rect">
            <a:avLst/>
          </a:prstGeom>
        </p:spPr>
      </p:pic>
      <p:sp>
        <p:nvSpPr>
          <p:cNvPr id="23" name="Sous-titre 8">
            <a:extLst>
              <a:ext uri="{FF2B5EF4-FFF2-40B4-BE49-F238E27FC236}">
                <a16:creationId xmlns:a16="http://schemas.microsoft.com/office/drawing/2014/main" id="{A4EB4B10-76C1-BB19-69FC-76F413128ECB}"/>
              </a:ext>
            </a:extLst>
          </p:cNvPr>
          <p:cNvSpPr txBox="1">
            <a:spLocks/>
          </p:cNvSpPr>
          <p:nvPr/>
        </p:nvSpPr>
        <p:spPr>
          <a:xfrm>
            <a:off x="3574138" y="4289810"/>
            <a:ext cx="4529940" cy="5053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rial"/>
                <a:cs typeface="Calibri" panose="020F0502020204030204"/>
              </a:rPr>
              <a:t>Livrable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1771D251-4A38-57D1-6B34-79F892BA14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4674" y="4408564"/>
            <a:ext cx="190500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8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9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D9B0D14D-57C8-B353-5B69-72FEFBCBA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50" y="1598316"/>
            <a:ext cx="4131128" cy="4541297"/>
          </a:xfrm>
          <a:prstGeom prst="rect">
            <a:avLst/>
          </a:prstGeom>
        </p:spPr>
      </p:pic>
      <p:pic>
        <p:nvPicPr>
          <p:cNvPr id="5" name="Image 5" descr="Une image contenant texte, logo&#10;&#10;Description générée automatiquement">
            <a:extLst>
              <a:ext uri="{FF2B5EF4-FFF2-40B4-BE49-F238E27FC236}">
                <a16:creationId xmlns:a16="http://schemas.microsoft.com/office/drawing/2014/main" id="{4B85B41E-3C63-A16E-90C1-584C07125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81" y="6307509"/>
            <a:ext cx="1430977" cy="502267"/>
          </a:xfrm>
          <a:prstGeom prst="rect">
            <a:avLst/>
          </a:prstGeom>
        </p:spPr>
      </p:pic>
      <p:sp>
        <p:nvSpPr>
          <p:cNvPr id="16" name="Google Shape;62;p13">
            <a:extLst>
              <a:ext uri="{FF2B5EF4-FFF2-40B4-BE49-F238E27FC236}">
                <a16:creationId xmlns:a16="http://schemas.microsoft.com/office/drawing/2014/main" id="{BE0B7A33-D066-B1A2-80DE-8126F7FFAC7F}"/>
              </a:ext>
            </a:extLst>
          </p:cNvPr>
          <p:cNvSpPr txBox="1"/>
          <p:nvPr/>
        </p:nvSpPr>
        <p:spPr>
          <a:xfrm>
            <a:off x="11573466" y="6334814"/>
            <a:ext cx="534446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fr" sz="1600" dirty="0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20" name="Sous-titre 2">
            <a:extLst>
              <a:ext uri="{FF2B5EF4-FFF2-40B4-BE49-F238E27FC236}">
                <a16:creationId xmlns:a16="http://schemas.microsoft.com/office/drawing/2014/main" id="{E43213AC-69E6-C0EB-F91E-2E128F46F8B7}"/>
              </a:ext>
            </a:extLst>
          </p:cNvPr>
          <p:cNvSpPr txBox="1">
            <a:spLocks/>
          </p:cNvSpPr>
          <p:nvPr/>
        </p:nvSpPr>
        <p:spPr>
          <a:xfrm>
            <a:off x="945737" y="131639"/>
            <a:ext cx="6314540" cy="4583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Calibri"/>
              </a:rPr>
              <a:t>Présentation des équipes CELAD</a:t>
            </a:r>
          </a:p>
        </p:txBody>
      </p:sp>
      <p:pic>
        <p:nvPicPr>
          <p:cNvPr id="4" name="Image 18" descr="Une image contenant Graphique, logo, Police, conception&#10;&#10;Description générée automatiquement">
            <a:extLst>
              <a:ext uri="{FF2B5EF4-FFF2-40B4-BE49-F238E27FC236}">
                <a16:creationId xmlns:a16="http://schemas.microsoft.com/office/drawing/2014/main" id="{CF16ABEF-702B-C864-CBB8-71014B40F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7185" y="6374286"/>
            <a:ext cx="711202" cy="395926"/>
          </a:xfrm>
          <a:prstGeom prst="rect">
            <a:avLst/>
          </a:prstGeom>
        </p:spPr>
      </p:pic>
      <p:pic>
        <p:nvPicPr>
          <p:cNvPr id="7" name="Image 15" descr="Une image contenant obscurité, noir, espace, constellation&#10;&#10;Description générée automatiquement">
            <a:extLst>
              <a:ext uri="{FF2B5EF4-FFF2-40B4-BE49-F238E27FC236}">
                <a16:creationId xmlns:a16="http://schemas.microsoft.com/office/drawing/2014/main" id="{07A107D7-7506-61E6-072F-A734E1B6C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8257" y="6358616"/>
            <a:ext cx="928916" cy="508909"/>
          </a:xfrm>
          <a:prstGeom prst="rect">
            <a:avLst/>
          </a:prstGeom>
        </p:spPr>
      </p:pic>
      <p:pic>
        <p:nvPicPr>
          <p:cNvPr id="11" name="Image 11">
            <a:extLst>
              <a:ext uri="{FF2B5EF4-FFF2-40B4-BE49-F238E27FC236}">
                <a16:creationId xmlns:a16="http://schemas.microsoft.com/office/drawing/2014/main" id="{0F6AC9DC-7EA8-6DDA-A461-17A1ABC046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257" y="611109"/>
            <a:ext cx="3568699" cy="111280"/>
          </a:xfrm>
          <a:prstGeom prst="rect">
            <a:avLst/>
          </a:prstGeom>
        </p:spPr>
      </p:pic>
      <p:pic>
        <p:nvPicPr>
          <p:cNvPr id="8" name="Image 8" descr="Une image contenant texte, capture d’écran, Police, affichage&#10;&#10;Description générée automatiquement">
            <a:extLst>
              <a:ext uri="{FF2B5EF4-FFF2-40B4-BE49-F238E27FC236}">
                <a16:creationId xmlns:a16="http://schemas.microsoft.com/office/drawing/2014/main" id="{182BC980-7A1E-876A-67AA-BE0AC7BD7C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7173" y="3914519"/>
            <a:ext cx="6825342" cy="2040674"/>
          </a:xfrm>
          <a:prstGeom prst="rect">
            <a:avLst/>
          </a:prstGeom>
        </p:spPr>
      </p:pic>
      <p:pic>
        <p:nvPicPr>
          <p:cNvPr id="12" name="Image 13" descr="Une image contenant Police, Graphique, logo, symbole&#10;&#10;Description générée automatiquement">
            <a:extLst>
              <a:ext uri="{FF2B5EF4-FFF2-40B4-BE49-F238E27FC236}">
                <a16:creationId xmlns:a16="http://schemas.microsoft.com/office/drawing/2014/main" id="{82932267-6F6E-848A-06C4-D89B014DC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2888" y="1476302"/>
            <a:ext cx="5482770" cy="1891539"/>
          </a:xfrm>
          <a:prstGeom prst="rect">
            <a:avLst/>
          </a:prstGeom>
        </p:spPr>
      </p:pic>
      <p:sp>
        <p:nvSpPr>
          <p:cNvPr id="13" name="Sous-titre 5">
            <a:extLst>
              <a:ext uri="{FF2B5EF4-FFF2-40B4-BE49-F238E27FC236}">
                <a16:creationId xmlns:a16="http://schemas.microsoft.com/office/drawing/2014/main" id="{507FA5DE-BD66-E376-A8D3-A537DF2441AB}"/>
              </a:ext>
            </a:extLst>
          </p:cNvPr>
          <p:cNvSpPr txBox="1">
            <a:spLocks/>
          </p:cNvSpPr>
          <p:nvPr/>
        </p:nvSpPr>
        <p:spPr>
          <a:xfrm>
            <a:off x="1025071" y="925967"/>
            <a:ext cx="4744358" cy="5036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Présentation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rial"/>
                <a:ea typeface="+mn-lt"/>
                <a:cs typeface="+mn-lt"/>
              </a:rPr>
              <a:t> ESN CELAD</a:t>
            </a:r>
            <a:endParaRPr lang="fr-FR" dirty="0">
              <a:solidFill>
                <a:schemeClr val="accent1">
                  <a:lumMod val="75000"/>
                </a:schemeClr>
              </a:solidFill>
              <a:latin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9628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Une image contenant texte, logo&#10;&#10;Description générée automatiquement">
            <a:extLst>
              <a:ext uri="{FF2B5EF4-FFF2-40B4-BE49-F238E27FC236}">
                <a16:creationId xmlns:a16="http://schemas.microsoft.com/office/drawing/2014/main" id="{4B85B41E-3C63-A16E-90C1-584C07125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1" y="6307509"/>
            <a:ext cx="1430977" cy="502267"/>
          </a:xfrm>
          <a:prstGeom prst="rect">
            <a:avLst/>
          </a:prstGeom>
        </p:spPr>
      </p:pic>
      <p:sp>
        <p:nvSpPr>
          <p:cNvPr id="16" name="Google Shape;62;p13">
            <a:extLst>
              <a:ext uri="{FF2B5EF4-FFF2-40B4-BE49-F238E27FC236}">
                <a16:creationId xmlns:a16="http://schemas.microsoft.com/office/drawing/2014/main" id="{BE0B7A33-D066-B1A2-80DE-8126F7FFAC7F}"/>
              </a:ext>
            </a:extLst>
          </p:cNvPr>
          <p:cNvSpPr txBox="1"/>
          <p:nvPr/>
        </p:nvSpPr>
        <p:spPr>
          <a:xfrm>
            <a:off x="11573466" y="6334814"/>
            <a:ext cx="534446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fr" sz="1600" dirty="0">
                <a:solidFill>
                  <a:schemeClr val="dk1"/>
                </a:solidFill>
              </a:rPr>
              <a:t>4</a:t>
            </a:r>
          </a:p>
        </p:txBody>
      </p:sp>
      <p:sp>
        <p:nvSpPr>
          <p:cNvPr id="20" name="Sous-titre 2">
            <a:extLst>
              <a:ext uri="{FF2B5EF4-FFF2-40B4-BE49-F238E27FC236}">
                <a16:creationId xmlns:a16="http://schemas.microsoft.com/office/drawing/2014/main" id="{E43213AC-69E6-C0EB-F91E-2E128F46F8B7}"/>
              </a:ext>
            </a:extLst>
          </p:cNvPr>
          <p:cNvSpPr txBox="1">
            <a:spLocks/>
          </p:cNvSpPr>
          <p:nvPr/>
        </p:nvSpPr>
        <p:spPr>
          <a:xfrm>
            <a:off x="945737" y="131639"/>
            <a:ext cx="6314540" cy="4583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Calibri"/>
              </a:rPr>
              <a:t>Présentation des équipes CELAD</a:t>
            </a:r>
          </a:p>
        </p:txBody>
      </p:sp>
      <p:pic>
        <p:nvPicPr>
          <p:cNvPr id="4" name="Image 18" descr="Une image contenant Graphique, logo, Police, conception&#10;&#10;Description générée automatiquement">
            <a:extLst>
              <a:ext uri="{FF2B5EF4-FFF2-40B4-BE49-F238E27FC236}">
                <a16:creationId xmlns:a16="http://schemas.microsoft.com/office/drawing/2014/main" id="{CF16ABEF-702B-C864-CBB8-71014B40F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7185" y="6374286"/>
            <a:ext cx="711202" cy="395926"/>
          </a:xfrm>
          <a:prstGeom prst="rect">
            <a:avLst/>
          </a:prstGeom>
        </p:spPr>
      </p:pic>
      <p:pic>
        <p:nvPicPr>
          <p:cNvPr id="7" name="Image 15" descr="Une image contenant obscurité, noir, espace, constellation&#10;&#10;Description générée automatiquement">
            <a:extLst>
              <a:ext uri="{FF2B5EF4-FFF2-40B4-BE49-F238E27FC236}">
                <a16:creationId xmlns:a16="http://schemas.microsoft.com/office/drawing/2014/main" id="{07A107D7-7506-61E6-072F-A734E1B6C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8257" y="6358616"/>
            <a:ext cx="928916" cy="508909"/>
          </a:xfrm>
          <a:prstGeom prst="rect">
            <a:avLst/>
          </a:prstGeom>
        </p:spPr>
      </p:pic>
      <p:pic>
        <p:nvPicPr>
          <p:cNvPr id="11" name="Image 11">
            <a:extLst>
              <a:ext uri="{FF2B5EF4-FFF2-40B4-BE49-F238E27FC236}">
                <a16:creationId xmlns:a16="http://schemas.microsoft.com/office/drawing/2014/main" id="{0F6AC9DC-7EA8-6DDA-A461-17A1ABC04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257" y="611109"/>
            <a:ext cx="3568699" cy="111280"/>
          </a:xfrm>
          <a:prstGeom prst="rect">
            <a:avLst/>
          </a:prstGeom>
        </p:spPr>
      </p:pic>
      <p:pic>
        <p:nvPicPr>
          <p:cNvPr id="2" name="Image 2" descr="Une image contenant Graphique, logo, Police, conception&#10;&#10;Description générée automatiquement">
            <a:extLst>
              <a:ext uri="{FF2B5EF4-FFF2-40B4-BE49-F238E27FC236}">
                <a16:creationId xmlns:a16="http://schemas.microsoft.com/office/drawing/2014/main" id="{EDD5B92D-15FD-2433-012C-5448F9A96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1366858"/>
            <a:ext cx="2743200" cy="1402852"/>
          </a:xfrm>
          <a:prstGeom prst="rect">
            <a:avLst/>
          </a:prstGeom>
        </p:spPr>
      </p:pic>
      <p:pic>
        <p:nvPicPr>
          <p:cNvPr id="3" name="Graphique 9">
            <a:extLst>
              <a:ext uri="{FF2B5EF4-FFF2-40B4-BE49-F238E27FC236}">
                <a16:creationId xmlns:a16="http://schemas.microsoft.com/office/drawing/2014/main" id="{3DF151F7-08AB-A2AE-9755-D1A1AE28AF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84901" y="3412186"/>
            <a:ext cx="3840841" cy="1348984"/>
          </a:xfrm>
          <a:prstGeom prst="rect">
            <a:avLst/>
          </a:prstGeom>
        </p:spPr>
      </p:pic>
      <p:sp>
        <p:nvSpPr>
          <p:cNvPr id="18" name="Sous-titre 8">
            <a:extLst>
              <a:ext uri="{FF2B5EF4-FFF2-40B4-BE49-F238E27FC236}">
                <a16:creationId xmlns:a16="http://schemas.microsoft.com/office/drawing/2014/main" id="{E5E6B39B-D5F5-93CB-F17E-8A4C79F0533E}"/>
              </a:ext>
            </a:extLst>
          </p:cNvPr>
          <p:cNvSpPr txBox="1">
            <a:spLocks/>
          </p:cNvSpPr>
          <p:nvPr/>
        </p:nvSpPr>
        <p:spPr>
          <a:xfrm>
            <a:off x="6247740" y="2926628"/>
            <a:ext cx="4103583" cy="5144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cs typeface="Calibri" panose="020F0502020204030204"/>
              </a:rPr>
              <a:t>Framework de </a:t>
            </a:r>
            <a:r>
              <a:rPr lang="fr-FR" err="1">
                <a:cs typeface="Calibri" panose="020F0502020204030204"/>
              </a:rPr>
              <a:t>Testing</a:t>
            </a:r>
            <a:endParaRPr lang="fr-FR"/>
          </a:p>
        </p:txBody>
      </p:sp>
      <p:sp>
        <p:nvSpPr>
          <p:cNvPr id="19" name="Sous-titre 8">
            <a:extLst>
              <a:ext uri="{FF2B5EF4-FFF2-40B4-BE49-F238E27FC236}">
                <a16:creationId xmlns:a16="http://schemas.microsoft.com/office/drawing/2014/main" id="{16CD86F2-C353-2EA7-E41D-F03A241B9283}"/>
              </a:ext>
            </a:extLst>
          </p:cNvPr>
          <p:cNvSpPr txBox="1">
            <a:spLocks/>
          </p:cNvSpPr>
          <p:nvPr/>
        </p:nvSpPr>
        <p:spPr>
          <a:xfrm>
            <a:off x="6247739" y="4795341"/>
            <a:ext cx="3486726" cy="5053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cs typeface="Calibri" panose="020F0502020204030204"/>
              </a:rPr>
              <a:t>Application Web</a:t>
            </a:r>
          </a:p>
        </p:txBody>
      </p:sp>
      <p:sp>
        <p:nvSpPr>
          <p:cNvPr id="23" name="Sous-titre 5">
            <a:extLst>
              <a:ext uri="{FF2B5EF4-FFF2-40B4-BE49-F238E27FC236}">
                <a16:creationId xmlns:a16="http://schemas.microsoft.com/office/drawing/2014/main" id="{DE6034EB-74E1-1B1E-F689-1D6DFC0C3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5071" y="925967"/>
            <a:ext cx="4744358" cy="5036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Présentation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rial"/>
                <a:ea typeface="+mn-lt"/>
                <a:cs typeface="+mn-lt"/>
              </a:rPr>
              <a:t> équipe CAT</a:t>
            </a:r>
            <a:endParaRPr lang="fr-FR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24" name="Sous-titre 8">
            <a:extLst>
              <a:ext uri="{FF2B5EF4-FFF2-40B4-BE49-F238E27FC236}">
                <a16:creationId xmlns:a16="http://schemas.microsoft.com/office/drawing/2014/main" id="{D7A83616-DFD7-AA36-3BF7-C9BD523E7B6C}"/>
              </a:ext>
            </a:extLst>
          </p:cNvPr>
          <p:cNvSpPr txBox="1">
            <a:spLocks/>
          </p:cNvSpPr>
          <p:nvPr/>
        </p:nvSpPr>
        <p:spPr>
          <a:xfrm>
            <a:off x="1351642" y="2130815"/>
            <a:ext cx="4529940" cy="5053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cs typeface="Calibri" panose="020F0502020204030204"/>
              </a:rPr>
              <a:t>9 collaborateurs</a:t>
            </a:r>
          </a:p>
        </p:txBody>
      </p:sp>
      <p:pic>
        <p:nvPicPr>
          <p:cNvPr id="8" name="Image 8">
            <a:extLst>
              <a:ext uri="{FF2B5EF4-FFF2-40B4-BE49-F238E27FC236}">
                <a16:creationId xmlns:a16="http://schemas.microsoft.com/office/drawing/2014/main" id="{72CC1BAF-691D-C2FE-54E6-F2D849AF5A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2178" y="2249569"/>
            <a:ext cx="190500" cy="161925"/>
          </a:xfrm>
          <a:prstGeom prst="rect">
            <a:avLst/>
          </a:prstGeom>
        </p:spPr>
      </p:pic>
      <p:sp>
        <p:nvSpPr>
          <p:cNvPr id="12" name="Sous-titre 8">
            <a:extLst>
              <a:ext uri="{FF2B5EF4-FFF2-40B4-BE49-F238E27FC236}">
                <a16:creationId xmlns:a16="http://schemas.microsoft.com/office/drawing/2014/main" id="{616C7FBB-C2EE-E8DA-5BC6-23DC12824460}"/>
              </a:ext>
            </a:extLst>
          </p:cNvPr>
          <p:cNvSpPr txBox="1">
            <a:spLocks/>
          </p:cNvSpPr>
          <p:nvPr/>
        </p:nvSpPr>
        <p:spPr>
          <a:xfrm>
            <a:off x="1351641" y="3011567"/>
            <a:ext cx="4529940" cy="9407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cs typeface="Calibri" panose="020F0502020204030204"/>
              </a:rPr>
              <a:t>5 ans d'expérience dans le domaine du </a:t>
            </a:r>
            <a:r>
              <a:rPr lang="fr-FR" dirty="0" err="1">
                <a:cs typeface="Calibri" panose="020F0502020204030204"/>
              </a:rPr>
              <a:t>testing</a:t>
            </a:r>
            <a:endParaRPr lang="fr-FR" dirty="0" err="1">
              <a:ea typeface="Calibri"/>
              <a:cs typeface="Calibri" panose="020F0502020204030204"/>
            </a:endParaRPr>
          </a:p>
        </p:txBody>
      </p:sp>
      <p:pic>
        <p:nvPicPr>
          <p:cNvPr id="13" name="Image 8">
            <a:extLst>
              <a:ext uri="{FF2B5EF4-FFF2-40B4-BE49-F238E27FC236}">
                <a16:creationId xmlns:a16="http://schemas.microsoft.com/office/drawing/2014/main" id="{500B2490-07AA-0671-1F5A-FC8EED32DE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1969" y="3130322"/>
            <a:ext cx="190500" cy="161925"/>
          </a:xfrm>
          <a:prstGeom prst="rect">
            <a:avLst/>
          </a:prstGeom>
        </p:spPr>
      </p:pic>
      <p:sp>
        <p:nvSpPr>
          <p:cNvPr id="14" name="Sous-titre 8">
            <a:extLst>
              <a:ext uri="{FF2B5EF4-FFF2-40B4-BE49-F238E27FC236}">
                <a16:creationId xmlns:a16="http://schemas.microsoft.com/office/drawing/2014/main" id="{ECF15132-386D-E59D-EE37-449207F552DE}"/>
              </a:ext>
            </a:extLst>
          </p:cNvPr>
          <p:cNvSpPr txBox="1">
            <a:spLocks/>
          </p:cNvSpPr>
          <p:nvPr/>
        </p:nvSpPr>
        <p:spPr>
          <a:xfrm>
            <a:off x="1351641" y="4189203"/>
            <a:ext cx="4529940" cy="12475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ea typeface="+mn-lt"/>
                <a:cs typeface="+mn-lt"/>
              </a:rPr>
              <a:t>Application Web qui présente de manière visuel les résultats des tests</a:t>
            </a:r>
            <a:endParaRPr lang="fr-FR" dirty="0"/>
          </a:p>
        </p:txBody>
      </p:sp>
      <p:pic>
        <p:nvPicPr>
          <p:cNvPr id="15" name="Image 8">
            <a:extLst>
              <a:ext uri="{FF2B5EF4-FFF2-40B4-BE49-F238E27FC236}">
                <a16:creationId xmlns:a16="http://schemas.microsoft.com/office/drawing/2014/main" id="{5C37F6AA-6615-C7FC-5649-5404993F3D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1969" y="4307958"/>
            <a:ext cx="190500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2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6E4E30C3-2B43-B863-3AA0-8638F9171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1511731"/>
            <a:ext cx="6642264" cy="5101238"/>
          </a:xfrm>
          <a:prstGeom prst="rect">
            <a:avLst/>
          </a:prstGeom>
        </p:spPr>
      </p:pic>
      <p:pic>
        <p:nvPicPr>
          <p:cNvPr id="5" name="Image 5" descr="Une image contenant texte, logo&#10;&#10;Description générée automatiquement">
            <a:extLst>
              <a:ext uri="{FF2B5EF4-FFF2-40B4-BE49-F238E27FC236}">
                <a16:creationId xmlns:a16="http://schemas.microsoft.com/office/drawing/2014/main" id="{4B85B41E-3C63-A16E-90C1-584C07125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81" y="6307509"/>
            <a:ext cx="1430977" cy="502267"/>
          </a:xfrm>
          <a:prstGeom prst="rect">
            <a:avLst/>
          </a:prstGeom>
        </p:spPr>
      </p:pic>
      <p:sp>
        <p:nvSpPr>
          <p:cNvPr id="16" name="Google Shape;62;p13">
            <a:extLst>
              <a:ext uri="{FF2B5EF4-FFF2-40B4-BE49-F238E27FC236}">
                <a16:creationId xmlns:a16="http://schemas.microsoft.com/office/drawing/2014/main" id="{BE0B7A33-D066-B1A2-80DE-8126F7FFAC7F}"/>
              </a:ext>
            </a:extLst>
          </p:cNvPr>
          <p:cNvSpPr txBox="1"/>
          <p:nvPr/>
        </p:nvSpPr>
        <p:spPr>
          <a:xfrm>
            <a:off x="11573466" y="6334814"/>
            <a:ext cx="534446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fr" sz="1600" dirty="0">
                <a:solidFill>
                  <a:schemeClr val="dk1"/>
                </a:solidFill>
              </a:rPr>
              <a:t>5</a:t>
            </a:r>
          </a:p>
        </p:txBody>
      </p:sp>
      <p:sp>
        <p:nvSpPr>
          <p:cNvPr id="20" name="Sous-titre 2">
            <a:extLst>
              <a:ext uri="{FF2B5EF4-FFF2-40B4-BE49-F238E27FC236}">
                <a16:creationId xmlns:a16="http://schemas.microsoft.com/office/drawing/2014/main" id="{E43213AC-69E6-C0EB-F91E-2E128F46F8B7}"/>
              </a:ext>
            </a:extLst>
          </p:cNvPr>
          <p:cNvSpPr txBox="1">
            <a:spLocks/>
          </p:cNvSpPr>
          <p:nvPr/>
        </p:nvSpPr>
        <p:spPr>
          <a:xfrm>
            <a:off x="945737" y="131639"/>
            <a:ext cx="6314540" cy="4583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Calibri"/>
              </a:rPr>
              <a:t>Présentation des équipes CELAD</a:t>
            </a:r>
          </a:p>
        </p:txBody>
      </p:sp>
      <p:pic>
        <p:nvPicPr>
          <p:cNvPr id="4" name="Image 18" descr="Une image contenant Graphique, logo, Police, conception&#10;&#10;Description générée automatiquement">
            <a:extLst>
              <a:ext uri="{FF2B5EF4-FFF2-40B4-BE49-F238E27FC236}">
                <a16:creationId xmlns:a16="http://schemas.microsoft.com/office/drawing/2014/main" id="{CF16ABEF-702B-C864-CBB8-71014B40F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7185" y="6374286"/>
            <a:ext cx="711202" cy="395926"/>
          </a:xfrm>
          <a:prstGeom prst="rect">
            <a:avLst/>
          </a:prstGeom>
        </p:spPr>
      </p:pic>
      <p:pic>
        <p:nvPicPr>
          <p:cNvPr id="7" name="Image 15" descr="Une image contenant obscurité, noir, espace, constellation&#10;&#10;Description générée automatiquement">
            <a:extLst>
              <a:ext uri="{FF2B5EF4-FFF2-40B4-BE49-F238E27FC236}">
                <a16:creationId xmlns:a16="http://schemas.microsoft.com/office/drawing/2014/main" id="{07A107D7-7506-61E6-072F-A734E1B6C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8257" y="6358616"/>
            <a:ext cx="928916" cy="508909"/>
          </a:xfrm>
          <a:prstGeom prst="rect">
            <a:avLst/>
          </a:prstGeom>
        </p:spPr>
      </p:pic>
      <p:pic>
        <p:nvPicPr>
          <p:cNvPr id="11" name="Image 11">
            <a:extLst>
              <a:ext uri="{FF2B5EF4-FFF2-40B4-BE49-F238E27FC236}">
                <a16:creationId xmlns:a16="http://schemas.microsoft.com/office/drawing/2014/main" id="{0F6AC9DC-7EA8-6DDA-A461-17A1ABC046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257" y="611109"/>
            <a:ext cx="3568699" cy="111280"/>
          </a:xfrm>
          <a:prstGeom prst="rect">
            <a:avLst/>
          </a:prstGeom>
        </p:spPr>
      </p:pic>
      <p:sp>
        <p:nvSpPr>
          <p:cNvPr id="23" name="Sous-titre 5">
            <a:extLst>
              <a:ext uri="{FF2B5EF4-FFF2-40B4-BE49-F238E27FC236}">
                <a16:creationId xmlns:a16="http://schemas.microsoft.com/office/drawing/2014/main" id="{DE6034EB-74E1-1B1E-F689-1D6DFC0C3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5071" y="925967"/>
            <a:ext cx="5159994" cy="5036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Présentation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rial"/>
                <a:ea typeface="+mn-lt"/>
                <a:cs typeface="+mn-lt"/>
              </a:rPr>
              <a:t> équipe FUTE Renault</a:t>
            </a:r>
            <a:endParaRPr lang="fr-FR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6" name="Sous-titre 8">
            <a:extLst>
              <a:ext uri="{FF2B5EF4-FFF2-40B4-BE49-F238E27FC236}">
                <a16:creationId xmlns:a16="http://schemas.microsoft.com/office/drawing/2014/main" id="{F0FAC958-62A5-BD6F-CE71-7F6A0E7E5426}"/>
              </a:ext>
            </a:extLst>
          </p:cNvPr>
          <p:cNvSpPr txBox="1">
            <a:spLocks/>
          </p:cNvSpPr>
          <p:nvPr/>
        </p:nvSpPr>
        <p:spPr>
          <a:xfrm>
            <a:off x="4372428" y="2702315"/>
            <a:ext cx="6307939" cy="868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cs typeface="Calibri" panose="020F0502020204030204"/>
              </a:rPr>
              <a:t>Logiciel spécialisé pour réaliser des tests lors des mises à jour de véhicule</a:t>
            </a:r>
          </a:p>
        </p:txBody>
      </p:sp>
      <p:pic>
        <p:nvPicPr>
          <p:cNvPr id="12" name="Image 8">
            <a:extLst>
              <a:ext uri="{FF2B5EF4-FFF2-40B4-BE49-F238E27FC236}">
                <a16:creationId xmlns:a16="http://schemas.microsoft.com/office/drawing/2014/main" id="{81DE31E8-F8DA-B703-E065-6E8CCA6734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6463" y="2839212"/>
            <a:ext cx="190500" cy="161925"/>
          </a:xfrm>
          <a:prstGeom prst="rect">
            <a:avLst/>
          </a:prstGeom>
        </p:spPr>
      </p:pic>
      <p:sp>
        <p:nvSpPr>
          <p:cNvPr id="13" name="Sous-titre 8">
            <a:extLst>
              <a:ext uri="{FF2B5EF4-FFF2-40B4-BE49-F238E27FC236}">
                <a16:creationId xmlns:a16="http://schemas.microsoft.com/office/drawing/2014/main" id="{B81E3D29-C059-0D81-B813-1EE397593C6D}"/>
              </a:ext>
            </a:extLst>
          </p:cNvPr>
          <p:cNvSpPr txBox="1">
            <a:spLocks/>
          </p:cNvSpPr>
          <p:nvPr/>
        </p:nvSpPr>
        <p:spPr>
          <a:xfrm>
            <a:off x="4381499" y="1767957"/>
            <a:ext cx="5981369" cy="8137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cs typeface="Calibri" panose="020F0502020204030204"/>
              </a:rPr>
              <a:t>Equipe </a:t>
            </a:r>
            <a:r>
              <a:rPr lang="fr-FR" dirty="0" err="1">
                <a:cs typeface="Calibri" panose="020F0502020204030204"/>
              </a:rPr>
              <a:t>Celad</a:t>
            </a:r>
            <a:r>
              <a:rPr lang="fr-FR" dirty="0">
                <a:cs typeface="Calibri" panose="020F0502020204030204"/>
              </a:rPr>
              <a:t> qui travaille en sous-traitance pour Renault</a:t>
            </a:r>
          </a:p>
        </p:txBody>
      </p:sp>
      <p:pic>
        <p:nvPicPr>
          <p:cNvPr id="14" name="Image 8">
            <a:extLst>
              <a:ext uri="{FF2B5EF4-FFF2-40B4-BE49-F238E27FC236}">
                <a16:creationId xmlns:a16="http://schemas.microsoft.com/office/drawing/2014/main" id="{659994F3-66B9-DACC-530C-330D2A4C1A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5534" y="1904854"/>
            <a:ext cx="190500" cy="161925"/>
          </a:xfrm>
          <a:prstGeom prst="rect">
            <a:avLst/>
          </a:prstGeom>
        </p:spPr>
      </p:pic>
      <p:pic>
        <p:nvPicPr>
          <p:cNvPr id="8" name="Image 8" descr="Une image contenant blanc, conception&#10;&#10;Description générée automatiquement">
            <a:extLst>
              <a:ext uri="{FF2B5EF4-FFF2-40B4-BE49-F238E27FC236}">
                <a16:creationId xmlns:a16="http://schemas.microsoft.com/office/drawing/2014/main" id="{ACF2E622-FE06-0B0A-89AA-0247AB7DEC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4115" y="4180043"/>
            <a:ext cx="3332842" cy="1527772"/>
          </a:xfrm>
          <a:prstGeom prst="rect">
            <a:avLst/>
          </a:prstGeom>
        </p:spPr>
      </p:pic>
      <p:pic>
        <p:nvPicPr>
          <p:cNvPr id="9" name="Image 8" descr="Une image contenant blanc, conception&#10;&#10;Description générée automatiquement">
            <a:extLst>
              <a:ext uri="{FF2B5EF4-FFF2-40B4-BE49-F238E27FC236}">
                <a16:creationId xmlns:a16="http://schemas.microsoft.com/office/drawing/2014/main" id="{60CCE135-98F1-DAF1-16A9-115D75C340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8400" y="4688042"/>
            <a:ext cx="3332842" cy="152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51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2" descr="Une image contenant texte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B3AD1549-6081-230B-5089-5BAC91291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1511731"/>
            <a:ext cx="6642264" cy="5101238"/>
          </a:xfrm>
          <a:prstGeom prst="rect">
            <a:avLst/>
          </a:prstGeom>
        </p:spPr>
      </p:pic>
      <p:pic>
        <p:nvPicPr>
          <p:cNvPr id="5" name="Image 5" descr="Une image contenant texte, logo&#10;&#10;Description générée automatiquement">
            <a:extLst>
              <a:ext uri="{FF2B5EF4-FFF2-40B4-BE49-F238E27FC236}">
                <a16:creationId xmlns:a16="http://schemas.microsoft.com/office/drawing/2014/main" id="{4B85B41E-3C63-A16E-90C1-584C07125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81" y="6307509"/>
            <a:ext cx="1430977" cy="502267"/>
          </a:xfrm>
          <a:prstGeom prst="rect">
            <a:avLst/>
          </a:prstGeom>
        </p:spPr>
      </p:pic>
      <p:sp>
        <p:nvSpPr>
          <p:cNvPr id="16" name="Google Shape;62;p13">
            <a:extLst>
              <a:ext uri="{FF2B5EF4-FFF2-40B4-BE49-F238E27FC236}">
                <a16:creationId xmlns:a16="http://schemas.microsoft.com/office/drawing/2014/main" id="{BE0B7A33-D066-B1A2-80DE-8126F7FFAC7F}"/>
              </a:ext>
            </a:extLst>
          </p:cNvPr>
          <p:cNvSpPr txBox="1"/>
          <p:nvPr/>
        </p:nvSpPr>
        <p:spPr>
          <a:xfrm>
            <a:off x="11573466" y="6334814"/>
            <a:ext cx="534446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fr" sz="1600" dirty="0">
                <a:solidFill>
                  <a:schemeClr val="dk1"/>
                </a:solidFill>
              </a:rPr>
              <a:t>6</a:t>
            </a:r>
          </a:p>
        </p:txBody>
      </p:sp>
      <p:sp>
        <p:nvSpPr>
          <p:cNvPr id="20" name="Sous-titre 2">
            <a:extLst>
              <a:ext uri="{FF2B5EF4-FFF2-40B4-BE49-F238E27FC236}">
                <a16:creationId xmlns:a16="http://schemas.microsoft.com/office/drawing/2014/main" id="{E43213AC-69E6-C0EB-F91E-2E128F46F8B7}"/>
              </a:ext>
            </a:extLst>
          </p:cNvPr>
          <p:cNvSpPr txBox="1">
            <a:spLocks/>
          </p:cNvSpPr>
          <p:nvPr/>
        </p:nvSpPr>
        <p:spPr>
          <a:xfrm>
            <a:off x="945737" y="131639"/>
            <a:ext cx="6314540" cy="4583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Calibri"/>
              </a:rPr>
              <a:t>Problèmes et Besoins</a:t>
            </a:r>
          </a:p>
        </p:txBody>
      </p:sp>
      <p:pic>
        <p:nvPicPr>
          <p:cNvPr id="4" name="Image 18" descr="Une image contenant Graphique, logo, Police, conception&#10;&#10;Description générée automatiquement">
            <a:extLst>
              <a:ext uri="{FF2B5EF4-FFF2-40B4-BE49-F238E27FC236}">
                <a16:creationId xmlns:a16="http://schemas.microsoft.com/office/drawing/2014/main" id="{CF16ABEF-702B-C864-CBB8-71014B40F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7185" y="6374286"/>
            <a:ext cx="711202" cy="395926"/>
          </a:xfrm>
          <a:prstGeom prst="rect">
            <a:avLst/>
          </a:prstGeom>
        </p:spPr>
      </p:pic>
      <p:pic>
        <p:nvPicPr>
          <p:cNvPr id="7" name="Image 15" descr="Une image contenant obscurité, noir, espace, constellation&#10;&#10;Description générée automatiquement">
            <a:extLst>
              <a:ext uri="{FF2B5EF4-FFF2-40B4-BE49-F238E27FC236}">
                <a16:creationId xmlns:a16="http://schemas.microsoft.com/office/drawing/2014/main" id="{07A107D7-7506-61E6-072F-A734E1B6C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8257" y="6358616"/>
            <a:ext cx="928916" cy="508909"/>
          </a:xfrm>
          <a:prstGeom prst="rect">
            <a:avLst/>
          </a:prstGeom>
        </p:spPr>
      </p:pic>
      <p:pic>
        <p:nvPicPr>
          <p:cNvPr id="11" name="Image 11">
            <a:extLst>
              <a:ext uri="{FF2B5EF4-FFF2-40B4-BE49-F238E27FC236}">
                <a16:creationId xmlns:a16="http://schemas.microsoft.com/office/drawing/2014/main" id="{0F6AC9DC-7EA8-6DDA-A461-17A1ABC046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257" y="611109"/>
            <a:ext cx="3568699" cy="111280"/>
          </a:xfrm>
          <a:prstGeom prst="rect">
            <a:avLst/>
          </a:prstGeom>
        </p:spPr>
      </p:pic>
      <p:sp>
        <p:nvSpPr>
          <p:cNvPr id="23" name="Sous-titre 5">
            <a:extLst>
              <a:ext uri="{FF2B5EF4-FFF2-40B4-BE49-F238E27FC236}">
                <a16:creationId xmlns:a16="http://schemas.microsoft.com/office/drawing/2014/main" id="{DE6034EB-74E1-1B1E-F689-1D6DFC0C3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5071" y="925967"/>
            <a:ext cx="5159994" cy="5036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Problématiques</a:t>
            </a:r>
            <a:endParaRPr lang="fr-FR" dirty="0">
              <a:solidFill>
                <a:schemeClr val="accent1">
                  <a:lumMod val="75000"/>
                </a:schemeClr>
              </a:solidFill>
              <a:latin typeface="Arial"/>
              <a:cs typeface="Calibri"/>
            </a:endParaRPr>
          </a:p>
        </p:txBody>
      </p:sp>
      <p:sp>
        <p:nvSpPr>
          <p:cNvPr id="6" name="Sous-titre 8">
            <a:extLst>
              <a:ext uri="{FF2B5EF4-FFF2-40B4-BE49-F238E27FC236}">
                <a16:creationId xmlns:a16="http://schemas.microsoft.com/office/drawing/2014/main" id="{F0FAC958-62A5-BD6F-CE71-7F6A0E7E5426}"/>
              </a:ext>
            </a:extLst>
          </p:cNvPr>
          <p:cNvSpPr txBox="1">
            <a:spLocks/>
          </p:cNvSpPr>
          <p:nvPr/>
        </p:nvSpPr>
        <p:spPr>
          <a:xfrm>
            <a:off x="4372428" y="2702315"/>
            <a:ext cx="6307939" cy="868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cs typeface="Calibri" panose="020F0502020204030204"/>
              </a:rPr>
              <a:t>Difficulté à connaître l'état global d'un véhicule lors de la lecture d'un test</a:t>
            </a:r>
          </a:p>
        </p:txBody>
      </p:sp>
      <p:pic>
        <p:nvPicPr>
          <p:cNvPr id="12" name="Image 8">
            <a:extLst>
              <a:ext uri="{FF2B5EF4-FFF2-40B4-BE49-F238E27FC236}">
                <a16:creationId xmlns:a16="http://schemas.microsoft.com/office/drawing/2014/main" id="{81DE31E8-F8DA-B703-E065-6E8CCA6734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6463" y="2839212"/>
            <a:ext cx="190500" cy="161925"/>
          </a:xfrm>
          <a:prstGeom prst="rect">
            <a:avLst/>
          </a:prstGeom>
        </p:spPr>
      </p:pic>
      <p:sp>
        <p:nvSpPr>
          <p:cNvPr id="13" name="Sous-titre 8">
            <a:extLst>
              <a:ext uri="{FF2B5EF4-FFF2-40B4-BE49-F238E27FC236}">
                <a16:creationId xmlns:a16="http://schemas.microsoft.com/office/drawing/2014/main" id="{B81E3D29-C059-0D81-B813-1EE397593C6D}"/>
              </a:ext>
            </a:extLst>
          </p:cNvPr>
          <p:cNvSpPr txBox="1">
            <a:spLocks/>
          </p:cNvSpPr>
          <p:nvPr/>
        </p:nvSpPr>
        <p:spPr>
          <a:xfrm>
            <a:off x="4381499" y="1813314"/>
            <a:ext cx="3949370" cy="40555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cs typeface="Calibri" panose="020F0502020204030204"/>
              </a:rPr>
              <a:t>Difficulté à lire les fichiers logs</a:t>
            </a:r>
          </a:p>
        </p:txBody>
      </p:sp>
      <p:pic>
        <p:nvPicPr>
          <p:cNvPr id="14" name="Image 8">
            <a:extLst>
              <a:ext uri="{FF2B5EF4-FFF2-40B4-BE49-F238E27FC236}">
                <a16:creationId xmlns:a16="http://schemas.microsoft.com/office/drawing/2014/main" id="{659994F3-66B9-DACC-530C-330D2A4C1A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5534" y="1904854"/>
            <a:ext cx="190500" cy="161925"/>
          </a:xfrm>
          <a:prstGeom prst="rect">
            <a:avLst/>
          </a:prstGeom>
        </p:spPr>
      </p:pic>
      <p:sp>
        <p:nvSpPr>
          <p:cNvPr id="2" name="Sous-titre 8">
            <a:extLst>
              <a:ext uri="{FF2B5EF4-FFF2-40B4-BE49-F238E27FC236}">
                <a16:creationId xmlns:a16="http://schemas.microsoft.com/office/drawing/2014/main" id="{DB986A71-5023-1D43-A713-A73E69738485}"/>
              </a:ext>
            </a:extLst>
          </p:cNvPr>
          <p:cNvSpPr txBox="1">
            <a:spLocks/>
          </p:cNvSpPr>
          <p:nvPr/>
        </p:nvSpPr>
        <p:spPr>
          <a:xfrm>
            <a:off x="8218713" y="1876813"/>
            <a:ext cx="2389085" cy="40555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i="1" dirty="0">
                <a:cs typeface="Calibri" panose="020F0502020204030204"/>
              </a:rPr>
              <a:t>(+600 000 lignes)</a:t>
            </a:r>
          </a:p>
        </p:txBody>
      </p:sp>
      <p:pic>
        <p:nvPicPr>
          <p:cNvPr id="18" name="Image 8" descr="Une image contenant blanc, conception&#10;&#10;Description générée automatiquement">
            <a:extLst>
              <a:ext uri="{FF2B5EF4-FFF2-40B4-BE49-F238E27FC236}">
                <a16:creationId xmlns:a16="http://schemas.microsoft.com/office/drawing/2014/main" id="{63B9A1A0-4415-2F74-8B01-DD789F7C86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4115" y="4180043"/>
            <a:ext cx="3332842" cy="1527772"/>
          </a:xfrm>
          <a:prstGeom prst="rect">
            <a:avLst/>
          </a:prstGeom>
        </p:spPr>
      </p:pic>
      <p:pic>
        <p:nvPicPr>
          <p:cNvPr id="21" name="Image 20" descr="Une image contenant blanc, conception&#10;&#10;Description générée automatiquement">
            <a:extLst>
              <a:ext uri="{FF2B5EF4-FFF2-40B4-BE49-F238E27FC236}">
                <a16:creationId xmlns:a16="http://schemas.microsoft.com/office/drawing/2014/main" id="{D8234896-40C3-4285-069F-18856B580B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8400" y="4688042"/>
            <a:ext cx="3332842" cy="152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77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Une image contenant texte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FD7B8C5A-4F4B-D6E4-202B-0E38347F3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1511731"/>
            <a:ext cx="6642264" cy="5101238"/>
          </a:xfrm>
          <a:prstGeom prst="rect">
            <a:avLst/>
          </a:prstGeom>
        </p:spPr>
      </p:pic>
      <p:pic>
        <p:nvPicPr>
          <p:cNvPr id="5" name="Image 5" descr="Une image contenant texte, logo&#10;&#10;Description générée automatiquement">
            <a:extLst>
              <a:ext uri="{FF2B5EF4-FFF2-40B4-BE49-F238E27FC236}">
                <a16:creationId xmlns:a16="http://schemas.microsoft.com/office/drawing/2014/main" id="{4B85B41E-3C63-A16E-90C1-584C07125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81" y="6307509"/>
            <a:ext cx="1430977" cy="502267"/>
          </a:xfrm>
          <a:prstGeom prst="rect">
            <a:avLst/>
          </a:prstGeom>
        </p:spPr>
      </p:pic>
      <p:sp>
        <p:nvSpPr>
          <p:cNvPr id="16" name="Google Shape;62;p13">
            <a:extLst>
              <a:ext uri="{FF2B5EF4-FFF2-40B4-BE49-F238E27FC236}">
                <a16:creationId xmlns:a16="http://schemas.microsoft.com/office/drawing/2014/main" id="{BE0B7A33-D066-B1A2-80DE-8126F7FFAC7F}"/>
              </a:ext>
            </a:extLst>
          </p:cNvPr>
          <p:cNvSpPr txBox="1"/>
          <p:nvPr/>
        </p:nvSpPr>
        <p:spPr>
          <a:xfrm>
            <a:off x="11573466" y="6334814"/>
            <a:ext cx="534446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fr" sz="1600" dirty="0">
                <a:solidFill>
                  <a:schemeClr val="dk1"/>
                </a:solidFill>
              </a:rPr>
              <a:t>7</a:t>
            </a:r>
          </a:p>
        </p:txBody>
      </p:sp>
      <p:sp>
        <p:nvSpPr>
          <p:cNvPr id="20" name="Sous-titre 2">
            <a:extLst>
              <a:ext uri="{FF2B5EF4-FFF2-40B4-BE49-F238E27FC236}">
                <a16:creationId xmlns:a16="http://schemas.microsoft.com/office/drawing/2014/main" id="{E43213AC-69E6-C0EB-F91E-2E128F46F8B7}"/>
              </a:ext>
            </a:extLst>
          </p:cNvPr>
          <p:cNvSpPr txBox="1">
            <a:spLocks/>
          </p:cNvSpPr>
          <p:nvPr/>
        </p:nvSpPr>
        <p:spPr>
          <a:xfrm>
            <a:off x="945737" y="131639"/>
            <a:ext cx="6314540" cy="4583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Problèmes et Besoins</a:t>
            </a:r>
            <a:endParaRPr lang="fr-FR" dirty="0"/>
          </a:p>
        </p:txBody>
      </p:sp>
      <p:pic>
        <p:nvPicPr>
          <p:cNvPr id="4" name="Image 18" descr="Une image contenant Graphique, logo, Police, conception&#10;&#10;Description générée automatiquement">
            <a:extLst>
              <a:ext uri="{FF2B5EF4-FFF2-40B4-BE49-F238E27FC236}">
                <a16:creationId xmlns:a16="http://schemas.microsoft.com/office/drawing/2014/main" id="{CF16ABEF-702B-C864-CBB8-71014B40F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7185" y="6374286"/>
            <a:ext cx="711202" cy="395926"/>
          </a:xfrm>
          <a:prstGeom prst="rect">
            <a:avLst/>
          </a:prstGeom>
        </p:spPr>
      </p:pic>
      <p:pic>
        <p:nvPicPr>
          <p:cNvPr id="7" name="Image 15" descr="Une image contenant obscurité, noir, espace, constellation&#10;&#10;Description générée automatiquement">
            <a:extLst>
              <a:ext uri="{FF2B5EF4-FFF2-40B4-BE49-F238E27FC236}">
                <a16:creationId xmlns:a16="http://schemas.microsoft.com/office/drawing/2014/main" id="{07A107D7-7506-61E6-072F-A734E1B6C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8257" y="6358616"/>
            <a:ext cx="928916" cy="508909"/>
          </a:xfrm>
          <a:prstGeom prst="rect">
            <a:avLst/>
          </a:prstGeom>
        </p:spPr>
      </p:pic>
      <p:pic>
        <p:nvPicPr>
          <p:cNvPr id="11" name="Image 11">
            <a:extLst>
              <a:ext uri="{FF2B5EF4-FFF2-40B4-BE49-F238E27FC236}">
                <a16:creationId xmlns:a16="http://schemas.microsoft.com/office/drawing/2014/main" id="{0F6AC9DC-7EA8-6DDA-A461-17A1ABC046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257" y="611109"/>
            <a:ext cx="3568699" cy="111280"/>
          </a:xfrm>
          <a:prstGeom prst="rect">
            <a:avLst/>
          </a:prstGeom>
        </p:spPr>
      </p:pic>
      <p:sp>
        <p:nvSpPr>
          <p:cNvPr id="23" name="Sous-titre 5">
            <a:extLst>
              <a:ext uri="{FF2B5EF4-FFF2-40B4-BE49-F238E27FC236}">
                <a16:creationId xmlns:a16="http://schemas.microsoft.com/office/drawing/2014/main" id="{DE6034EB-74E1-1B1E-F689-1D6DFC0C3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5071" y="925967"/>
            <a:ext cx="5159994" cy="5036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Solution proposée</a:t>
            </a:r>
            <a:endParaRPr lang="fr-FR" dirty="0">
              <a:solidFill>
                <a:schemeClr val="accent1">
                  <a:lumMod val="75000"/>
                </a:schemeClr>
              </a:solidFill>
              <a:latin typeface="Arial"/>
              <a:cs typeface="Calibri"/>
            </a:endParaRPr>
          </a:p>
        </p:txBody>
      </p:sp>
      <p:sp>
        <p:nvSpPr>
          <p:cNvPr id="6" name="Sous-titre 8">
            <a:extLst>
              <a:ext uri="{FF2B5EF4-FFF2-40B4-BE49-F238E27FC236}">
                <a16:creationId xmlns:a16="http://schemas.microsoft.com/office/drawing/2014/main" id="{F0FAC958-62A5-BD6F-CE71-7F6A0E7E5426}"/>
              </a:ext>
            </a:extLst>
          </p:cNvPr>
          <p:cNvSpPr txBox="1">
            <a:spLocks/>
          </p:cNvSpPr>
          <p:nvPr/>
        </p:nvSpPr>
        <p:spPr>
          <a:xfrm>
            <a:off x="4372428" y="2702315"/>
            <a:ext cx="6307939" cy="868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cs typeface="Calibri" panose="020F0502020204030204"/>
              </a:rPr>
              <a:t>Capacité à afficher à un instant choisi l'état global du véhicule</a:t>
            </a:r>
          </a:p>
        </p:txBody>
      </p:sp>
      <p:pic>
        <p:nvPicPr>
          <p:cNvPr id="12" name="Image 8">
            <a:extLst>
              <a:ext uri="{FF2B5EF4-FFF2-40B4-BE49-F238E27FC236}">
                <a16:creationId xmlns:a16="http://schemas.microsoft.com/office/drawing/2014/main" id="{81DE31E8-F8DA-B703-E065-6E8CCA6734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6463" y="2839212"/>
            <a:ext cx="190500" cy="161925"/>
          </a:xfrm>
          <a:prstGeom prst="rect">
            <a:avLst/>
          </a:prstGeom>
        </p:spPr>
      </p:pic>
      <p:sp>
        <p:nvSpPr>
          <p:cNvPr id="13" name="Sous-titre 8">
            <a:extLst>
              <a:ext uri="{FF2B5EF4-FFF2-40B4-BE49-F238E27FC236}">
                <a16:creationId xmlns:a16="http://schemas.microsoft.com/office/drawing/2014/main" id="{B81E3D29-C059-0D81-B813-1EE397593C6D}"/>
              </a:ext>
            </a:extLst>
          </p:cNvPr>
          <p:cNvSpPr txBox="1">
            <a:spLocks/>
          </p:cNvSpPr>
          <p:nvPr/>
        </p:nvSpPr>
        <p:spPr>
          <a:xfrm>
            <a:off x="4381499" y="1767957"/>
            <a:ext cx="6761512" cy="8046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cs typeface="Calibri" panose="020F0502020204030204"/>
              </a:rPr>
              <a:t>Sélectionner et lire les fichiers logs pour en extraire les informations pertinentes</a:t>
            </a:r>
          </a:p>
        </p:txBody>
      </p:sp>
      <p:pic>
        <p:nvPicPr>
          <p:cNvPr id="14" name="Image 8">
            <a:extLst>
              <a:ext uri="{FF2B5EF4-FFF2-40B4-BE49-F238E27FC236}">
                <a16:creationId xmlns:a16="http://schemas.microsoft.com/office/drawing/2014/main" id="{659994F3-66B9-DACC-530C-330D2A4C1A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5534" y="1904854"/>
            <a:ext cx="190500" cy="161925"/>
          </a:xfrm>
          <a:prstGeom prst="rect">
            <a:avLst/>
          </a:prstGeom>
        </p:spPr>
      </p:pic>
      <p:sp>
        <p:nvSpPr>
          <p:cNvPr id="8" name="Sous-titre 8">
            <a:extLst>
              <a:ext uri="{FF2B5EF4-FFF2-40B4-BE49-F238E27FC236}">
                <a16:creationId xmlns:a16="http://schemas.microsoft.com/office/drawing/2014/main" id="{D95DAD1D-5D55-855E-B288-0F21D9E5D6A0}"/>
              </a:ext>
            </a:extLst>
          </p:cNvPr>
          <p:cNvSpPr txBox="1">
            <a:spLocks/>
          </p:cNvSpPr>
          <p:nvPr/>
        </p:nvSpPr>
        <p:spPr>
          <a:xfrm>
            <a:off x="4381499" y="3663886"/>
            <a:ext cx="6307939" cy="868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cs typeface="Calibri" panose="020F0502020204030204"/>
              </a:rPr>
              <a:t>Pouvoir lire en temps réel un fichier en train d'être exécuté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76BB1C8-C540-B50E-EAF5-425EF52288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5534" y="3800783"/>
            <a:ext cx="190500" cy="161925"/>
          </a:xfrm>
          <a:prstGeom prst="rect">
            <a:avLst/>
          </a:prstGeom>
        </p:spPr>
      </p:pic>
      <p:sp>
        <p:nvSpPr>
          <p:cNvPr id="3" name="Sous-titre 8">
            <a:extLst>
              <a:ext uri="{FF2B5EF4-FFF2-40B4-BE49-F238E27FC236}">
                <a16:creationId xmlns:a16="http://schemas.microsoft.com/office/drawing/2014/main" id="{195122C1-8586-31D5-1B57-91471648FC03}"/>
              </a:ext>
            </a:extLst>
          </p:cNvPr>
          <p:cNvSpPr txBox="1">
            <a:spLocks/>
          </p:cNvSpPr>
          <p:nvPr/>
        </p:nvSpPr>
        <p:spPr>
          <a:xfrm>
            <a:off x="4345213" y="1123884"/>
            <a:ext cx="6752441" cy="5053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u="sng" dirty="0">
                <a:cs typeface="Calibri" panose="020F0502020204030204"/>
              </a:rPr>
              <a:t>Une application Web connecté au dossier partagé</a:t>
            </a:r>
          </a:p>
        </p:txBody>
      </p:sp>
    </p:spTree>
    <p:extLst>
      <p:ext uri="{BB962C8B-B14F-4D97-AF65-F5344CB8AC3E}">
        <p14:creationId xmlns:p14="http://schemas.microsoft.com/office/powerpoint/2010/main" val="367249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Une image contenant texte, logo&#10;&#10;Description générée automatiquement">
            <a:extLst>
              <a:ext uri="{FF2B5EF4-FFF2-40B4-BE49-F238E27FC236}">
                <a16:creationId xmlns:a16="http://schemas.microsoft.com/office/drawing/2014/main" id="{4B85B41E-3C63-A16E-90C1-584C07125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1" y="6307509"/>
            <a:ext cx="1430977" cy="502267"/>
          </a:xfrm>
          <a:prstGeom prst="rect">
            <a:avLst/>
          </a:prstGeom>
        </p:spPr>
      </p:pic>
      <p:sp>
        <p:nvSpPr>
          <p:cNvPr id="16" name="Google Shape;62;p13">
            <a:extLst>
              <a:ext uri="{FF2B5EF4-FFF2-40B4-BE49-F238E27FC236}">
                <a16:creationId xmlns:a16="http://schemas.microsoft.com/office/drawing/2014/main" id="{BE0B7A33-D066-B1A2-80DE-8126F7FFAC7F}"/>
              </a:ext>
            </a:extLst>
          </p:cNvPr>
          <p:cNvSpPr txBox="1"/>
          <p:nvPr/>
        </p:nvSpPr>
        <p:spPr>
          <a:xfrm>
            <a:off x="11573466" y="6334814"/>
            <a:ext cx="534446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fr" sz="1600" dirty="0">
                <a:solidFill>
                  <a:schemeClr val="dk1"/>
                </a:solidFill>
              </a:rPr>
              <a:t>8</a:t>
            </a:r>
          </a:p>
        </p:txBody>
      </p:sp>
      <p:sp>
        <p:nvSpPr>
          <p:cNvPr id="20" name="Sous-titre 2">
            <a:extLst>
              <a:ext uri="{FF2B5EF4-FFF2-40B4-BE49-F238E27FC236}">
                <a16:creationId xmlns:a16="http://schemas.microsoft.com/office/drawing/2014/main" id="{E43213AC-69E6-C0EB-F91E-2E128F46F8B7}"/>
              </a:ext>
            </a:extLst>
          </p:cNvPr>
          <p:cNvSpPr txBox="1">
            <a:spLocks/>
          </p:cNvSpPr>
          <p:nvPr/>
        </p:nvSpPr>
        <p:spPr>
          <a:xfrm>
            <a:off x="945737" y="131639"/>
            <a:ext cx="6314540" cy="4583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Calibri"/>
              </a:rPr>
              <a:t>Planning</a:t>
            </a:r>
          </a:p>
        </p:txBody>
      </p:sp>
      <p:pic>
        <p:nvPicPr>
          <p:cNvPr id="4" name="Image 18" descr="Une image contenant Graphique, logo, Police, conception&#10;&#10;Description générée automatiquement">
            <a:extLst>
              <a:ext uri="{FF2B5EF4-FFF2-40B4-BE49-F238E27FC236}">
                <a16:creationId xmlns:a16="http://schemas.microsoft.com/office/drawing/2014/main" id="{CF16ABEF-702B-C864-CBB8-71014B40F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7185" y="6374286"/>
            <a:ext cx="711202" cy="395926"/>
          </a:xfrm>
          <a:prstGeom prst="rect">
            <a:avLst/>
          </a:prstGeom>
        </p:spPr>
      </p:pic>
      <p:pic>
        <p:nvPicPr>
          <p:cNvPr id="7" name="Image 15" descr="Une image contenant obscurité, noir, espace, constellation&#10;&#10;Description générée automatiquement">
            <a:extLst>
              <a:ext uri="{FF2B5EF4-FFF2-40B4-BE49-F238E27FC236}">
                <a16:creationId xmlns:a16="http://schemas.microsoft.com/office/drawing/2014/main" id="{07A107D7-7506-61E6-072F-A734E1B6C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8257" y="6358616"/>
            <a:ext cx="928916" cy="508909"/>
          </a:xfrm>
          <a:prstGeom prst="rect">
            <a:avLst/>
          </a:prstGeom>
        </p:spPr>
      </p:pic>
      <p:pic>
        <p:nvPicPr>
          <p:cNvPr id="11" name="Image 11">
            <a:extLst>
              <a:ext uri="{FF2B5EF4-FFF2-40B4-BE49-F238E27FC236}">
                <a16:creationId xmlns:a16="http://schemas.microsoft.com/office/drawing/2014/main" id="{0F6AC9DC-7EA8-6DDA-A461-17A1ABC04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257" y="611109"/>
            <a:ext cx="3568699" cy="111280"/>
          </a:xfrm>
          <a:prstGeom prst="rect">
            <a:avLst/>
          </a:prstGeom>
        </p:spPr>
      </p:pic>
      <p:pic>
        <p:nvPicPr>
          <p:cNvPr id="2" name="Image 2" descr="Une image contenant texte, capture d’écran, nombre, ligne&#10;&#10;Description générée automatiquement">
            <a:extLst>
              <a:ext uri="{FF2B5EF4-FFF2-40B4-BE49-F238E27FC236}">
                <a16:creationId xmlns:a16="http://schemas.microsoft.com/office/drawing/2014/main" id="{C749B407-981A-4394-2267-2AABD1DF5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257" y="984384"/>
            <a:ext cx="9909628" cy="467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26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9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27DDBBFC-5108-9AA9-01EC-752ADE32C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615" y="750127"/>
            <a:ext cx="8567056" cy="6074391"/>
          </a:xfrm>
          <a:prstGeom prst="rect">
            <a:avLst/>
          </a:prstGeom>
        </p:spPr>
      </p:pic>
      <p:pic>
        <p:nvPicPr>
          <p:cNvPr id="5" name="Image 5" descr="Une image contenant texte, logo&#10;&#10;Description générée automatiquement">
            <a:extLst>
              <a:ext uri="{FF2B5EF4-FFF2-40B4-BE49-F238E27FC236}">
                <a16:creationId xmlns:a16="http://schemas.microsoft.com/office/drawing/2014/main" id="{4B85B41E-3C63-A16E-90C1-584C07125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81" y="6307509"/>
            <a:ext cx="1430977" cy="502267"/>
          </a:xfrm>
          <a:prstGeom prst="rect">
            <a:avLst/>
          </a:prstGeom>
        </p:spPr>
      </p:pic>
      <p:sp>
        <p:nvSpPr>
          <p:cNvPr id="16" name="Google Shape;62;p13">
            <a:extLst>
              <a:ext uri="{FF2B5EF4-FFF2-40B4-BE49-F238E27FC236}">
                <a16:creationId xmlns:a16="http://schemas.microsoft.com/office/drawing/2014/main" id="{BE0B7A33-D066-B1A2-80DE-8126F7FFAC7F}"/>
              </a:ext>
            </a:extLst>
          </p:cNvPr>
          <p:cNvSpPr txBox="1"/>
          <p:nvPr/>
        </p:nvSpPr>
        <p:spPr>
          <a:xfrm>
            <a:off x="11573466" y="6334814"/>
            <a:ext cx="534446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fr" sz="1600" dirty="0">
                <a:solidFill>
                  <a:schemeClr val="dk1"/>
                </a:solidFill>
              </a:rPr>
              <a:t>9</a:t>
            </a:r>
          </a:p>
        </p:txBody>
      </p:sp>
      <p:sp>
        <p:nvSpPr>
          <p:cNvPr id="20" name="Sous-titre 2">
            <a:extLst>
              <a:ext uri="{FF2B5EF4-FFF2-40B4-BE49-F238E27FC236}">
                <a16:creationId xmlns:a16="http://schemas.microsoft.com/office/drawing/2014/main" id="{E43213AC-69E6-C0EB-F91E-2E128F46F8B7}"/>
              </a:ext>
            </a:extLst>
          </p:cNvPr>
          <p:cNvSpPr txBox="1">
            <a:spLocks/>
          </p:cNvSpPr>
          <p:nvPr/>
        </p:nvSpPr>
        <p:spPr>
          <a:xfrm>
            <a:off x="945737" y="131639"/>
            <a:ext cx="6314540" cy="4583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Calibri"/>
              </a:rPr>
              <a:t>Architecture logicielle</a:t>
            </a:r>
          </a:p>
        </p:txBody>
      </p:sp>
      <p:pic>
        <p:nvPicPr>
          <p:cNvPr id="4" name="Image 18" descr="Une image contenant Graphique, logo, Police, conception&#10;&#10;Description générée automatiquement">
            <a:extLst>
              <a:ext uri="{FF2B5EF4-FFF2-40B4-BE49-F238E27FC236}">
                <a16:creationId xmlns:a16="http://schemas.microsoft.com/office/drawing/2014/main" id="{CF16ABEF-702B-C864-CBB8-71014B40F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7185" y="6374286"/>
            <a:ext cx="711202" cy="395926"/>
          </a:xfrm>
          <a:prstGeom prst="rect">
            <a:avLst/>
          </a:prstGeom>
        </p:spPr>
      </p:pic>
      <p:pic>
        <p:nvPicPr>
          <p:cNvPr id="7" name="Image 15" descr="Une image contenant obscurité, noir, espace, constellation&#10;&#10;Description générée automatiquement">
            <a:extLst>
              <a:ext uri="{FF2B5EF4-FFF2-40B4-BE49-F238E27FC236}">
                <a16:creationId xmlns:a16="http://schemas.microsoft.com/office/drawing/2014/main" id="{07A107D7-7506-61E6-072F-A734E1B6C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8257" y="6358616"/>
            <a:ext cx="928916" cy="508909"/>
          </a:xfrm>
          <a:prstGeom prst="rect">
            <a:avLst/>
          </a:prstGeom>
        </p:spPr>
      </p:pic>
      <p:pic>
        <p:nvPicPr>
          <p:cNvPr id="11" name="Image 11">
            <a:extLst>
              <a:ext uri="{FF2B5EF4-FFF2-40B4-BE49-F238E27FC236}">
                <a16:creationId xmlns:a16="http://schemas.microsoft.com/office/drawing/2014/main" id="{0F6AC9DC-7EA8-6DDA-A461-17A1ABC046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257" y="611109"/>
            <a:ext cx="3568699" cy="111280"/>
          </a:xfrm>
          <a:prstGeom prst="rect">
            <a:avLst/>
          </a:prstGeom>
        </p:spPr>
      </p:pic>
      <p:sp>
        <p:nvSpPr>
          <p:cNvPr id="3" name="Sous-titre 5">
            <a:extLst>
              <a:ext uri="{FF2B5EF4-FFF2-40B4-BE49-F238E27FC236}">
                <a16:creationId xmlns:a16="http://schemas.microsoft.com/office/drawing/2014/main" id="{A19B4770-7303-0AFB-8704-88C918619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5071" y="925967"/>
            <a:ext cx="5159994" cy="5036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r-FR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Back-end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Python Flask</a:t>
            </a:r>
            <a:endParaRPr lang="fr-FR" dirty="0">
              <a:solidFill>
                <a:schemeClr val="accent1">
                  <a:lumMod val="75000"/>
                </a:schemeClr>
              </a:solidFill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09541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18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Présentation d'alternance Concepteur Développeur d'Application Numérique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687</cp:revision>
  <dcterms:created xsi:type="dcterms:W3CDTF">2023-06-05T19:11:47Z</dcterms:created>
  <dcterms:modified xsi:type="dcterms:W3CDTF">2023-07-13T03:20:02Z</dcterms:modified>
</cp:coreProperties>
</file>