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B42E65-E220-4B80-BC0C-96CBCBF4FC67}">
  <a:tblStyle styleId="{A7B42E65-E220-4B80-BC0C-96CBCBF4FC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8f53a706c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8f53a706c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8f53a706c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8f53a706c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8f53a706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8f53a706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61dc0515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61dc0515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13e26ea4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813e26ea4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13e26ea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813e26ea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813e26ea4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813e26ea4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813e26ea4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813e26ea4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661dc051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661dc051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61dc051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61dc051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8f53a706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8f53a706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661dc0515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661dc0515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661dc0515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661dc0515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808ec5d8e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808ec5d8e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808ec5d8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808ec5d8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813e26ea4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813e26ea4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813e26ea4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813e26ea4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813e26ea4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813e26ea4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0f2a58f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0f2a58f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8f53a706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8f53a706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8f53a706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8f53a706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8f53a706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8f53a706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8f53a706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8f53a706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8f53a706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8f53a706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8f53a706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8f53a706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Relationship Id="rId6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Relationship Id="rId6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0.png"/><Relationship Id="rId6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11" Type="http://schemas.openxmlformats.org/officeDocument/2006/relationships/image" Target="../media/image28.png"/><Relationship Id="rId10" Type="http://schemas.openxmlformats.org/officeDocument/2006/relationships/image" Target="../media/image14.png"/><Relationship Id="rId12" Type="http://schemas.openxmlformats.org/officeDocument/2006/relationships/image" Target="../media/image5.png"/><Relationship Id="rId9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15.png"/><Relationship Id="rId8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hyperlink" Target="https://community.cloudera.com/t5/Support-Questions/Spark-Standalone-error-local-class-incompatible-stream/td-p/25909" TargetMode="External"/><Relationship Id="rId6" Type="http://schemas.openxmlformats.org/officeDocument/2006/relationships/image" Target="../media/image17.png"/><Relationship Id="rId7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21.png"/><Relationship Id="rId6" Type="http://schemas.openxmlformats.org/officeDocument/2006/relationships/hyperlink" Target="https://pypi.org/" TargetMode="External"/><Relationship Id="rId7" Type="http://schemas.openxmlformats.org/officeDocument/2006/relationships/image" Target="../media/image22.png"/><Relationship Id="rId8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11" Type="http://schemas.openxmlformats.org/officeDocument/2006/relationships/image" Target="../media/image28.png"/><Relationship Id="rId10" Type="http://schemas.openxmlformats.org/officeDocument/2006/relationships/image" Target="../media/image14.png"/><Relationship Id="rId12" Type="http://schemas.openxmlformats.org/officeDocument/2006/relationships/image" Target="../media/image5.png"/><Relationship Id="rId9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15.png"/><Relationship Id="rId8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11" Type="http://schemas.openxmlformats.org/officeDocument/2006/relationships/image" Target="../media/image28.png"/><Relationship Id="rId10" Type="http://schemas.openxmlformats.org/officeDocument/2006/relationships/image" Target="../media/image14.png"/><Relationship Id="rId12" Type="http://schemas.openxmlformats.org/officeDocument/2006/relationships/image" Target="../media/image5.png"/><Relationship Id="rId9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6.png"/><Relationship Id="rId7" Type="http://schemas.openxmlformats.org/officeDocument/2006/relationships/image" Target="../media/image15.png"/><Relationship Id="rId8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352725"/>
            <a:ext cx="8520600" cy="189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800">
                <a:solidFill>
                  <a:srgbClr val="351C75"/>
                </a:solidFill>
              </a:rPr>
              <a:t>DOSSIER DE VALIDATION</a:t>
            </a:r>
            <a:endParaRPr sz="2800">
              <a:solidFill>
                <a:srgbClr val="351C7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">
              <a:solidFill>
                <a:srgbClr val="351C7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rgbClr val="351C75"/>
                </a:solidFill>
              </a:rPr>
              <a:t>Ingénieur en science des données</a:t>
            </a:r>
            <a:endParaRPr sz="1800">
              <a:solidFill>
                <a:srgbClr val="351C7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rgbClr val="351C75"/>
                </a:solidFill>
              </a:rPr>
              <a:t>spécialisé en infrastructure data</a:t>
            </a:r>
            <a:endParaRPr sz="1800">
              <a:solidFill>
                <a:srgbClr val="351C7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">
              <a:solidFill>
                <a:srgbClr val="351C7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51C75"/>
                </a:solidFill>
              </a:rPr>
              <a:t>pour le Titre RNCP 39586</a:t>
            </a:r>
            <a:endParaRPr sz="5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68925"/>
            <a:ext cx="85206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rgbClr val="351C75"/>
                </a:solidFill>
              </a:rPr>
              <a:t>Bloc 4: Concevoir et opérer une infrastructure Data</a:t>
            </a:r>
            <a:endParaRPr/>
          </a:p>
        </p:txBody>
      </p:sp>
      <p:pic>
        <p:nvPicPr>
          <p:cNvPr id="56" name="Google Shape;56;p13" title="menap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3300" y="494325"/>
            <a:ext cx="2304525" cy="65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4294967295" type="body"/>
          </p:nvPr>
        </p:nvSpPr>
        <p:spPr>
          <a:xfrm>
            <a:off x="8785100" y="4710300"/>
            <a:ext cx="3459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.1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264500" y="4205550"/>
            <a:ext cx="85206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51C75"/>
                </a:solidFill>
              </a:rPr>
              <a:t>Présenté par Gaëtan Corin</a:t>
            </a:r>
            <a:endParaRPr sz="1300"/>
          </a:p>
        </p:txBody>
      </p:sp>
      <p:pic>
        <p:nvPicPr>
          <p:cNvPr id="59" name="Google Shape;59;p13" title="ynov_transparen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9" y="206775"/>
            <a:ext cx="1242932" cy="122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SCHÉMA DE DONNÉES (MCD)</a:t>
            </a:r>
            <a:endParaRPr sz="4660"/>
          </a:p>
        </p:txBody>
      </p:sp>
      <p:pic>
        <p:nvPicPr>
          <p:cNvPr id="147" name="Google Shape;147;p22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8671675" y="4710300"/>
            <a:ext cx="459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.10</a:t>
            </a:r>
            <a:endParaRPr/>
          </a:p>
        </p:txBody>
      </p:sp>
      <p:pic>
        <p:nvPicPr>
          <p:cNvPr id="149" name="Google Shape;149;p22" title="MCD_postgre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8613" y="915350"/>
            <a:ext cx="5968949" cy="407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SCHÉMA DE DONNÉES (MLD)</a:t>
            </a:r>
            <a:endParaRPr sz="4660"/>
          </a:p>
        </p:txBody>
      </p:sp>
      <p:pic>
        <p:nvPicPr>
          <p:cNvPr id="155" name="Google Shape;155;p23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.11</a:t>
            </a:r>
            <a:endParaRPr/>
          </a:p>
        </p:txBody>
      </p:sp>
      <p:pic>
        <p:nvPicPr>
          <p:cNvPr id="157" name="Google Shape;157;p23" title="MLD_postgre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8613" y="915350"/>
            <a:ext cx="5760580" cy="40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20">
                <a:solidFill>
                  <a:srgbClr val="351C75"/>
                </a:solidFill>
              </a:rPr>
              <a:t>INTÉGRATION CONTINUE / DÉPLOIEMENT CONTINUE (CI/CD)</a:t>
            </a:r>
            <a:endParaRPr sz="4560"/>
          </a:p>
        </p:txBody>
      </p:sp>
      <p:pic>
        <p:nvPicPr>
          <p:cNvPr id="163" name="Google Shape;163;p24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123147" y="2145162"/>
            <a:ext cx="4393800" cy="22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Création de services: </a:t>
            </a:r>
            <a:endParaRPr sz="1300">
              <a:solidFill>
                <a:srgbClr val="351C75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Postgres (postgreSQL+pgadmin + network)</a:t>
            </a:r>
            <a:endParaRPr sz="1300">
              <a:solidFill>
                <a:srgbClr val="351C75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Mailhog</a:t>
            </a:r>
            <a:endParaRPr sz="1300">
              <a:solidFill>
                <a:srgbClr val="351C75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Monitoring (python+prometheus+grafana)</a:t>
            </a:r>
            <a:endParaRPr sz="1300">
              <a:solidFill>
                <a:srgbClr val="351C75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Spark (master+2 workers)</a:t>
            </a:r>
            <a:endParaRPr sz="1300">
              <a:solidFill>
                <a:srgbClr val="351C75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Airflow (9 containers)</a:t>
            </a:r>
            <a:endParaRPr sz="1300">
              <a:solidFill>
                <a:srgbClr val="351C75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Ingestion</a:t>
            </a:r>
            <a:endParaRPr sz="1300">
              <a:solidFill>
                <a:srgbClr val="351C75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Lancement des tests unitaires de Ingestion</a:t>
            </a:r>
            <a:endParaRPr sz="13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51C75"/>
              </a:solidFill>
            </a:endParaRPr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4942079" y="962476"/>
            <a:ext cx="35784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58">
                <a:solidFill>
                  <a:srgbClr val="351C75"/>
                </a:solidFill>
              </a:rPr>
              <a:t>CD </a:t>
            </a:r>
            <a:br>
              <a:rPr lang="fr" sz="2000">
                <a:solidFill>
                  <a:srgbClr val="351C75"/>
                </a:solidFill>
              </a:rPr>
            </a:br>
            <a:r>
              <a:rPr lang="fr" sz="1216">
                <a:solidFill>
                  <a:srgbClr val="351C75"/>
                </a:solidFill>
              </a:rPr>
              <a:t>(déploiement serveur Windows en WSL)</a:t>
            </a:r>
            <a:br>
              <a:rPr lang="fr" sz="1216">
                <a:solidFill>
                  <a:srgbClr val="351C75"/>
                </a:solidFill>
              </a:rPr>
            </a:br>
            <a:br>
              <a:rPr lang="fr" sz="1216">
                <a:solidFill>
                  <a:srgbClr val="351C75"/>
                </a:solidFill>
              </a:rPr>
            </a:br>
            <a:r>
              <a:rPr lang="fr" sz="1922">
                <a:solidFill>
                  <a:srgbClr val="351C75"/>
                </a:solidFill>
              </a:rPr>
              <a:t>Uniquement si la CI est réussi</a:t>
            </a:r>
            <a:endParaRPr sz="1839">
              <a:solidFill>
                <a:srgbClr val="351C75"/>
              </a:solidFill>
            </a:endParaRPr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4587729" y="1712626"/>
            <a:ext cx="4393800" cy="24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51C75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Création de services: </a:t>
            </a:r>
            <a:endParaRPr sz="1300">
              <a:solidFill>
                <a:srgbClr val="351C75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Postgres (postgreSQL+pgadmin + network)</a:t>
            </a:r>
            <a:endParaRPr sz="1300">
              <a:solidFill>
                <a:srgbClr val="351C75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Monitoring (python+prometheus+grafana)</a:t>
            </a:r>
            <a:endParaRPr sz="1300">
              <a:solidFill>
                <a:srgbClr val="351C75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Spark (master+2 workers)</a:t>
            </a:r>
            <a:endParaRPr sz="1300">
              <a:solidFill>
                <a:srgbClr val="351C75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Airflow (9 containers)</a:t>
            </a:r>
            <a:endParaRPr sz="1300">
              <a:solidFill>
                <a:srgbClr val="351C75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300"/>
              <a:buChar char="-"/>
            </a:pPr>
            <a:r>
              <a:rPr lang="fr" sz="1300">
                <a:solidFill>
                  <a:srgbClr val="351C75"/>
                </a:solidFill>
              </a:rPr>
              <a:t>Ingestion</a:t>
            </a:r>
            <a:endParaRPr sz="13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51C75"/>
              </a:solidFill>
            </a:endParaRPr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530847" y="954611"/>
            <a:ext cx="35784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2258">
                <a:solidFill>
                  <a:srgbClr val="351C75"/>
                </a:solidFill>
              </a:rPr>
              <a:t>CI </a:t>
            </a:r>
            <a:br>
              <a:rPr lang="fr" sz="2000">
                <a:solidFill>
                  <a:srgbClr val="351C75"/>
                </a:solidFill>
              </a:rPr>
            </a:br>
            <a:r>
              <a:rPr lang="fr" sz="1216">
                <a:solidFill>
                  <a:srgbClr val="351C75"/>
                </a:solidFill>
              </a:rPr>
              <a:t>(</a:t>
            </a:r>
            <a:r>
              <a:rPr lang="fr" sz="1150">
                <a:solidFill>
                  <a:srgbClr val="351C75"/>
                </a:solidFill>
              </a:rPr>
              <a:t>déploiement serveur github action</a:t>
            </a:r>
            <a:r>
              <a:rPr lang="fr" sz="1216">
                <a:solidFill>
                  <a:srgbClr val="351C75"/>
                </a:solidFill>
              </a:rPr>
              <a:t>)</a:t>
            </a:r>
            <a:br>
              <a:rPr lang="fr" sz="1216">
                <a:solidFill>
                  <a:srgbClr val="351C75"/>
                </a:solidFill>
              </a:rPr>
            </a:br>
            <a:br>
              <a:rPr lang="fr" sz="1216">
                <a:solidFill>
                  <a:srgbClr val="351C75"/>
                </a:solidFill>
              </a:rPr>
            </a:br>
            <a:r>
              <a:rPr lang="fr" sz="1922">
                <a:solidFill>
                  <a:srgbClr val="351C75"/>
                </a:solidFill>
              </a:rPr>
              <a:t>Lors d’un commit vers Github</a:t>
            </a:r>
            <a:endParaRPr sz="1839">
              <a:solidFill>
                <a:srgbClr val="351C75"/>
              </a:solidFill>
            </a:endParaRPr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609472" y="4268611"/>
            <a:ext cx="3578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51C75"/>
                </a:solidFill>
              </a:rPr>
              <a:t>Email d’alerte envoyé sur Mailhog</a:t>
            </a:r>
            <a:endParaRPr sz="1300">
              <a:solidFill>
                <a:srgbClr val="351C75"/>
              </a:solidFill>
            </a:endParaRPr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5055979" y="4276476"/>
            <a:ext cx="35784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351C75"/>
                </a:solidFill>
              </a:rPr>
              <a:t>Email d’alerte envoyé sur Gmail</a:t>
            </a:r>
            <a:endParaRPr sz="1300">
              <a:solidFill>
                <a:srgbClr val="351C75"/>
              </a:solidFill>
            </a:endParaRPr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.12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20">
                <a:solidFill>
                  <a:srgbClr val="351C75"/>
                </a:solidFill>
              </a:rPr>
              <a:t>MONITORING</a:t>
            </a:r>
            <a:endParaRPr sz="4560"/>
          </a:p>
        </p:txBody>
      </p:sp>
      <p:pic>
        <p:nvPicPr>
          <p:cNvPr id="176" name="Google Shape;176;p25" title="monitoring_Airflo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5600" y="701625"/>
            <a:ext cx="6475498" cy="4377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 title="intersection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.13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20">
                <a:solidFill>
                  <a:srgbClr val="351C75"/>
                </a:solidFill>
              </a:rPr>
              <a:t>MONITORING</a:t>
            </a:r>
            <a:endParaRPr sz="4560"/>
          </a:p>
        </p:txBody>
      </p:sp>
      <p:pic>
        <p:nvPicPr>
          <p:cNvPr id="184" name="Google Shape;184;p26" title="monitorin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50" y="644775"/>
            <a:ext cx="9037013" cy="449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8399150" y="152675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.14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SUPERVISION</a:t>
            </a:r>
            <a:endParaRPr sz="4660"/>
          </a:p>
        </p:txBody>
      </p:sp>
      <p:pic>
        <p:nvPicPr>
          <p:cNvPr id="191" name="Google Shape;191;p27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 title="schema_mail_ingestio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73" y="1141800"/>
            <a:ext cx="4329849" cy="326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26622" y="1644275"/>
            <a:ext cx="4458178" cy="203692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.15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SUPERVISION</a:t>
            </a:r>
            <a:endParaRPr sz="4660"/>
          </a:p>
        </p:txBody>
      </p:sp>
      <p:pic>
        <p:nvPicPr>
          <p:cNvPr id="200" name="Google Shape;200;p28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 title="schema_mail_airflo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50" y="1118275"/>
            <a:ext cx="4221823" cy="3200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4873" y="915350"/>
            <a:ext cx="4546728" cy="333165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.16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SUPERVISION</a:t>
            </a:r>
            <a:endParaRPr sz="4660"/>
          </a:p>
        </p:txBody>
      </p:sp>
      <p:pic>
        <p:nvPicPr>
          <p:cNvPr id="209" name="Google Shape;209;p29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 title="schema_mail_grafana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150" y="1145525"/>
            <a:ext cx="4221822" cy="3164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6372" y="690125"/>
            <a:ext cx="3647273" cy="407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.17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DOCUMENTS ANNEXES DU PROJET</a:t>
            </a:r>
            <a:endParaRPr sz="4660"/>
          </a:p>
        </p:txBody>
      </p:sp>
      <p:pic>
        <p:nvPicPr>
          <p:cNvPr id="218" name="Google Shape;218;p30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421800" y="897375"/>
            <a:ext cx="78252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712">
                <a:solidFill>
                  <a:srgbClr val="351C75"/>
                </a:solidFill>
              </a:rPr>
              <a:t>Documentation Technique</a:t>
            </a:r>
            <a:endParaRPr sz="6312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</a:endParaRPr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421800" y="1358500"/>
            <a:ext cx="6670800" cy="23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>
                <a:solidFill>
                  <a:srgbClr val="351C75"/>
                </a:solidFill>
              </a:rPr>
              <a:t>Prérequis au projet</a:t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>
                <a:solidFill>
                  <a:srgbClr val="351C75"/>
                </a:solidFill>
              </a:rPr>
              <a:t>Schéma architectural du projet avec explication de chaque service</a:t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>
                <a:solidFill>
                  <a:srgbClr val="351C75"/>
                </a:solidFill>
              </a:rPr>
              <a:t>Schéma de données MCD / MLD</a:t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>
                <a:solidFill>
                  <a:srgbClr val="351C75"/>
                </a:solidFill>
              </a:rPr>
              <a:t>Processus de traitement de données</a:t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>
                <a:solidFill>
                  <a:srgbClr val="351C75"/>
                </a:solidFill>
              </a:rPr>
              <a:t>Processus de la pipeline CI/CD</a:t>
            </a:r>
            <a:endParaRPr sz="14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</a:endParaRPr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311700" y="3548265"/>
            <a:ext cx="85611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512">
                <a:solidFill>
                  <a:srgbClr val="351C75"/>
                </a:solidFill>
              </a:rPr>
              <a:t>Objectif:</a:t>
            </a:r>
            <a:r>
              <a:rPr lang="fr" sz="5512">
                <a:solidFill>
                  <a:srgbClr val="351C75"/>
                </a:solidFill>
              </a:rPr>
              <a:t> Montée en compétence technique et fonctionnelle de l’application, à destination de Data-Engineer.</a:t>
            </a:r>
            <a:endParaRPr sz="5112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</a:endParaRPr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.18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DOCUMENTS ANNEXES DU PROJET</a:t>
            </a:r>
            <a:endParaRPr sz="4660"/>
          </a:p>
        </p:txBody>
      </p:sp>
      <p:pic>
        <p:nvPicPr>
          <p:cNvPr id="228" name="Google Shape;228;p31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421800" y="897375"/>
            <a:ext cx="78252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712">
                <a:solidFill>
                  <a:srgbClr val="351C75"/>
                </a:solidFill>
              </a:rPr>
              <a:t>Feuille de route d’exploitation</a:t>
            </a:r>
            <a:endParaRPr sz="6312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</a:endParaRPr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106750" y="1380475"/>
            <a:ext cx="5469000" cy="3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 u="sng">
                <a:solidFill>
                  <a:srgbClr val="351C75"/>
                </a:solidFill>
              </a:rPr>
              <a:t>De manière constante:</a:t>
            </a:r>
            <a:endParaRPr sz="1400" u="sng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51C75"/>
                </a:solidFill>
              </a:rPr>
              <a:t>	Notification de téléphone allumé et relié à l’email d’alerte</a:t>
            </a:r>
            <a:endParaRPr sz="14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 u="sng">
                <a:solidFill>
                  <a:srgbClr val="351C75"/>
                </a:solidFill>
              </a:rPr>
              <a:t>De manière journalière:</a:t>
            </a:r>
            <a:endParaRPr sz="1400" u="sng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51C75"/>
                </a:solidFill>
              </a:rPr>
              <a:t>Vérifier l’historique des Dags Airflow</a:t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51C75"/>
                </a:solidFill>
              </a:rPr>
              <a:t>Vérifier le CPU, mémoire et état des conteneurs sur Grafana</a:t>
            </a:r>
            <a:endParaRPr sz="14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 u="sng">
                <a:solidFill>
                  <a:srgbClr val="351C75"/>
                </a:solidFill>
              </a:rPr>
              <a:t>De manière hebdomadaire:</a:t>
            </a:r>
            <a:endParaRPr sz="1400" u="sng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51C75"/>
                </a:solidFill>
              </a:rPr>
              <a:t>Créer un dump de la BDD, sauvegarder dans un disque dur</a:t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51C75"/>
                </a:solidFill>
              </a:rPr>
              <a:t>Lancer les tests unitaires de manière manuelle</a:t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51C75"/>
                </a:solidFill>
              </a:rPr>
              <a:t>Tester la CI / CD</a:t>
            </a:r>
            <a:endParaRPr sz="14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 u="sng">
                <a:solidFill>
                  <a:srgbClr val="351C75"/>
                </a:solidFill>
              </a:rPr>
              <a:t>De manière mensuelle:</a:t>
            </a:r>
            <a:endParaRPr sz="1400" u="sng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51C75"/>
                </a:solidFill>
              </a:rPr>
              <a:t>Monter en version les dépendances de chaque service</a:t>
            </a:r>
            <a:endParaRPr sz="14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 u="sng">
                <a:solidFill>
                  <a:srgbClr val="351C75"/>
                </a:solidFill>
              </a:rPr>
              <a:t>De manière annuelle:</a:t>
            </a:r>
            <a:endParaRPr sz="1400" u="sng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51C75"/>
                </a:solidFill>
              </a:rPr>
              <a:t>Modifier l’ensemble des mots de passe de l’application</a:t>
            </a:r>
            <a:endParaRPr sz="1600">
              <a:solidFill>
                <a:srgbClr val="351C75"/>
              </a:solidFill>
            </a:endParaRPr>
          </a:p>
        </p:txBody>
      </p:sp>
      <p:sp>
        <p:nvSpPr>
          <p:cNvPr id="231" name="Google Shape;231;p31"/>
          <p:cNvSpPr txBox="1"/>
          <p:nvPr>
            <p:ph idx="1" type="body"/>
          </p:nvPr>
        </p:nvSpPr>
        <p:spPr>
          <a:xfrm>
            <a:off x="5810250" y="1392075"/>
            <a:ext cx="31857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u="sng">
                <a:solidFill>
                  <a:srgbClr val="351C75"/>
                </a:solidFill>
              </a:rPr>
              <a:t>Points de vigilances:</a:t>
            </a:r>
            <a:endParaRPr sz="1400" u="sng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</a:pPr>
            <a:r>
              <a:rPr lang="fr" sz="1400">
                <a:solidFill>
                  <a:srgbClr val="351C75"/>
                </a:solidFill>
              </a:rPr>
              <a:t>Dépendances à la librairie Yfinance</a:t>
            </a:r>
            <a:endParaRPr sz="14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</a:pPr>
            <a:r>
              <a:rPr lang="fr" sz="1400">
                <a:solidFill>
                  <a:srgbClr val="351C75"/>
                </a:solidFill>
              </a:rPr>
              <a:t>Éviter la saturation de CPU et mémoire sur l’application</a:t>
            </a:r>
            <a:endParaRPr sz="1400">
              <a:solidFill>
                <a:srgbClr val="351C75"/>
              </a:solidFill>
            </a:endParaRPr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4294967295" type="ctrTitle"/>
          </p:nvPr>
        </p:nvSpPr>
        <p:spPr>
          <a:xfrm>
            <a:off x="311700" y="2262700"/>
            <a:ext cx="85206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1C75"/>
                </a:solidFill>
              </a:rPr>
              <a:t>CONSTRUCTION DES CONTENEURS</a:t>
            </a:r>
            <a:endParaRPr sz="54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8785100" y="4710300"/>
            <a:ext cx="3459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.2</a:t>
            </a:r>
            <a:endParaRPr/>
          </a:p>
        </p:txBody>
      </p:sp>
      <p:pic>
        <p:nvPicPr>
          <p:cNvPr id="66" name="Google Shape;66;p14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400" y="2979964"/>
            <a:ext cx="560407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400" y="2096861"/>
            <a:ext cx="560407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 title="airflo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1875" y="662800"/>
            <a:ext cx="1613999" cy="655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 title="grafana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750" y="3598295"/>
            <a:ext cx="1097525" cy="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 title="mailhog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4375" y="3570513"/>
            <a:ext cx="1386900" cy="94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 title="postgresql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2138" y="651144"/>
            <a:ext cx="2179300" cy="7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 title="prometheus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96950" y="3536084"/>
            <a:ext cx="1097525" cy="955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 title="python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6397" y="763572"/>
            <a:ext cx="1613999" cy="453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 title="spark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30400" y="3757672"/>
            <a:ext cx="1083650" cy="5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 title="docker_compose_alone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9169" y="2005025"/>
            <a:ext cx="928675" cy="113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 title="docker_compose_alone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96894" y="1983075"/>
            <a:ext cx="928675" cy="11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DOCUMENTS ANNEXES DU PROJET</a:t>
            </a:r>
            <a:endParaRPr sz="4660"/>
          </a:p>
        </p:txBody>
      </p:sp>
      <p:pic>
        <p:nvPicPr>
          <p:cNvPr id="238" name="Google Shape;238;p32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430815" y="902895"/>
            <a:ext cx="78252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712">
                <a:solidFill>
                  <a:srgbClr val="351C75"/>
                </a:solidFill>
              </a:rPr>
              <a:t>Cahier de recettes et de tests</a:t>
            </a:r>
            <a:endParaRPr sz="6312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</a:endParaRPr>
          </a:p>
        </p:txBody>
      </p:sp>
      <p:graphicFrame>
        <p:nvGraphicFramePr>
          <p:cNvPr id="240" name="Google Shape;240;p32"/>
          <p:cNvGraphicFramePr/>
          <p:nvPr/>
        </p:nvGraphicFramePr>
        <p:xfrm>
          <a:off x="254975" y="14190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{A7B42E65-E220-4B80-BC0C-96CBCBF4FC67}</a:tableStyleId>
              </a:tblPr>
              <a:tblGrid>
                <a:gridCol w="1359675"/>
                <a:gridCol w="6239400"/>
                <a:gridCol w="1105350"/>
              </a:tblGrid>
              <a:tr h="21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Test effectué</a:t>
                      </a:r>
                      <a:endParaRPr b="1" sz="1200"/>
                    </a:p>
                  </a:txBody>
                  <a:tcPr marT="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Résultat attendu des tests</a:t>
                      </a:r>
                      <a:endParaRPr b="1" sz="1200"/>
                    </a:p>
                  </a:txBody>
                  <a:tcPr marT="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200"/>
                        <a:t>Commentaire</a:t>
                      </a:r>
                      <a:endParaRPr b="1" sz="1200"/>
                    </a:p>
                  </a:txBody>
                  <a:tcPr marT="0" marB="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87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Lancer le Service Airflow</a:t>
                      </a:r>
                      <a:endParaRPr sz="1200"/>
                    </a:p>
                  </a:txBody>
                  <a:tcPr marT="63500" marB="6350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Le service doit pouvoir se lancer correctement, signifiant que les 9 conteneurs du service communiquent entre eux.</a:t>
                      </a:r>
                      <a:br>
                        <a:rPr lang="fr" sz="1200">
                          <a:solidFill>
                            <a:schemeClr val="dk1"/>
                          </a:solidFill>
                        </a:rPr>
                      </a:br>
                      <a:r>
                        <a:rPr lang="fr" sz="1200">
                          <a:solidFill>
                            <a:schemeClr val="dk1"/>
                          </a:solidFill>
                        </a:rPr>
                        <a:t>- Il doit pouvoir être possible de se connecter sur le dashboard, et que le dashboard signifie que l’ensemble des conteneurs communique entre eux.</a:t>
                      </a:r>
                      <a:endParaRPr sz="12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test validé</a:t>
                      </a:r>
                      <a:endParaRPr sz="12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Vérifier l’ingestion de données du service  Ingestion à PostgreSQL</a:t>
                      </a:r>
                      <a:endParaRPr sz="1200"/>
                    </a:p>
                  </a:txBody>
                  <a:tcPr marT="63500" marB="6350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- Les logs du conteneur Ingestion doivent contenir </a:t>
                      </a: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i="1" lang="fr" sz="1050">
                          <a:solidFill>
                            <a:schemeClr val="dk1"/>
                          </a:solidFill>
                        </a:rPr>
                        <a:t>Data insert successfully on {crypto}_usd</a:t>
                      </a:r>
                      <a:r>
                        <a:rPr i="1" lang="fr" sz="1200">
                          <a:solidFill>
                            <a:schemeClr val="dk1"/>
                          </a:solidFill>
                        </a:rPr>
                        <a:t>”</a:t>
                      </a:r>
                      <a:r>
                        <a:rPr lang="fr" sz="1200">
                          <a:solidFill>
                            <a:schemeClr val="dk1"/>
                          </a:solidFill>
                        </a:rPr>
                        <a:t>, signifiant la bonne ingestion d’une donnée vers PostgreSQL.</a:t>
                      </a:r>
                      <a:br>
                        <a:rPr lang="fr" sz="1200">
                          <a:solidFill>
                            <a:schemeClr val="dk1"/>
                          </a:solidFill>
                        </a:rPr>
                      </a:br>
                      <a:r>
                        <a:rPr lang="fr" sz="1200">
                          <a:solidFill>
                            <a:schemeClr val="dk1"/>
                          </a:solidFill>
                        </a:rPr>
                        <a:t>- La donnée doit être visible dans le dashboard pg_admin.</a:t>
                      </a:r>
                      <a:endParaRPr sz="12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test validé</a:t>
                      </a:r>
                      <a:endParaRPr sz="12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59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Vérifier que le monitoring du service Monitoring est effectif</a:t>
                      </a:r>
                      <a:endParaRPr sz="1200"/>
                    </a:p>
                  </a:txBody>
                  <a:tcPr marT="63500" marB="63500" marR="63500" marL="63500"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 sz="1200">
                          <a:solidFill>
                            <a:schemeClr val="dk1"/>
                          </a:solidFill>
                        </a:rPr>
                        <a:t>- Sur le dashboard Grafana, l’état de chaque conteneur doit être disponible sur le moment passé et présent.</a:t>
                      </a:r>
                      <a:br>
                        <a:rPr lang="fr" sz="1200">
                          <a:solidFill>
                            <a:schemeClr val="dk1"/>
                          </a:solidFill>
                        </a:rPr>
                      </a:br>
                      <a:r>
                        <a:rPr lang="fr" sz="1200">
                          <a:solidFill>
                            <a:schemeClr val="dk1"/>
                          </a:solidFill>
                        </a:rPr>
                        <a:t>- Le dashboard doit présenter le CPU et mémoire utilisé par chaque conteneur sur le moment passé et présent.</a:t>
                      </a:r>
                      <a:br>
                        <a:rPr lang="fr" sz="1200">
                          <a:solidFill>
                            <a:schemeClr val="dk1"/>
                          </a:solidFill>
                        </a:rPr>
                      </a:br>
                      <a:r>
                        <a:rPr lang="fr" sz="1200">
                          <a:solidFill>
                            <a:schemeClr val="dk1"/>
                          </a:solidFill>
                        </a:rPr>
                        <a:t>- Le dashboard doit présenter le CPU et mémoire disponible sur l’ensemble du serveur WSL sur le moment passé et présent.</a:t>
                      </a:r>
                      <a:endParaRPr sz="12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/>
                        <a:t>test validé</a:t>
                      </a:r>
                      <a:endParaRPr sz="1200"/>
                    </a:p>
                  </a:txBody>
                  <a:tcPr marT="63500" marB="63500" marR="63500" marL="63500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41" name="Google Shape;241;p32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.20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PRÉSENTATION D’UN INCIDENT</a:t>
            </a:r>
            <a:endParaRPr sz="4660"/>
          </a:p>
        </p:txBody>
      </p:sp>
      <p:pic>
        <p:nvPicPr>
          <p:cNvPr id="247" name="Google Shape;247;p33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3" title="erreur_requirement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750" y="1563750"/>
            <a:ext cx="7801751" cy="350382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411754" y="875558"/>
            <a:ext cx="82881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51C75"/>
                </a:solidFill>
              </a:rPr>
              <a:t>Connexion Airflow et Spark à 17h ✅</a:t>
            </a:r>
            <a:br>
              <a:rPr lang="fr" sz="1400">
                <a:solidFill>
                  <a:srgbClr val="351C75"/>
                </a:solidFill>
              </a:rPr>
            </a:br>
            <a:r>
              <a:rPr lang="fr" sz="1400">
                <a:solidFill>
                  <a:srgbClr val="351C75"/>
                </a:solidFill>
              </a:rPr>
              <a:t>Le lendemain 9h 💥🚨</a:t>
            </a:r>
            <a:endParaRPr sz="1400">
              <a:solidFill>
                <a:srgbClr val="351C75"/>
              </a:solidFill>
            </a:endParaRPr>
          </a:p>
        </p:txBody>
      </p:sp>
      <p:sp>
        <p:nvSpPr>
          <p:cNvPr id="250" name="Google Shape;250;p33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.21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PRÉSENTATION D’UN INCIDENT</a:t>
            </a:r>
            <a:endParaRPr sz="4660"/>
          </a:p>
        </p:txBody>
      </p:sp>
      <p:pic>
        <p:nvPicPr>
          <p:cNvPr id="256" name="Google Shape;256;p34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4"/>
          <p:cNvSpPr txBox="1"/>
          <p:nvPr>
            <p:ph idx="1" type="body"/>
          </p:nvPr>
        </p:nvSpPr>
        <p:spPr>
          <a:xfrm>
            <a:off x="281150" y="945875"/>
            <a:ext cx="8607900" cy="19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</a:pPr>
            <a:r>
              <a:rPr lang="fr" sz="1400">
                <a:solidFill>
                  <a:srgbClr val="351C75"/>
                </a:solidFill>
              </a:rPr>
              <a:t>Aucun commit ❌</a:t>
            </a:r>
            <a:endParaRPr sz="14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</a:pPr>
            <a:r>
              <a:rPr lang="fr" sz="1400">
                <a:solidFill>
                  <a:srgbClr val="351C75"/>
                </a:solidFill>
              </a:rPr>
              <a:t>Reconstruire ❌</a:t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</a:pPr>
            <a:r>
              <a:rPr lang="fr" sz="966" u="sng">
                <a:solidFill>
                  <a:schemeClr val="hlink"/>
                </a:solidFill>
                <a:hlinkClick r:id="rId5"/>
              </a:rPr>
              <a:t>https://community.cloudera.com/t5/Support-Questions/Spark-Standalone-error-local-class-incompatible-stream/td-p/25909</a:t>
            </a:r>
            <a:endParaRPr sz="966">
              <a:solidFill>
                <a:srgbClr val="351C75"/>
              </a:solidFill>
            </a:endParaRPr>
          </a:p>
        </p:txBody>
      </p:sp>
      <p:pic>
        <p:nvPicPr>
          <p:cNvPr id="258" name="Google Shape;258;p34" title="erreur_requirements_one_log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475" y="1816204"/>
            <a:ext cx="8477250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4" title="response_error_requirements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83650" y="2879075"/>
            <a:ext cx="4207525" cy="16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.22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PRÉSENTATION D’UN INCIDENT</a:t>
            </a:r>
            <a:endParaRPr sz="4660"/>
          </a:p>
        </p:txBody>
      </p:sp>
      <p:pic>
        <p:nvPicPr>
          <p:cNvPr id="266" name="Google Shape;266;p35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5" title="upgrade_pyspark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296" y="2091629"/>
            <a:ext cx="4609250" cy="299367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147900" y="1156625"/>
            <a:ext cx="21336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</a:pPr>
            <a:r>
              <a:rPr lang="fr" sz="1400" u="sng">
                <a:solidFill>
                  <a:schemeClr val="hlink"/>
                </a:solidFill>
                <a:hlinkClick r:id="rId6"/>
              </a:rPr>
              <a:t>https://pypi.org/</a:t>
            </a:r>
            <a:endParaRPr sz="1400">
              <a:solidFill>
                <a:srgbClr val="351C75"/>
              </a:solidFill>
            </a:endParaRPr>
          </a:p>
        </p:txBody>
      </p:sp>
      <p:pic>
        <p:nvPicPr>
          <p:cNvPr id="269" name="Google Shape;269;p35" title="airflow_requirements_after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5238" y="3928739"/>
            <a:ext cx="347662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5" title="airflow_requirements_before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35725" y="2339208"/>
            <a:ext cx="3495675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5"/>
          <p:cNvSpPr txBox="1"/>
          <p:nvPr>
            <p:ph idx="1" type="body"/>
          </p:nvPr>
        </p:nvSpPr>
        <p:spPr>
          <a:xfrm>
            <a:off x="4967600" y="1954350"/>
            <a:ext cx="2845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51C75"/>
                </a:solidFill>
              </a:rPr>
              <a:t>Avant:</a:t>
            </a:r>
            <a:endParaRPr sz="1400">
              <a:solidFill>
                <a:srgbClr val="351C75"/>
              </a:solidFill>
            </a:endParaRPr>
          </a:p>
        </p:txBody>
      </p:sp>
      <p:sp>
        <p:nvSpPr>
          <p:cNvPr id="272" name="Google Shape;272;p35"/>
          <p:cNvSpPr txBox="1"/>
          <p:nvPr>
            <p:ph idx="1" type="body"/>
          </p:nvPr>
        </p:nvSpPr>
        <p:spPr>
          <a:xfrm>
            <a:off x="5035725" y="3495550"/>
            <a:ext cx="2845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51C75"/>
                </a:solidFill>
              </a:rPr>
              <a:t>Après:</a:t>
            </a:r>
            <a:endParaRPr sz="1400">
              <a:solidFill>
                <a:srgbClr val="351C75"/>
              </a:solidFill>
            </a:endParaRPr>
          </a:p>
        </p:txBody>
      </p:sp>
      <p:sp>
        <p:nvSpPr>
          <p:cNvPr id="273" name="Google Shape;273;p35"/>
          <p:cNvSpPr txBox="1"/>
          <p:nvPr>
            <p:ph idx="1" type="body"/>
          </p:nvPr>
        </p:nvSpPr>
        <p:spPr>
          <a:xfrm>
            <a:off x="2463200" y="1156625"/>
            <a:ext cx="25044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</a:pPr>
            <a:r>
              <a:rPr lang="fr" sz="1400">
                <a:solidFill>
                  <a:srgbClr val="351C75"/>
                </a:solidFill>
              </a:rPr>
              <a:t>Test Pyspark 4.0.0</a:t>
            </a:r>
            <a:br>
              <a:rPr lang="fr" sz="1400">
                <a:solidFill>
                  <a:srgbClr val="351C75"/>
                </a:solidFill>
              </a:rPr>
            </a:br>
            <a:endParaRPr sz="1400">
              <a:solidFill>
                <a:srgbClr val="351C75"/>
              </a:solidFill>
            </a:endParaRPr>
          </a:p>
        </p:txBody>
      </p:sp>
      <p:sp>
        <p:nvSpPr>
          <p:cNvPr id="274" name="Google Shape;274;p35"/>
          <p:cNvSpPr txBox="1"/>
          <p:nvPr>
            <p:ph idx="1" type="body"/>
          </p:nvPr>
        </p:nvSpPr>
        <p:spPr>
          <a:xfrm>
            <a:off x="4918250" y="1152975"/>
            <a:ext cx="34956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</a:pPr>
            <a:r>
              <a:rPr lang="fr" sz="1400">
                <a:solidFill>
                  <a:srgbClr val="351C75"/>
                </a:solidFill>
              </a:rPr>
              <a:t>Stabilisation toutes les versions</a:t>
            </a:r>
            <a:endParaRPr sz="14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</a:pPr>
            <a:r>
              <a:rPr lang="fr" sz="1400">
                <a:solidFill>
                  <a:srgbClr val="351C75"/>
                </a:solidFill>
              </a:rPr>
              <a:t>Montée en version 1 x par mois</a:t>
            </a:r>
            <a:br>
              <a:rPr lang="fr" sz="1400">
                <a:solidFill>
                  <a:srgbClr val="351C75"/>
                </a:solidFill>
              </a:rPr>
            </a:br>
            <a:endParaRPr sz="1400">
              <a:solidFill>
                <a:srgbClr val="351C75"/>
              </a:solidFill>
            </a:endParaRPr>
          </a:p>
        </p:txBody>
      </p:sp>
      <p:sp>
        <p:nvSpPr>
          <p:cNvPr id="275" name="Google Shape;275;p35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.23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POSSIBILITÉS D’ÉVOLUTION</a:t>
            </a:r>
            <a:endParaRPr sz="4660"/>
          </a:p>
        </p:txBody>
      </p:sp>
      <p:pic>
        <p:nvPicPr>
          <p:cNvPr id="281" name="Google Shape;281;p36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6"/>
          <p:cNvSpPr txBox="1"/>
          <p:nvPr>
            <p:ph idx="1" type="body"/>
          </p:nvPr>
        </p:nvSpPr>
        <p:spPr>
          <a:xfrm>
            <a:off x="311700" y="1312100"/>
            <a:ext cx="8612400" cy="3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500"/>
              <a:buChar char="-"/>
            </a:pPr>
            <a:r>
              <a:rPr lang="fr" sz="1600">
                <a:solidFill>
                  <a:srgbClr val="351C75"/>
                </a:solidFill>
              </a:rPr>
              <a:t>Nouvelles valeurs de cryptomonnaies / Nouveaux indicateurs</a:t>
            </a:r>
            <a:endParaRPr sz="16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600"/>
              <a:buChar char="-"/>
            </a:pPr>
            <a:r>
              <a:rPr lang="fr" sz="1600">
                <a:solidFill>
                  <a:srgbClr val="351C75"/>
                </a:solidFill>
              </a:rPr>
              <a:t>Améliorer la résilience du calcul des indicateurs</a:t>
            </a:r>
            <a:endParaRPr sz="16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351C75"/>
                </a:solidFill>
              </a:rPr>
              <a:t>	</a:t>
            </a:r>
            <a:endParaRPr sz="8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600"/>
              <a:buChar char="-"/>
            </a:pPr>
            <a:r>
              <a:rPr lang="fr" sz="1600">
                <a:solidFill>
                  <a:srgbClr val="351C75"/>
                </a:solidFill>
              </a:rPr>
              <a:t>Migrer de PostgreSQL à Snowflake suivant le budget</a:t>
            </a:r>
            <a:endParaRPr sz="16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600"/>
              <a:buChar char="-"/>
            </a:pPr>
            <a:r>
              <a:rPr lang="fr" sz="1600">
                <a:solidFill>
                  <a:srgbClr val="351C75"/>
                </a:solidFill>
              </a:rPr>
              <a:t>Avoir une seconde source de données d’ingestion</a:t>
            </a:r>
            <a:endParaRPr sz="1600">
              <a:solidFill>
                <a:srgbClr val="351C75"/>
              </a:solidFill>
            </a:endParaRPr>
          </a:p>
        </p:txBody>
      </p:sp>
      <p:sp>
        <p:nvSpPr>
          <p:cNvPr id="283" name="Google Shape;283;p36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.24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idx="4294967295" type="ctrTitle"/>
          </p:nvPr>
        </p:nvSpPr>
        <p:spPr>
          <a:xfrm>
            <a:off x="311700" y="2262700"/>
            <a:ext cx="85206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1C75"/>
                </a:solidFill>
              </a:rPr>
              <a:t>DÉMONSTRATION</a:t>
            </a:r>
            <a:endParaRPr sz="5400"/>
          </a:p>
        </p:txBody>
      </p:sp>
      <p:pic>
        <p:nvPicPr>
          <p:cNvPr id="289" name="Google Shape;289;p37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400" y="2979964"/>
            <a:ext cx="560407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7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400" y="2096861"/>
            <a:ext cx="560407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7" title="airflo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1875" y="662800"/>
            <a:ext cx="1613999" cy="655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7" title="grafana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750" y="3598295"/>
            <a:ext cx="1097525" cy="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7" title="mailhog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4375" y="3570513"/>
            <a:ext cx="1386900" cy="94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7" title="postgresql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2138" y="651144"/>
            <a:ext cx="2179300" cy="7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7" title="prometheus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96950" y="3536084"/>
            <a:ext cx="1097525" cy="955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7" title="python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6397" y="763572"/>
            <a:ext cx="1613999" cy="453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7" title="spark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30400" y="3757672"/>
            <a:ext cx="1083650" cy="5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 title="docker_compose_alone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9169" y="2005025"/>
            <a:ext cx="928675" cy="113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7" title="docker_compose_alone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96894" y="1983075"/>
            <a:ext cx="928675" cy="113346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.25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idx="4294967295" type="ctrTitle"/>
          </p:nvPr>
        </p:nvSpPr>
        <p:spPr>
          <a:xfrm>
            <a:off x="311700" y="2262700"/>
            <a:ext cx="85206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1C75"/>
                </a:solidFill>
              </a:rPr>
              <a:t>Merci pour votre écoute</a:t>
            </a:r>
            <a:endParaRPr sz="5400"/>
          </a:p>
        </p:txBody>
      </p:sp>
      <p:pic>
        <p:nvPicPr>
          <p:cNvPr id="306" name="Google Shape;306;p38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400" y="2979964"/>
            <a:ext cx="560407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8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6400" y="2096861"/>
            <a:ext cx="5604075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8" title="airflo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1875" y="662800"/>
            <a:ext cx="1613999" cy="655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8" title="grafana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750" y="3598295"/>
            <a:ext cx="1097525" cy="83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8" title="mailhog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94375" y="3570513"/>
            <a:ext cx="1386900" cy="948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8" title="postgresql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32138" y="651144"/>
            <a:ext cx="2179300" cy="75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8" title="prometheus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96950" y="3536084"/>
            <a:ext cx="1097525" cy="955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8" title="python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6397" y="763572"/>
            <a:ext cx="1613999" cy="453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8" title="spark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430400" y="3757672"/>
            <a:ext cx="1083650" cy="57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8" title="docker_compose_alone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59169" y="2005025"/>
            <a:ext cx="928675" cy="1133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8" title="docker_compose_alone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96894" y="1983075"/>
            <a:ext cx="928675" cy="113346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8"/>
          <p:cNvSpPr txBox="1"/>
          <p:nvPr>
            <p:ph idx="1" type="body"/>
          </p:nvPr>
        </p:nvSpPr>
        <p:spPr>
          <a:xfrm>
            <a:off x="8658050" y="4710300"/>
            <a:ext cx="4728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.26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879900"/>
            <a:ext cx="8520600" cy="4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●"/>
            </a:pPr>
            <a:r>
              <a:rPr lang="fr" sz="2000">
                <a:solidFill>
                  <a:srgbClr val="351C75"/>
                </a:solidFill>
              </a:rPr>
              <a:t>Rapport d’analyse</a:t>
            </a:r>
            <a:endParaRPr sz="2000">
              <a:solidFill>
                <a:srgbClr val="351C7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●"/>
            </a:pPr>
            <a:r>
              <a:rPr lang="fr" sz="2000">
                <a:solidFill>
                  <a:srgbClr val="351C75"/>
                </a:solidFill>
              </a:rPr>
              <a:t>Objectif du projet</a:t>
            </a:r>
            <a:endParaRPr sz="2000">
              <a:solidFill>
                <a:srgbClr val="351C7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●"/>
            </a:pPr>
            <a:r>
              <a:rPr lang="fr" sz="2000">
                <a:solidFill>
                  <a:srgbClr val="351C75"/>
                </a:solidFill>
              </a:rPr>
              <a:t>Composant de l’architecture</a:t>
            </a:r>
            <a:endParaRPr sz="2000">
              <a:solidFill>
                <a:srgbClr val="351C7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●"/>
            </a:pPr>
            <a:r>
              <a:rPr lang="fr" sz="2000">
                <a:solidFill>
                  <a:srgbClr val="351C75"/>
                </a:solidFill>
              </a:rPr>
              <a:t>Schéma de données</a:t>
            </a:r>
            <a:endParaRPr sz="2000">
              <a:solidFill>
                <a:srgbClr val="351C7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●"/>
            </a:pPr>
            <a:r>
              <a:rPr lang="fr" sz="2000">
                <a:solidFill>
                  <a:srgbClr val="351C75"/>
                </a:solidFill>
              </a:rPr>
              <a:t>Intégration Continue / Déploiement Continue</a:t>
            </a:r>
            <a:endParaRPr sz="2000">
              <a:solidFill>
                <a:srgbClr val="351C7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●"/>
            </a:pPr>
            <a:r>
              <a:rPr lang="fr" sz="2000">
                <a:solidFill>
                  <a:srgbClr val="351C75"/>
                </a:solidFill>
              </a:rPr>
              <a:t>Monitoring</a:t>
            </a:r>
            <a:endParaRPr sz="2000">
              <a:solidFill>
                <a:srgbClr val="351C7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●"/>
            </a:pPr>
            <a:r>
              <a:rPr lang="fr" sz="2000">
                <a:solidFill>
                  <a:srgbClr val="351C75"/>
                </a:solidFill>
              </a:rPr>
              <a:t>Supervision</a:t>
            </a:r>
            <a:endParaRPr sz="2000">
              <a:solidFill>
                <a:srgbClr val="351C7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●"/>
            </a:pPr>
            <a:r>
              <a:rPr lang="fr" sz="2000">
                <a:solidFill>
                  <a:srgbClr val="351C75"/>
                </a:solidFill>
              </a:rPr>
              <a:t>Documents Annexes du Projet</a:t>
            </a:r>
            <a:endParaRPr sz="2000">
              <a:solidFill>
                <a:srgbClr val="351C7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●"/>
            </a:pPr>
            <a:r>
              <a:rPr lang="fr" sz="2000">
                <a:solidFill>
                  <a:srgbClr val="351C75"/>
                </a:solidFill>
              </a:rPr>
              <a:t>Présentation d’un incident</a:t>
            </a:r>
            <a:endParaRPr sz="2000">
              <a:solidFill>
                <a:srgbClr val="351C7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●"/>
            </a:pPr>
            <a:r>
              <a:rPr lang="fr" sz="2000">
                <a:solidFill>
                  <a:srgbClr val="351C75"/>
                </a:solidFill>
              </a:rPr>
              <a:t>Possibilités d’évolution</a:t>
            </a:r>
            <a:endParaRPr sz="2000">
              <a:solidFill>
                <a:srgbClr val="351C7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●"/>
            </a:pPr>
            <a:r>
              <a:rPr lang="fr" sz="2000">
                <a:solidFill>
                  <a:srgbClr val="351C75"/>
                </a:solidFill>
              </a:rPr>
              <a:t>Démonstration</a:t>
            </a:r>
            <a:endParaRPr sz="2000">
              <a:solidFill>
                <a:srgbClr val="351C75"/>
              </a:solidFill>
            </a:endParaRPr>
          </a:p>
        </p:txBody>
      </p:sp>
      <p:sp>
        <p:nvSpPr>
          <p:cNvPr id="82" name="Google Shape;82;p15"/>
          <p:cNvSpPr txBox="1"/>
          <p:nvPr>
            <p:ph idx="4294967295" type="ctrTitle"/>
          </p:nvPr>
        </p:nvSpPr>
        <p:spPr>
          <a:xfrm>
            <a:off x="311700" y="188750"/>
            <a:ext cx="85206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1C75"/>
                </a:solidFill>
              </a:rPr>
              <a:t>SOMMAIRE</a:t>
            </a:r>
            <a:endParaRPr sz="5400"/>
          </a:p>
        </p:txBody>
      </p:sp>
      <p:pic>
        <p:nvPicPr>
          <p:cNvPr id="83" name="Google Shape;83;p15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8785100" y="4710300"/>
            <a:ext cx="3459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502150"/>
            <a:ext cx="8612400" cy="29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>
                <a:solidFill>
                  <a:srgbClr val="351C75"/>
                </a:solidFill>
              </a:rPr>
              <a:t>Projet DATA de récupération des données Bitcoin et Ethereum et de réalisation des calculs d’indicateurs techniques (calculs simples et calculs avancés)</a:t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>
                <a:solidFill>
                  <a:srgbClr val="351C75"/>
                </a:solidFill>
              </a:rPr>
              <a:t>Facilement déployable (Data-Engineer interne pour maintenance/évolution)</a:t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>
                <a:solidFill>
                  <a:srgbClr val="351C75"/>
                </a:solidFill>
              </a:rPr>
              <a:t>Aucun existant,</a:t>
            </a:r>
            <a:r>
              <a:rPr lang="fr" sz="1400">
                <a:solidFill>
                  <a:srgbClr val="351C75"/>
                </a:solidFill>
              </a:rPr>
              <a:t> faible budget de création et de maintenance (</a:t>
            </a:r>
            <a:r>
              <a:rPr b="1" lang="fr" sz="1400">
                <a:solidFill>
                  <a:srgbClr val="351C75"/>
                </a:solidFill>
              </a:rPr>
              <a:t>20 000E total</a:t>
            </a:r>
            <a:r>
              <a:rPr lang="fr" sz="1400">
                <a:solidFill>
                  <a:srgbClr val="351C75"/>
                </a:solidFill>
              </a:rPr>
              <a:t>) </a:t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>
                <a:solidFill>
                  <a:srgbClr val="351C75"/>
                </a:solidFill>
              </a:rPr>
              <a:t>Serveur windows disponible dans l’entreprise</a:t>
            </a:r>
            <a:endParaRPr sz="14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>
                <a:solidFill>
                  <a:srgbClr val="351C75"/>
                </a:solidFill>
              </a:rPr>
              <a:t>Architecture du système avec monitoring, CI/CD et supervision</a:t>
            </a:r>
            <a:endParaRPr sz="1400">
              <a:solidFill>
                <a:srgbClr val="351C75"/>
              </a:solidFill>
            </a:endParaRPr>
          </a:p>
        </p:txBody>
      </p:sp>
      <p:sp>
        <p:nvSpPr>
          <p:cNvPr id="90" name="Google Shape;90;p16"/>
          <p:cNvSpPr txBox="1"/>
          <p:nvPr>
            <p:ph idx="4294967295" type="ctrTitle"/>
          </p:nvPr>
        </p:nvSpPr>
        <p:spPr>
          <a:xfrm>
            <a:off x="311700" y="188750"/>
            <a:ext cx="85206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51C75"/>
                </a:solidFill>
              </a:rPr>
              <a:t>RAPPORT D’ANALYSE</a:t>
            </a:r>
            <a:endParaRPr sz="5400"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24750" y="868100"/>
            <a:ext cx="84780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351C75"/>
                </a:solidFill>
              </a:rPr>
              <a:t>Entreprise d’investissement de cryptomonnaies</a:t>
            </a:r>
            <a:endParaRPr sz="2200">
              <a:solidFill>
                <a:srgbClr val="351C75"/>
              </a:solidFill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24750" y="3851775"/>
            <a:ext cx="8478000" cy="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51C75"/>
                </a:solidFill>
              </a:rPr>
              <a:t>Objectif métier:</a:t>
            </a:r>
            <a:r>
              <a:rPr lang="fr">
                <a:solidFill>
                  <a:srgbClr val="351C75"/>
                </a:solidFill>
              </a:rPr>
              <a:t> A</a:t>
            </a:r>
            <a:r>
              <a:rPr lang="fr">
                <a:solidFill>
                  <a:srgbClr val="351C75"/>
                </a:solidFill>
              </a:rPr>
              <a:t>jouter</a:t>
            </a:r>
            <a:r>
              <a:rPr lang="fr">
                <a:solidFill>
                  <a:srgbClr val="351C75"/>
                </a:solidFill>
              </a:rPr>
              <a:t> facilement des nouvelles données et des nouveaux indicateurs suivant les besoins </a:t>
            </a:r>
            <a:endParaRPr>
              <a:solidFill>
                <a:srgbClr val="351C75"/>
              </a:solidFill>
            </a:endParaRPr>
          </a:p>
        </p:txBody>
      </p:sp>
      <p:pic>
        <p:nvPicPr>
          <p:cNvPr id="93" name="Google Shape;93;p16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785100" y="4710300"/>
            <a:ext cx="3459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089300"/>
            <a:ext cx="8612400" cy="3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500"/>
              <a:buChar char="-"/>
            </a:pPr>
            <a:r>
              <a:rPr lang="fr" sz="1500">
                <a:solidFill>
                  <a:srgbClr val="351C75"/>
                </a:solidFill>
              </a:rPr>
              <a:t>Récupération des données Bitcoin et Ethereum en données temps réel OpenData</a:t>
            </a:r>
            <a:endParaRPr sz="15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351C75"/>
                </a:solidFill>
              </a:rPr>
              <a:t>	</a:t>
            </a:r>
            <a:endParaRPr sz="1200">
              <a:solidFill>
                <a:srgbClr val="351C75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51C75"/>
                </a:solidFill>
              </a:rPr>
              <a:t>Programme Python “Ingestion” + librairie Yfinance(Websocket)</a:t>
            </a:r>
            <a:endParaRPr sz="12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600"/>
              <a:buChar char="-"/>
            </a:pPr>
            <a:r>
              <a:rPr lang="fr" sz="1600">
                <a:solidFill>
                  <a:srgbClr val="351C75"/>
                </a:solidFill>
              </a:rPr>
              <a:t>Base de données</a:t>
            </a:r>
            <a:endParaRPr sz="16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51C75"/>
                </a:solidFill>
              </a:rPr>
              <a:t>PostgreSQL + PostgresAdmin</a:t>
            </a:r>
            <a:endParaRPr sz="1200">
              <a:solidFill>
                <a:srgbClr val="351C75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600"/>
              <a:buChar char="-"/>
            </a:pPr>
            <a:r>
              <a:rPr lang="fr" sz="1600">
                <a:solidFill>
                  <a:srgbClr val="351C75"/>
                </a:solidFill>
              </a:rPr>
              <a:t>Calculs indicateurs techniques simple sous supervision</a:t>
            </a:r>
            <a:endParaRPr sz="16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51C75"/>
                </a:solidFill>
              </a:rPr>
              <a:t>Airflow + Dags Python</a:t>
            </a:r>
            <a:endParaRPr sz="12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 u="sng">
                <a:solidFill>
                  <a:srgbClr val="351C75"/>
                </a:solidFill>
              </a:rPr>
              <a:t>Objectif:</a:t>
            </a:r>
            <a:r>
              <a:rPr lang="fr" sz="1200">
                <a:solidFill>
                  <a:srgbClr val="351C75"/>
                </a:solidFill>
              </a:rPr>
              <a:t> Calcul de moyenne sur 3 et 5 minutes sur BTC et sur ETH</a:t>
            </a:r>
            <a:endParaRPr sz="12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-"/>
            </a:pPr>
            <a:r>
              <a:rPr lang="fr" sz="1600">
                <a:solidFill>
                  <a:srgbClr val="351C75"/>
                </a:solidFill>
              </a:rPr>
              <a:t>Calculs indicateur techniques complexes sous supervision et en traitements distribués</a:t>
            </a:r>
            <a:endParaRPr sz="20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51C75"/>
                </a:solidFill>
              </a:rPr>
              <a:t>Airflow + Dags Python + Réseau Spark</a:t>
            </a:r>
            <a:endParaRPr sz="1200">
              <a:solidFill>
                <a:srgbClr val="351C75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 u="sng">
                <a:solidFill>
                  <a:srgbClr val="351C75"/>
                </a:solidFill>
              </a:rPr>
              <a:t>Objectif:</a:t>
            </a:r>
            <a:r>
              <a:rPr lang="fr" sz="1200">
                <a:solidFill>
                  <a:srgbClr val="351C75"/>
                </a:solidFill>
              </a:rPr>
              <a:t> Calcul de différence entre BTC et ETH (map), puis moyenne de différence sur 5 minutes (reduce)</a:t>
            </a:r>
            <a:endParaRPr sz="1600">
              <a:solidFill>
                <a:srgbClr val="351C75"/>
              </a:solidFill>
            </a:endParaRPr>
          </a:p>
        </p:txBody>
      </p:sp>
      <p:sp>
        <p:nvSpPr>
          <p:cNvPr id="100" name="Google Shape;100;p17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OBJECTIF DU PROJET / </a:t>
            </a:r>
            <a:r>
              <a:rPr lang="fr" sz="2320">
                <a:solidFill>
                  <a:srgbClr val="351C75"/>
                </a:solidFill>
              </a:rPr>
              <a:t>COMPOSANT DE L’ARCHITECTURE</a:t>
            </a:r>
            <a:endParaRPr sz="4660"/>
          </a:p>
        </p:txBody>
      </p:sp>
      <p:pic>
        <p:nvPicPr>
          <p:cNvPr id="101" name="Google Shape;101;p17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8785100" y="4710300"/>
            <a:ext cx="3459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089300"/>
            <a:ext cx="8612400" cy="3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500"/>
              <a:buChar char="-"/>
            </a:pPr>
            <a:r>
              <a:rPr lang="fr" sz="1600">
                <a:solidFill>
                  <a:srgbClr val="351C75"/>
                </a:solidFill>
              </a:rPr>
              <a:t>Tous les services dockerisés et facilement déployable en local et en CI/CD</a:t>
            </a:r>
            <a:endParaRPr sz="15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351C75"/>
                </a:solidFill>
              </a:rPr>
              <a:t>	</a:t>
            </a:r>
            <a:endParaRPr sz="1200">
              <a:solidFill>
                <a:srgbClr val="351C75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51C75"/>
                </a:solidFill>
              </a:rPr>
              <a:t>Docker-Compose + Dockerfile / Github + Github Action + fichiers Yaml</a:t>
            </a:r>
            <a:endParaRPr sz="1200">
              <a:solidFill>
                <a:srgbClr val="351C75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600"/>
              <a:buChar char="-"/>
            </a:pPr>
            <a:r>
              <a:rPr lang="fr" sz="1600">
                <a:solidFill>
                  <a:srgbClr val="351C75"/>
                </a:solidFill>
              </a:rPr>
              <a:t>Système de monitoring de l’état des conteneurs, du CPU et de la mémoire</a:t>
            </a:r>
            <a:endParaRPr sz="16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51C75"/>
                </a:solidFill>
              </a:rPr>
              <a:t>Programme Python (Docker WSL)</a:t>
            </a:r>
            <a:r>
              <a:rPr lang="fr" sz="1200">
                <a:solidFill>
                  <a:srgbClr val="351C75"/>
                </a:solidFill>
              </a:rPr>
              <a:t> + Prometheus + Grafana</a:t>
            </a:r>
            <a:endParaRPr sz="12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000"/>
              <a:buChar char="-"/>
            </a:pPr>
            <a:r>
              <a:rPr lang="fr" sz="1600">
                <a:solidFill>
                  <a:srgbClr val="351C75"/>
                </a:solidFill>
              </a:rPr>
              <a:t>Installation de système d’alerte email sur les parties jugés critiques</a:t>
            </a:r>
            <a:endParaRPr sz="20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51C75"/>
                </a:solidFill>
              </a:rPr>
              <a:t>Programme Python “Ingestion” + Airflow + Grafana + Github Action == email ==&gt; Mailhog + Gmail</a:t>
            </a:r>
            <a:endParaRPr sz="1600">
              <a:solidFill>
                <a:srgbClr val="351C75"/>
              </a:solidFill>
            </a:endParaRPr>
          </a:p>
        </p:txBody>
      </p:sp>
      <p:sp>
        <p:nvSpPr>
          <p:cNvPr id="108" name="Google Shape;108;p18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OBJECTIF DU PROJET / COMPOSANT DE L’ARCHITECTURE</a:t>
            </a:r>
            <a:endParaRPr sz="4660"/>
          </a:p>
        </p:txBody>
      </p:sp>
      <p:pic>
        <p:nvPicPr>
          <p:cNvPr id="109" name="Google Shape;109;p18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8785100" y="4710300"/>
            <a:ext cx="3459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311700" y="1089300"/>
            <a:ext cx="66642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600"/>
              <a:buChar char="-"/>
            </a:pPr>
            <a:r>
              <a:rPr lang="fr" sz="1600">
                <a:solidFill>
                  <a:srgbClr val="351C75"/>
                </a:solidFill>
              </a:rPr>
              <a:t>Lieu de </a:t>
            </a:r>
            <a:r>
              <a:rPr lang="fr" sz="1600">
                <a:solidFill>
                  <a:srgbClr val="351C75"/>
                </a:solidFill>
              </a:rPr>
              <a:t>Déploiement</a:t>
            </a:r>
            <a:r>
              <a:rPr lang="fr" sz="1600">
                <a:solidFill>
                  <a:srgbClr val="351C75"/>
                </a:solidFill>
              </a:rPr>
              <a:t> en Production</a:t>
            </a:r>
            <a:endParaRPr sz="16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51C75"/>
                </a:solidFill>
              </a:rPr>
              <a:t>Serveur Windows appartenant à l’entreprise</a:t>
            </a:r>
            <a:endParaRPr sz="12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</a:endParaRPr>
          </a:p>
        </p:txBody>
      </p:sp>
      <p:sp>
        <p:nvSpPr>
          <p:cNvPr id="116" name="Google Shape;116;p19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OBJECTIF DU PROJET / COMPOSANT DE L’ARCHITECTURE</a:t>
            </a:r>
            <a:endParaRPr sz="4660"/>
          </a:p>
        </p:txBody>
      </p:sp>
      <p:pic>
        <p:nvPicPr>
          <p:cNvPr id="117" name="Google Shape;117;p19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488850" y="4147737"/>
            <a:ext cx="84780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351C75"/>
                </a:solidFill>
              </a:rPr>
              <a:t>Budget estimé</a:t>
            </a:r>
            <a:r>
              <a:rPr b="1" lang="fr">
                <a:solidFill>
                  <a:srgbClr val="351C75"/>
                </a:solidFill>
              </a:rPr>
              <a:t>:</a:t>
            </a:r>
            <a:r>
              <a:rPr lang="fr">
                <a:solidFill>
                  <a:srgbClr val="351C75"/>
                </a:solidFill>
              </a:rPr>
              <a:t> 18 000 euros Développement + 0 euros maintenance</a:t>
            </a:r>
            <a:endParaRPr>
              <a:solidFill>
                <a:srgbClr val="351C75"/>
              </a:solidFill>
            </a:endParaRPr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476853" y="3390420"/>
            <a:ext cx="84780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351C75"/>
                </a:solidFill>
              </a:rPr>
              <a:t>Besoin de développement:</a:t>
            </a:r>
            <a:r>
              <a:rPr lang="fr" sz="1500">
                <a:solidFill>
                  <a:srgbClr val="351C75"/>
                </a:solidFill>
              </a:rPr>
              <a:t> Un Data-Engineer pendant 2 mois </a:t>
            </a:r>
            <a:r>
              <a:rPr lang="fr" sz="1300">
                <a:solidFill>
                  <a:srgbClr val="351C75"/>
                </a:solidFill>
              </a:rPr>
              <a:t>(400 euros / jour travaillé)</a:t>
            </a:r>
            <a:endParaRPr sz="1300">
              <a:solidFill>
                <a:srgbClr val="351C75"/>
              </a:solidFill>
            </a:endParaRPr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830450"/>
            <a:ext cx="63417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600"/>
              <a:buChar char="-"/>
            </a:pPr>
            <a:r>
              <a:rPr lang="fr" sz="1600">
                <a:solidFill>
                  <a:srgbClr val="351C75"/>
                </a:solidFill>
              </a:rPr>
              <a:t>Lieu de Backup de la Base de données</a:t>
            </a:r>
            <a:endParaRPr sz="16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51C75"/>
                </a:solidFill>
              </a:rPr>
              <a:t>Disque dur interne à l’entreprise (127 euros les 5 To)</a:t>
            </a:r>
            <a:endParaRPr sz="12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</a:endParaRPr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88850" y="3761337"/>
            <a:ext cx="84780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351C75"/>
                </a:solidFill>
              </a:rPr>
              <a:t>Besoin de maintenance:</a:t>
            </a:r>
            <a:r>
              <a:rPr lang="fr" sz="1500">
                <a:solidFill>
                  <a:srgbClr val="351C75"/>
                </a:solidFill>
              </a:rPr>
              <a:t> quelques heures par semaine du Data-Engineer interne</a:t>
            </a:r>
            <a:endParaRPr sz="1500">
              <a:solidFill>
                <a:srgbClr val="351C75"/>
              </a:solidFill>
            </a:endParaRPr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2571750"/>
            <a:ext cx="6341700" cy="14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600"/>
              <a:buChar char="-"/>
            </a:pPr>
            <a:r>
              <a:rPr lang="fr" sz="1600">
                <a:solidFill>
                  <a:srgbClr val="351C75"/>
                </a:solidFill>
              </a:rPr>
              <a:t>Fichiers et documents associés</a:t>
            </a:r>
            <a:endParaRPr sz="16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351C75"/>
                </a:solidFill>
              </a:rPr>
              <a:t>Feuille de route d’exploitation, document technique, cahier de recettes et de tests</a:t>
            </a:r>
            <a:endParaRPr sz="12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</a:endParaRPr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785100" y="4710300"/>
            <a:ext cx="3459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OBJECTIF DU PROJET / COMPOSANT DE L’ARCHITECTURE</a:t>
            </a:r>
            <a:endParaRPr sz="4660"/>
          </a:p>
        </p:txBody>
      </p:sp>
      <p:pic>
        <p:nvPicPr>
          <p:cNvPr id="129" name="Google Shape;129;p20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0" title="schema_architectur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8613" y="915350"/>
            <a:ext cx="5481607" cy="40757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8785100" y="4710300"/>
            <a:ext cx="3459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4294967295" type="ctrTitle"/>
          </p:nvPr>
        </p:nvSpPr>
        <p:spPr>
          <a:xfrm>
            <a:off x="311700" y="188750"/>
            <a:ext cx="8832300" cy="5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320">
                <a:solidFill>
                  <a:srgbClr val="351C75"/>
                </a:solidFill>
              </a:rPr>
              <a:t>SCHÉMA DE DONNÉES</a:t>
            </a:r>
            <a:endParaRPr sz="4660"/>
          </a:p>
        </p:txBody>
      </p:sp>
      <p:pic>
        <p:nvPicPr>
          <p:cNvPr id="137" name="Google Shape;137;p21" title="intersection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800" y="762950"/>
            <a:ext cx="914413" cy="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659400" y="1175826"/>
            <a:ext cx="7825200" cy="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rgbClr val="351C75"/>
                </a:solidFill>
              </a:rPr>
              <a:t>Type de données:</a:t>
            </a:r>
            <a:r>
              <a:rPr lang="fr" sz="1400">
                <a:solidFill>
                  <a:srgbClr val="351C75"/>
                </a:solidFill>
              </a:rPr>
              <a:t> en minute par minute sur les valeurs BTC/usd et ETH/usd.</a:t>
            </a:r>
            <a:endParaRPr sz="10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</a:endParaRPr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8785100" y="4710300"/>
            <a:ext cx="3459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.9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659400" y="1944042"/>
            <a:ext cx="7078200" cy="15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rgbClr val="351C75"/>
                </a:solidFill>
              </a:rPr>
              <a:t>L’accès aux données:</a:t>
            </a:r>
            <a:r>
              <a:rPr lang="fr" sz="1400">
                <a:solidFill>
                  <a:srgbClr val="351C75"/>
                </a:solidFill>
              </a:rPr>
              <a:t> </a:t>
            </a:r>
            <a:endParaRPr sz="14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>
                <a:solidFill>
                  <a:srgbClr val="351C75"/>
                </a:solidFill>
              </a:rPr>
              <a:t>autorisé en lecture / écriture pour le service Ingestion et le service Airflow.</a:t>
            </a:r>
            <a:endParaRPr sz="14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>
                <a:solidFill>
                  <a:srgbClr val="351C75"/>
                </a:solidFill>
              </a:rPr>
              <a:t>autorisé en lecture uniquement lorsque un futur outil de visualisation viendra se connecter</a:t>
            </a:r>
            <a:endParaRPr sz="14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597700" y="3219675"/>
            <a:ext cx="7078200" cy="17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rgbClr val="351C75"/>
                </a:solidFill>
              </a:rPr>
              <a:t>L’organisation des données</a:t>
            </a:r>
            <a:r>
              <a:rPr lang="fr" sz="1400">
                <a:solidFill>
                  <a:srgbClr val="351C75"/>
                </a:solidFill>
              </a:rPr>
              <a:t> se divise en 2 types:</a:t>
            </a:r>
            <a:endParaRPr sz="14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>
                <a:solidFill>
                  <a:srgbClr val="351C75"/>
                </a:solidFill>
              </a:rPr>
              <a:t>Les données et indicateurs techniques indépendantes</a:t>
            </a:r>
            <a:endParaRPr sz="1400">
              <a:solidFill>
                <a:srgbClr val="351C7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-"/>
            </a:pPr>
            <a:r>
              <a:rPr lang="fr" sz="1400">
                <a:solidFill>
                  <a:srgbClr val="351C75"/>
                </a:solidFill>
              </a:rPr>
              <a:t>Les indicateurs techniques dépendantes d’une autre données pour être cohérente d’un point de vue métier</a:t>
            </a:r>
            <a:endParaRPr sz="14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351C75"/>
                </a:solidFill>
              </a:rPr>
              <a:t>Fonctionnement de stockage en Data Warehouse</a:t>
            </a:r>
            <a:endParaRPr sz="14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51C7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