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BD047A-4AE3-4B78-A1F2-8D170C9B91F4}">
  <a:tblStyle styleId="{5EBD047A-4AE3-4B78-A1F2-8D170C9B91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18366480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18366480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18366480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18366480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13e26ea4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13e26ea4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8f53a706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8f53a706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813e26ea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813e26ea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8189ae0a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8189ae0a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61dc051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61dc051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61dc0515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61dc051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61dc051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61dc051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808ec5d8e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808ec5d8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8f53a706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8f53a706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808ec5d8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808ec5d8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813e26ea4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813e26ea4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8189ae0a4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8189ae0a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813e26ea4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813e26ea4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8189ae0a4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8189ae0a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189ae0a4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189ae0a4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8f53a706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8f53a706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1836648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1836648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18366480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818366480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8f53a706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8f53a706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8f53a706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8f53a706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8f53a706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8f53a706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4.png"/><Relationship Id="rId6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hyperlink" Target="https://community.cloudera.com/t5/Support-Questions/Spark-Standalone-error-local-class-incompatible-stream/td-p/25909" TargetMode="External"/><Relationship Id="rId6" Type="http://schemas.openxmlformats.org/officeDocument/2006/relationships/image" Target="../media/image25.png"/><Relationship Id="rId7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1" Type="http://schemas.openxmlformats.org/officeDocument/2006/relationships/image" Target="../media/image6.png"/><Relationship Id="rId10" Type="http://schemas.openxmlformats.org/officeDocument/2006/relationships/image" Target="../media/image10.png"/><Relationship Id="rId12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19.png"/><Relationship Id="rId8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4.png"/><Relationship Id="rId6" Type="http://schemas.openxmlformats.org/officeDocument/2006/relationships/hyperlink" Target="https://pypi.org/" TargetMode="External"/><Relationship Id="rId7" Type="http://schemas.openxmlformats.org/officeDocument/2006/relationships/image" Target="../media/image31.png"/><Relationship Id="rId8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0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19.png"/><Relationship Id="rId8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0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19.png"/><Relationship Id="rId8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0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19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6.png"/><Relationship Id="rId13" Type="http://schemas.openxmlformats.org/officeDocument/2006/relationships/image" Target="../media/image22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33.png"/><Relationship Id="rId15" Type="http://schemas.openxmlformats.org/officeDocument/2006/relationships/image" Target="../media/image37.png"/><Relationship Id="rId1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27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52725"/>
            <a:ext cx="8520600" cy="18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rgbClr val="351C75"/>
                </a:solidFill>
              </a:rPr>
              <a:t>DOSSIER DE VALIDATION</a:t>
            </a:r>
            <a:endParaRPr sz="2800">
              <a:solidFill>
                <a:srgbClr val="351C7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rgbClr val="351C7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rgbClr val="351C75"/>
                </a:solidFill>
              </a:rPr>
              <a:t>Ingénieur en science des données</a:t>
            </a:r>
            <a:endParaRPr sz="1800">
              <a:solidFill>
                <a:srgbClr val="351C7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rgbClr val="351C75"/>
                </a:solidFill>
              </a:rPr>
              <a:t>spécialisé en infrastructure data</a:t>
            </a:r>
            <a:endParaRPr sz="1800">
              <a:solidFill>
                <a:srgbClr val="351C7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">
              <a:solidFill>
                <a:srgbClr val="351C7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51C75"/>
                </a:solidFill>
              </a:rPr>
              <a:t>pour le Titre RNCP 39586</a:t>
            </a:r>
            <a:endParaRPr sz="5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68925"/>
            <a:ext cx="85206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rgbClr val="351C75"/>
                </a:solidFill>
              </a:rPr>
              <a:t>Bloc 4: Concevoir et opérer une infrastructure Data</a:t>
            </a:r>
            <a:endParaRPr/>
          </a:p>
        </p:txBody>
      </p:sp>
      <p:pic>
        <p:nvPicPr>
          <p:cNvPr id="56" name="Google Shape;56;p13" title="menap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300" y="494325"/>
            <a:ext cx="2304525" cy="6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4294967295" type="body"/>
          </p:nvPr>
        </p:nvSpPr>
        <p:spPr>
          <a:xfrm>
            <a:off x="8785100" y="4710300"/>
            <a:ext cx="3459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64500" y="4205550"/>
            <a:ext cx="85206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51C75"/>
                </a:solidFill>
              </a:rPr>
              <a:t>Présenté par Gaëtan Corin</a:t>
            </a:r>
            <a:endParaRPr sz="1300"/>
          </a:p>
        </p:txBody>
      </p:sp>
      <p:pic>
        <p:nvPicPr>
          <p:cNvPr id="59" name="Google Shape;59;p13" title="ynov_transparen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9" y="206775"/>
            <a:ext cx="1242932" cy="122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PIPELINES DE DONNÉES MÉTIER</a:t>
            </a:r>
            <a:endParaRPr sz="4660"/>
          </a:p>
        </p:txBody>
      </p:sp>
      <p:pic>
        <p:nvPicPr>
          <p:cNvPr id="157" name="Google Shape;157;p22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.10</a:t>
            </a:r>
            <a:endParaRPr/>
          </a:p>
        </p:txBody>
      </p:sp>
      <p:pic>
        <p:nvPicPr>
          <p:cNvPr id="159" name="Google Shape;159;p22" title="pipelin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75" y="1629650"/>
            <a:ext cx="8839199" cy="228061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697" y="1386861"/>
            <a:ext cx="3578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51C75"/>
                </a:solidFill>
              </a:rPr>
              <a:t>Temps réel</a:t>
            </a:r>
            <a:endParaRPr sz="1300">
              <a:solidFill>
                <a:srgbClr val="351C75"/>
              </a:solidFill>
            </a:endParaRPr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03947" y="1386861"/>
            <a:ext cx="3578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51C75"/>
                </a:solidFill>
              </a:rPr>
              <a:t>Scheduler 1 minute</a:t>
            </a:r>
            <a:endParaRPr sz="13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PIPELINES DE DONNÉES MONITORING</a:t>
            </a:r>
            <a:endParaRPr sz="4660"/>
          </a:p>
        </p:txBody>
      </p:sp>
      <p:pic>
        <p:nvPicPr>
          <p:cNvPr id="167" name="Google Shape;167;p23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.11</a:t>
            </a:r>
            <a:endParaRPr/>
          </a:p>
        </p:txBody>
      </p:sp>
      <p:pic>
        <p:nvPicPr>
          <p:cNvPr id="169" name="Google Shape;169;p23" title="pipeline_monitorin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763" y="1752900"/>
            <a:ext cx="7776726" cy="18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2389547" y="1652549"/>
            <a:ext cx="3578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51C75"/>
                </a:solidFill>
              </a:rPr>
              <a:t>30s</a:t>
            </a:r>
            <a:endParaRPr sz="13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20">
                <a:solidFill>
                  <a:srgbClr val="351C75"/>
                </a:solidFill>
              </a:rPr>
              <a:t>MONITORING</a:t>
            </a:r>
            <a:endParaRPr sz="4560"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.12</a:t>
            </a:r>
            <a:endParaRPr/>
          </a:p>
        </p:txBody>
      </p:sp>
      <p:pic>
        <p:nvPicPr>
          <p:cNvPr id="177" name="Google Shape;177;p24" title="monitoring_less_les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725" y="624025"/>
            <a:ext cx="7678775" cy="45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20">
                <a:solidFill>
                  <a:srgbClr val="351C75"/>
                </a:solidFill>
              </a:rPr>
              <a:t>INTÉGRATION CONTINUE / DÉPLOIEMENT CONTINUE (CI/CD)</a:t>
            </a:r>
            <a:endParaRPr sz="4560"/>
          </a:p>
        </p:txBody>
      </p:sp>
      <p:pic>
        <p:nvPicPr>
          <p:cNvPr id="183" name="Google Shape;183;p25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123147" y="2145162"/>
            <a:ext cx="4393800" cy="22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Création de services: 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Ingestion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Postgres (postgreSQL+pgadmin + network)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Airflow (9 containers)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Spark (master+2 workers)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Monitoring (python+prometheus+grafana)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Mailhog</a:t>
            </a:r>
            <a:endParaRPr sz="1300">
              <a:solidFill>
                <a:srgbClr val="351C75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Lancement des tests unitaires de Ingestion</a:t>
            </a:r>
            <a:endParaRPr sz="13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1C75"/>
              </a:solidFill>
            </a:endParaRPr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4942079" y="962476"/>
            <a:ext cx="35784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58">
                <a:solidFill>
                  <a:srgbClr val="351C75"/>
                </a:solidFill>
              </a:rPr>
              <a:t>CD </a:t>
            </a:r>
            <a:br>
              <a:rPr lang="fr" sz="2000">
                <a:solidFill>
                  <a:srgbClr val="351C75"/>
                </a:solidFill>
              </a:rPr>
            </a:br>
            <a:r>
              <a:rPr lang="fr" sz="1216">
                <a:solidFill>
                  <a:srgbClr val="351C75"/>
                </a:solidFill>
              </a:rPr>
              <a:t>(déploiement serveur Windows en WSL)</a:t>
            </a:r>
            <a:br>
              <a:rPr lang="fr" sz="1216">
                <a:solidFill>
                  <a:srgbClr val="351C75"/>
                </a:solidFill>
              </a:rPr>
            </a:br>
            <a:br>
              <a:rPr lang="fr" sz="1216">
                <a:solidFill>
                  <a:srgbClr val="351C75"/>
                </a:solidFill>
              </a:rPr>
            </a:br>
            <a:r>
              <a:rPr lang="fr" sz="1922">
                <a:solidFill>
                  <a:srgbClr val="351C75"/>
                </a:solidFill>
              </a:rPr>
              <a:t>Uniquement si la CI est réussi</a:t>
            </a:r>
            <a:endParaRPr sz="1839">
              <a:solidFill>
                <a:srgbClr val="351C75"/>
              </a:solidFill>
            </a:endParaRPr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4587729" y="1712626"/>
            <a:ext cx="4393800" cy="24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1C75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Création de services: 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Ingestion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Postgres (postgreSQL+pgadmin + network)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Airflow (9 containers)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Spark (master+2 workers)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Monitoring (python+prometheus+grafana)</a:t>
            </a:r>
            <a:endParaRPr sz="13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1C75"/>
              </a:solidFill>
            </a:endParaRPr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530847" y="954611"/>
            <a:ext cx="35784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58">
                <a:solidFill>
                  <a:srgbClr val="351C75"/>
                </a:solidFill>
              </a:rPr>
              <a:t>CI </a:t>
            </a:r>
            <a:br>
              <a:rPr lang="fr" sz="2000">
                <a:solidFill>
                  <a:srgbClr val="351C75"/>
                </a:solidFill>
              </a:rPr>
            </a:br>
            <a:r>
              <a:rPr lang="fr" sz="1216">
                <a:solidFill>
                  <a:srgbClr val="351C75"/>
                </a:solidFill>
              </a:rPr>
              <a:t>(</a:t>
            </a:r>
            <a:r>
              <a:rPr lang="fr" sz="1150">
                <a:solidFill>
                  <a:srgbClr val="351C75"/>
                </a:solidFill>
              </a:rPr>
              <a:t>déploiement serveur github action</a:t>
            </a:r>
            <a:r>
              <a:rPr lang="fr" sz="1216">
                <a:solidFill>
                  <a:srgbClr val="351C75"/>
                </a:solidFill>
              </a:rPr>
              <a:t>)</a:t>
            </a:r>
            <a:br>
              <a:rPr lang="fr" sz="1216">
                <a:solidFill>
                  <a:srgbClr val="351C75"/>
                </a:solidFill>
              </a:rPr>
            </a:br>
            <a:br>
              <a:rPr lang="fr" sz="1216">
                <a:solidFill>
                  <a:srgbClr val="351C75"/>
                </a:solidFill>
              </a:rPr>
            </a:br>
            <a:r>
              <a:rPr lang="fr" sz="1922">
                <a:solidFill>
                  <a:srgbClr val="351C75"/>
                </a:solidFill>
              </a:rPr>
              <a:t>Lors d’un commit vers Github</a:t>
            </a:r>
            <a:endParaRPr sz="1839">
              <a:solidFill>
                <a:srgbClr val="351C75"/>
              </a:solidFill>
            </a:endParaRPr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609472" y="4268611"/>
            <a:ext cx="3578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51C75"/>
                </a:solidFill>
              </a:rPr>
              <a:t>Email d’alerte envoyé sur Mailhog</a:t>
            </a:r>
            <a:endParaRPr sz="1300">
              <a:solidFill>
                <a:srgbClr val="351C75"/>
              </a:solidFill>
            </a:endParaRPr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5055979" y="4276476"/>
            <a:ext cx="3578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51C75"/>
                </a:solidFill>
              </a:rPr>
              <a:t>Email d’alerte envoyé sur Gmail</a:t>
            </a:r>
            <a:endParaRPr sz="1300">
              <a:solidFill>
                <a:srgbClr val="351C75"/>
              </a:solidFill>
            </a:endParaRPr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SUPERVISION</a:t>
            </a:r>
            <a:endParaRPr sz="4660"/>
          </a:p>
        </p:txBody>
      </p:sp>
      <p:pic>
        <p:nvPicPr>
          <p:cNvPr id="196" name="Google Shape;196;p26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4873" y="915350"/>
            <a:ext cx="4546728" cy="333165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.14</a:t>
            </a:r>
            <a:endParaRPr/>
          </a:p>
        </p:txBody>
      </p:sp>
      <p:pic>
        <p:nvPicPr>
          <p:cNvPr id="199" name="Google Shape;199;p26" title="pipeline_emai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225" y="1482399"/>
            <a:ext cx="3730774" cy="26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60575" y="2094788"/>
            <a:ext cx="1137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51C75"/>
                </a:solidFill>
              </a:rPr>
              <a:t>(Collecte)</a:t>
            </a:r>
            <a:endParaRPr sz="13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DOCUMENTATION DU PROJET</a:t>
            </a:r>
            <a:endParaRPr sz="4660"/>
          </a:p>
        </p:txBody>
      </p:sp>
      <p:pic>
        <p:nvPicPr>
          <p:cNvPr id="206" name="Google Shape;206;p27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421800" y="897375"/>
            <a:ext cx="78252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712">
                <a:solidFill>
                  <a:srgbClr val="351C75"/>
                </a:solidFill>
              </a:rPr>
              <a:t>Documentation Technique</a:t>
            </a:r>
            <a:endParaRPr sz="6312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</a:endParaRPr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21800" y="1358500"/>
            <a:ext cx="6670800" cy="25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Prérequis au projet: </a:t>
            </a:r>
            <a:endParaRPr sz="1400">
              <a:solidFill>
                <a:srgbClr val="351C7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>
                <a:solidFill>
                  <a:srgbClr val="351C75"/>
                </a:solidFill>
              </a:rPr>
              <a:t>Windows</a:t>
            </a:r>
            <a:endParaRPr>
              <a:solidFill>
                <a:srgbClr val="351C7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>
                <a:solidFill>
                  <a:srgbClr val="351C75"/>
                </a:solidFill>
              </a:rPr>
              <a:t>Docker</a:t>
            </a:r>
            <a:endParaRPr>
              <a:solidFill>
                <a:srgbClr val="351C7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>
                <a:solidFill>
                  <a:srgbClr val="351C75"/>
                </a:solidFill>
              </a:rPr>
              <a:t>Accès internet</a:t>
            </a:r>
            <a:endParaRPr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Schéma architectural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MCD / MLD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Processus de traitement de données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CI/CD</a:t>
            </a:r>
            <a:endParaRPr sz="1400">
              <a:solidFill>
                <a:srgbClr val="351C75"/>
              </a:solidFill>
            </a:endParaRPr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221850" y="4069800"/>
            <a:ext cx="88638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351C75"/>
                </a:solidFill>
              </a:rPr>
              <a:t>Objectif:</a:t>
            </a:r>
            <a:r>
              <a:rPr lang="fr" sz="1500">
                <a:solidFill>
                  <a:srgbClr val="351C75"/>
                </a:solidFill>
              </a:rPr>
              <a:t> </a:t>
            </a:r>
            <a:r>
              <a:rPr lang="fr" sz="1400">
                <a:solidFill>
                  <a:srgbClr val="351C75"/>
                </a:solidFill>
              </a:rPr>
              <a:t>Montée en compétence technique et fonctionnelle de l’application, à destination du Data-Engineer.</a:t>
            </a:r>
            <a:endParaRPr sz="14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51C75"/>
              </a:solidFill>
            </a:endParaRPr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320">
                <a:solidFill>
                  <a:srgbClr val="351C75"/>
                </a:solidFill>
              </a:rPr>
              <a:t>DOCUMENTATION DU PROJET</a:t>
            </a:r>
            <a:endParaRPr sz="4660"/>
          </a:p>
        </p:txBody>
      </p:sp>
      <p:pic>
        <p:nvPicPr>
          <p:cNvPr id="216" name="Google Shape;216;p28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421800" y="897375"/>
            <a:ext cx="78252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712">
                <a:solidFill>
                  <a:srgbClr val="351C75"/>
                </a:solidFill>
              </a:rPr>
              <a:t>Feuille de route d’exploitation</a:t>
            </a:r>
            <a:endParaRPr sz="6312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</a:endParaRPr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106750" y="1380475"/>
            <a:ext cx="5469000" cy="3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 u="sng">
                <a:solidFill>
                  <a:srgbClr val="351C75"/>
                </a:solidFill>
              </a:rPr>
              <a:t>De manière constante:</a:t>
            </a:r>
            <a:endParaRPr sz="1400" u="sng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	Notification de téléphone allumé et relié à l’email d’alerte</a:t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 u="sng">
                <a:solidFill>
                  <a:srgbClr val="351C75"/>
                </a:solidFill>
              </a:rPr>
              <a:t>De manière journalière:</a:t>
            </a:r>
            <a:endParaRPr sz="1400" u="sng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Vérifier l’historique des Dags Airflow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Vérifier le CPU, mémoire et état des conteneurs sur Grafana</a:t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 u="sng">
                <a:solidFill>
                  <a:srgbClr val="351C75"/>
                </a:solidFill>
              </a:rPr>
              <a:t>De manière hebdomadaire:</a:t>
            </a:r>
            <a:endParaRPr sz="1400" u="sng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Créer un dump de la BDD, sauvegarder dans un disque dur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Lancer les tests unitaires de manière manuelle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Tester la CI / CD</a:t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 u="sng">
                <a:solidFill>
                  <a:srgbClr val="351C75"/>
                </a:solidFill>
              </a:rPr>
              <a:t>De manière mensuelle:</a:t>
            </a:r>
            <a:endParaRPr sz="1400" u="sng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Monter en version les dépendances de chaque service</a:t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 u="sng">
                <a:solidFill>
                  <a:srgbClr val="351C75"/>
                </a:solidFill>
              </a:rPr>
              <a:t>De manière annuelle:</a:t>
            </a:r>
            <a:endParaRPr sz="1400" u="sng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Modifier l’ensemble des mots de passe de l’application</a:t>
            </a:r>
            <a:endParaRPr sz="1600">
              <a:solidFill>
                <a:srgbClr val="351C75"/>
              </a:solidFill>
            </a:endParaRPr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5810250" y="1392075"/>
            <a:ext cx="31857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u="sng">
                <a:solidFill>
                  <a:srgbClr val="351C75"/>
                </a:solidFill>
              </a:rPr>
              <a:t>Points de vigilances:</a:t>
            </a:r>
            <a:endParaRPr sz="1400" u="sng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fr" sz="1400">
                <a:solidFill>
                  <a:srgbClr val="351C75"/>
                </a:solidFill>
              </a:rPr>
              <a:t>Dépendances à la librairie Yfinance</a:t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fr" sz="1400">
                <a:solidFill>
                  <a:srgbClr val="351C75"/>
                </a:solidFill>
              </a:rPr>
              <a:t>Éviter la saturation de CPU et mémoire sur l’application</a:t>
            </a:r>
            <a:endParaRPr sz="1400">
              <a:solidFill>
                <a:srgbClr val="351C75"/>
              </a:solidFill>
            </a:endParaRPr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320">
                <a:solidFill>
                  <a:srgbClr val="351C75"/>
                </a:solidFill>
              </a:rPr>
              <a:t>DOCUMENTATION DU PROJET</a:t>
            </a:r>
            <a:endParaRPr sz="4660"/>
          </a:p>
        </p:txBody>
      </p:sp>
      <p:pic>
        <p:nvPicPr>
          <p:cNvPr id="226" name="Google Shape;226;p29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430815" y="902895"/>
            <a:ext cx="78252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712">
                <a:solidFill>
                  <a:srgbClr val="351C75"/>
                </a:solidFill>
              </a:rPr>
              <a:t>Cahier de recettes et de tests</a:t>
            </a:r>
            <a:endParaRPr sz="6312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</a:endParaRPr>
          </a:p>
        </p:txBody>
      </p:sp>
      <p:graphicFrame>
        <p:nvGraphicFramePr>
          <p:cNvPr id="228" name="Google Shape;228;p29"/>
          <p:cNvGraphicFramePr/>
          <p:nvPr/>
        </p:nvGraphicFramePr>
        <p:xfrm>
          <a:off x="254975" y="14190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{5EBD047A-4AE3-4B78-A1F2-8D170C9B91F4}</a:tableStyleId>
              </a:tblPr>
              <a:tblGrid>
                <a:gridCol w="1359675"/>
                <a:gridCol w="6239400"/>
                <a:gridCol w="1105350"/>
              </a:tblGrid>
              <a:tr h="21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Test effectué</a:t>
                      </a:r>
                      <a:endParaRPr b="1" sz="1200"/>
                    </a:p>
                  </a:txBody>
                  <a:tcPr marT="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Résultat attendu des tests</a:t>
                      </a:r>
                      <a:endParaRPr b="1" sz="1200"/>
                    </a:p>
                  </a:txBody>
                  <a:tcPr marT="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Commentaire</a:t>
                      </a:r>
                      <a:endParaRPr b="1" sz="1200"/>
                    </a:p>
                  </a:txBody>
                  <a:tcPr marT="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87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Lancer le Service Airflow</a:t>
                      </a:r>
                      <a:endParaRPr sz="1200"/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Le service doit pouvoir se lancer correctement, signifiant que les 9 conteneurs du service communiquent entre eux.</a:t>
                      </a:r>
                      <a:br>
                        <a:rPr lang="fr" sz="1200">
                          <a:solidFill>
                            <a:schemeClr val="dk1"/>
                          </a:solidFill>
                        </a:rPr>
                      </a:br>
                      <a:r>
                        <a:rPr lang="fr" sz="1200">
                          <a:solidFill>
                            <a:schemeClr val="dk1"/>
                          </a:solidFill>
                        </a:rPr>
                        <a:t>- Il doit pouvoir être possible de se connecter sur le dashboard, et que le dashboard signifie que l’ensemble des conteneurs communique entre eux.</a:t>
                      </a:r>
                      <a:endParaRPr sz="12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test validé</a:t>
                      </a:r>
                      <a:endParaRPr sz="12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Vérifier l’ingestion de données du service  Ingestion à PostgreSQL</a:t>
                      </a:r>
                      <a:endParaRPr sz="1200"/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- Les logs du conteneur Ingestion doivent contenir </a:t>
                      </a: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i="1" lang="fr" sz="1050">
                          <a:solidFill>
                            <a:schemeClr val="dk1"/>
                          </a:solidFill>
                        </a:rPr>
                        <a:t>Data insert successfully on {crypto}_usd</a:t>
                      </a: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”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, signifiant la bonne ingestion d’une donnée vers PostgreSQL.</a:t>
                      </a:r>
                      <a:br>
                        <a:rPr lang="fr" sz="1200">
                          <a:solidFill>
                            <a:schemeClr val="dk1"/>
                          </a:solidFill>
                        </a:rPr>
                      </a:br>
                      <a:r>
                        <a:rPr lang="fr" sz="1200">
                          <a:solidFill>
                            <a:schemeClr val="dk1"/>
                          </a:solidFill>
                        </a:rPr>
                        <a:t>- La donnée doit être visible dans le dashboard pg_admin.</a:t>
                      </a:r>
                      <a:endParaRPr sz="12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test validé</a:t>
                      </a:r>
                      <a:endParaRPr sz="12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Vérifier que le monitoring du service Monitoring est effectif</a:t>
                      </a:r>
                      <a:endParaRPr sz="1200"/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- Sur le dashboard Grafana, l’état de chaque conteneur doit être disponible sur le moment passé et présent.</a:t>
                      </a:r>
                      <a:br>
                        <a:rPr lang="fr" sz="1200">
                          <a:solidFill>
                            <a:schemeClr val="dk1"/>
                          </a:solidFill>
                        </a:rPr>
                      </a:br>
                      <a:r>
                        <a:rPr lang="fr" sz="1200">
                          <a:solidFill>
                            <a:schemeClr val="dk1"/>
                          </a:solidFill>
                        </a:rPr>
                        <a:t>- Le dashboard doit présenter le CPU et mémoire utilisé par chaque conteneur sur le moment passé et présent.</a:t>
                      </a:r>
                      <a:br>
                        <a:rPr lang="fr" sz="1200">
                          <a:solidFill>
                            <a:schemeClr val="dk1"/>
                          </a:solidFill>
                        </a:rPr>
                      </a:br>
                      <a:r>
                        <a:rPr lang="fr" sz="1200">
                          <a:solidFill>
                            <a:schemeClr val="dk1"/>
                          </a:solidFill>
                        </a:rPr>
                        <a:t>- Le dashboard doit présenter le CPU et mémoire disponible sur l’ensemble du serveur WSL sur le moment passé et présent.</a:t>
                      </a:r>
                      <a:endParaRPr sz="12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test validé</a:t>
                      </a:r>
                      <a:endParaRPr sz="12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PRÉSENTATION D’UN INCIDENT</a:t>
            </a:r>
            <a:endParaRPr sz="4660"/>
          </a:p>
        </p:txBody>
      </p:sp>
      <p:pic>
        <p:nvPicPr>
          <p:cNvPr id="235" name="Google Shape;235;p30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 title="erreur_requirement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750" y="1563750"/>
            <a:ext cx="7801751" cy="350382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411754" y="875558"/>
            <a:ext cx="82881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Connexion Airflow et Spark à 17h ✅</a:t>
            </a:r>
            <a:br>
              <a:rPr lang="fr" sz="1400">
                <a:solidFill>
                  <a:srgbClr val="351C75"/>
                </a:solidFill>
              </a:rPr>
            </a:br>
            <a:r>
              <a:rPr lang="fr" sz="1400">
                <a:solidFill>
                  <a:srgbClr val="351C75"/>
                </a:solidFill>
              </a:rPr>
              <a:t>Le lendemain 9h 💥🚨</a:t>
            </a:r>
            <a:endParaRPr sz="1400">
              <a:solidFill>
                <a:srgbClr val="351C75"/>
              </a:solidFill>
            </a:endParaRPr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PRÉSENTATION D’UN INCIDENT</a:t>
            </a:r>
            <a:endParaRPr sz="4660"/>
          </a:p>
        </p:txBody>
      </p:sp>
      <p:pic>
        <p:nvPicPr>
          <p:cNvPr id="244" name="Google Shape;244;p31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281150" y="945875"/>
            <a:ext cx="8607900" cy="19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fr" sz="1400">
                <a:solidFill>
                  <a:srgbClr val="351C75"/>
                </a:solidFill>
              </a:rPr>
              <a:t>Aucun commit ❌</a:t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fr" sz="1400">
                <a:solidFill>
                  <a:srgbClr val="351C75"/>
                </a:solidFill>
              </a:rPr>
              <a:t>Reconstruire ❌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fr" sz="966" u="sng">
                <a:solidFill>
                  <a:schemeClr val="hlink"/>
                </a:solidFill>
                <a:hlinkClick r:id="rId5"/>
              </a:rPr>
              <a:t>https://community.cloudera.com/t5/Support-Questions/Spark-Standalone-error-local-class-incompatible-stream/td-p/25909</a:t>
            </a:r>
            <a:endParaRPr sz="966">
              <a:solidFill>
                <a:srgbClr val="351C75"/>
              </a:solidFill>
            </a:endParaRPr>
          </a:p>
        </p:txBody>
      </p:sp>
      <p:pic>
        <p:nvPicPr>
          <p:cNvPr id="246" name="Google Shape;246;p31" title="erreur_requirements_one_log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475" y="1816204"/>
            <a:ext cx="84772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1" title="response_error_requirements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3650" y="2879075"/>
            <a:ext cx="4207525" cy="16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4294967295" type="ctrTitle"/>
          </p:nvPr>
        </p:nvSpPr>
        <p:spPr>
          <a:xfrm>
            <a:off x="311700" y="2262700"/>
            <a:ext cx="85206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</a:rPr>
              <a:t>CONSTRUCTION DES CONTENEURS</a:t>
            </a:r>
            <a:endParaRPr sz="54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785100" y="4710300"/>
            <a:ext cx="3459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.2</a:t>
            </a:r>
            <a:endParaRPr/>
          </a:p>
        </p:txBody>
      </p:sp>
      <p:pic>
        <p:nvPicPr>
          <p:cNvPr id="66" name="Google Shape;66;p14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400" y="2979964"/>
            <a:ext cx="56040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400" y="2096861"/>
            <a:ext cx="56040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 title="airflo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1875" y="662800"/>
            <a:ext cx="1613999" cy="65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 title="grafan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750" y="3598295"/>
            <a:ext cx="1097525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 title="mailho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4375" y="3570513"/>
            <a:ext cx="1386900" cy="94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 title="postgresql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2138" y="651144"/>
            <a:ext cx="2179300" cy="7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 title="prometheus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96950" y="3536084"/>
            <a:ext cx="1097525" cy="95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python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397" y="763572"/>
            <a:ext cx="1613999" cy="453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 title="spark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30400" y="3757672"/>
            <a:ext cx="1083650" cy="5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 title="docker_compose_alone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9169" y="2005025"/>
            <a:ext cx="928675" cy="113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 title="docker_compose_alone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96894" y="1983075"/>
            <a:ext cx="928675" cy="11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PRÉSENTATION D’UN INCIDENT</a:t>
            </a:r>
            <a:endParaRPr sz="4660"/>
          </a:p>
        </p:txBody>
      </p:sp>
      <p:pic>
        <p:nvPicPr>
          <p:cNvPr id="254" name="Google Shape;254;p32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2" title="upgrade_pyspark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296" y="2091629"/>
            <a:ext cx="4609250" cy="299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147900" y="1156625"/>
            <a:ext cx="21336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fr" sz="1400" u="sng">
                <a:solidFill>
                  <a:schemeClr val="hlink"/>
                </a:solidFill>
                <a:hlinkClick r:id="rId6"/>
              </a:rPr>
              <a:t>https://pypi.org/</a:t>
            </a:r>
            <a:endParaRPr sz="1400">
              <a:solidFill>
                <a:srgbClr val="351C75"/>
              </a:solidFill>
            </a:endParaRPr>
          </a:p>
        </p:txBody>
      </p:sp>
      <p:pic>
        <p:nvPicPr>
          <p:cNvPr id="257" name="Google Shape;257;p32" title="airflow_requirements_after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5238" y="3928739"/>
            <a:ext cx="34766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 title="airflow_requirements_before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5725" y="2339208"/>
            <a:ext cx="34956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4967600" y="1954350"/>
            <a:ext cx="2845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Avant:</a:t>
            </a:r>
            <a:endParaRPr sz="1400">
              <a:solidFill>
                <a:srgbClr val="351C75"/>
              </a:solidFill>
            </a:endParaRPr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5035725" y="3495550"/>
            <a:ext cx="2845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Après:</a:t>
            </a:r>
            <a:endParaRPr sz="1400">
              <a:solidFill>
                <a:srgbClr val="351C75"/>
              </a:solidFill>
            </a:endParaRPr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2463200" y="1156625"/>
            <a:ext cx="25044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fr" sz="1400">
                <a:solidFill>
                  <a:srgbClr val="351C75"/>
                </a:solidFill>
              </a:rPr>
              <a:t>Test Pyspark 4.0.0</a:t>
            </a:r>
            <a:br>
              <a:rPr lang="fr" sz="1400">
                <a:solidFill>
                  <a:srgbClr val="351C75"/>
                </a:solidFill>
              </a:rPr>
            </a:br>
            <a:endParaRPr sz="1400">
              <a:solidFill>
                <a:srgbClr val="351C75"/>
              </a:solidFill>
            </a:endParaRPr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4918250" y="1152975"/>
            <a:ext cx="3495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fr" sz="1400">
                <a:solidFill>
                  <a:srgbClr val="351C75"/>
                </a:solidFill>
              </a:rPr>
              <a:t>Stabilisation toutes les versions</a:t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fr" sz="1400">
                <a:solidFill>
                  <a:srgbClr val="351C75"/>
                </a:solidFill>
              </a:rPr>
              <a:t>Montée en version 1 x par mois</a:t>
            </a:r>
            <a:br>
              <a:rPr lang="fr" sz="1400">
                <a:solidFill>
                  <a:srgbClr val="351C75"/>
                </a:solidFill>
              </a:rPr>
            </a:br>
            <a:endParaRPr sz="1400">
              <a:solidFill>
                <a:srgbClr val="351C75"/>
              </a:solidFill>
            </a:endParaRPr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.20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idx="4294967295" type="ctrTitle"/>
          </p:nvPr>
        </p:nvSpPr>
        <p:spPr>
          <a:xfrm>
            <a:off x="311700" y="2262700"/>
            <a:ext cx="85206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</a:rPr>
              <a:t>DÉMONSTRATION</a:t>
            </a:r>
            <a:endParaRPr sz="5400"/>
          </a:p>
        </p:txBody>
      </p:sp>
      <p:pic>
        <p:nvPicPr>
          <p:cNvPr id="269" name="Google Shape;269;p33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400" y="2979964"/>
            <a:ext cx="56040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400" y="2096861"/>
            <a:ext cx="56040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3" title="airflo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1875" y="662800"/>
            <a:ext cx="1613999" cy="65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 title="grafan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750" y="3598295"/>
            <a:ext cx="1097525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 title="mailho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4375" y="3570513"/>
            <a:ext cx="1386900" cy="94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3" title="postgresql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2138" y="651144"/>
            <a:ext cx="2179300" cy="7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 title="prometheus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96950" y="3536084"/>
            <a:ext cx="1097525" cy="95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3" title="python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397" y="763572"/>
            <a:ext cx="1613999" cy="453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3" title="spark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30400" y="3757672"/>
            <a:ext cx="1083650" cy="5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3" title="docker_compose_alone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9169" y="2005025"/>
            <a:ext cx="928675" cy="113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3" title="docker_compose_alone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96894" y="1983075"/>
            <a:ext cx="928675" cy="113346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.21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POSSIBILITÉS D’ÉVOLUTION</a:t>
            </a:r>
            <a:endParaRPr sz="4660"/>
          </a:p>
        </p:txBody>
      </p:sp>
      <p:pic>
        <p:nvPicPr>
          <p:cNvPr id="286" name="Google Shape;286;p34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.22</a:t>
            </a:r>
            <a:endParaRPr/>
          </a:p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502975" y="1298925"/>
            <a:ext cx="8329200" cy="3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Char char="●"/>
            </a:pPr>
            <a:r>
              <a:rPr lang="fr" sz="1900">
                <a:solidFill>
                  <a:srgbClr val="351C75"/>
                </a:solidFill>
              </a:rPr>
              <a:t>Nouvelles valeurs de cryptomonnaies / Nouveaux indicateurs</a:t>
            </a:r>
            <a:endParaRPr sz="19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Char char="●"/>
            </a:pPr>
            <a:r>
              <a:rPr lang="fr" sz="1900">
                <a:solidFill>
                  <a:srgbClr val="351C75"/>
                </a:solidFill>
              </a:rPr>
              <a:t>Migrer de PostgreSQL à Snowflake suivant le budget</a:t>
            </a:r>
            <a:endParaRPr sz="19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Char char="●"/>
            </a:pPr>
            <a:r>
              <a:rPr lang="fr" sz="1900">
                <a:solidFill>
                  <a:srgbClr val="351C75"/>
                </a:solidFill>
              </a:rPr>
              <a:t>Seconde source de données d’ingestion</a:t>
            </a:r>
            <a:endParaRPr sz="19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4294967295" type="ctrTitle"/>
          </p:nvPr>
        </p:nvSpPr>
        <p:spPr>
          <a:xfrm>
            <a:off x="311700" y="2262700"/>
            <a:ext cx="85206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</a:rPr>
              <a:t>CONCLUSION</a:t>
            </a:r>
            <a:endParaRPr sz="5400"/>
          </a:p>
        </p:txBody>
      </p:sp>
      <p:pic>
        <p:nvPicPr>
          <p:cNvPr id="294" name="Google Shape;294;p35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400" y="2979964"/>
            <a:ext cx="56040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5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400" y="2096861"/>
            <a:ext cx="56040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 title="airflo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1875" y="662800"/>
            <a:ext cx="1613999" cy="65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5" title="grafan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750" y="3598295"/>
            <a:ext cx="1097525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5" title="mailho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4375" y="3570513"/>
            <a:ext cx="1386900" cy="94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5" title="postgresql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2138" y="651144"/>
            <a:ext cx="2179300" cy="7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5" title="prometheus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96950" y="3536084"/>
            <a:ext cx="1097525" cy="95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5" title="python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397" y="763572"/>
            <a:ext cx="1613999" cy="453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 title="spark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30400" y="3757672"/>
            <a:ext cx="1083650" cy="5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5" title="docker_compose_alone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9169" y="2005025"/>
            <a:ext cx="928675" cy="113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5" title="docker_compose_alone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96894" y="1983075"/>
            <a:ext cx="928675" cy="113346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.23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idx="4294967295" type="ctrTitle"/>
          </p:nvPr>
        </p:nvSpPr>
        <p:spPr>
          <a:xfrm>
            <a:off x="311700" y="2262700"/>
            <a:ext cx="85206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</a:rPr>
              <a:t>MERCI POUR VOTRE ÉCOUTE</a:t>
            </a:r>
            <a:endParaRPr sz="5400"/>
          </a:p>
        </p:txBody>
      </p:sp>
      <p:pic>
        <p:nvPicPr>
          <p:cNvPr id="311" name="Google Shape;311;p36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400" y="2979964"/>
            <a:ext cx="56040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400" y="2096861"/>
            <a:ext cx="56040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 title="airflo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1875" y="662800"/>
            <a:ext cx="1613999" cy="65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 title="grafan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750" y="3598295"/>
            <a:ext cx="1097525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 title="mailho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4375" y="3570513"/>
            <a:ext cx="1386900" cy="94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 title="postgresql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2138" y="651144"/>
            <a:ext cx="2179300" cy="7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 title="prometheus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96950" y="3536084"/>
            <a:ext cx="1097525" cy="95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 title="python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397" y="763572"/>
            <a:ext cx="1613999" cy="453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 title="spark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30400" y="3757672"/>
            <a:ext cx="1083650" cy="5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 title="docker_compose_alone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9169" y="2005025"/>
            <a:ext cx="928675" cy="113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 title="docker_compose_alone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96894" y="1983075"/>
            <a:ext cx="928675" cy="113346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762950"/>
            <a:ext cx="8520600" cy="44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Rapport d’analyse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Composant de l’architecture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Schéma de données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Pipelines de données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Monitoring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Intégration Continue / Déploiement Continue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Supervision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Documentation du Projet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Présentation d’un incident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Démonstration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Possibilités d’évolution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Conclusion</a:t>
            </a:r>
            <a:endParaRPr sz="2000">
              <a:solidFill>
                <a:srgbClr val="351C75"/>
              </a:solidFill>
            </a:endParaRPr>
          </a:p>
        </p:txBody>
      </p:sp>
      <p:sp>
        <p:nvSpPr>
          <p:cNvPr id="82" name="Google Shape;82;p15"/>
          <p:cNvSpPr txBox="1"/>
          <p:nvPr>
            <p:ph idx="4294967295" type="ctrTitle"/>
          </p:nvPr>
        </p:nvSpPr>
        <p:spPr>
          <a:xfrm>
            <a:off x="311700" y="188750"/>
            <a:ext cx="85206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</a:rPr>
              <a:t>SOMMAIRE</a:t>
            </a:r>
            <a:endParaRPr sz="5400"/>
          </a:p>
        </p:txBody>
      </p:sp>
      <p:pic>
        <p:nvPicPr>
          <p:cNvPr id="83" name="Google Shape;83;p15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8785100" y="4710300"/>
            <a:ext cx="3459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502150"/>
            <a:ext cx="8612400" cy="31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Collecte prix Bitcoin et Ethereum</a:t>
            </a:r>
            <a:endParaRPr sz="14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Moyenne de prix </a:t>
            </a:r>
            <a:r>
              <a:rPr lang="fr" sz="1400">
                <a:solidFill>
                  <a:srgbClr val="351C75"/>
                </a:solidFill>
              </a:rPr>
              <a:t>sur Bitcoin, Ethereum </a:t>
            </a:r>
            <a:r>
              <a:rPr lang="fr" sz="1400">
                <a:solidFill>
                  <a:srgbClr val="351C75"/>
                </a:solidFill>
              </a:rPr>
              <a:t>3, 5 minutes </a:t>
            </a:r>
            <a:endParaRPr sz="14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Différence de prix entre </a:t>
            </a:r>
            <a:r>
              <a:rPr lang="fr" sz="1400">
                <a:solidFill>
                  <a:srgbClr val="351C75"/>
                </a:solidFill>
              </a:rPr>
              <a:t>Bitcoin </a:t>
            </a:r>
            <a:r>
              <a:rPr lang="fr" sz="1400">
                <a:solidFill>
                  <a:srgbClr val="351C75"/>
                </a:solidFill>
              </a:rPr>
              <a:t>et </a:t>
            </a:r>
            <a:r>
              <a:rPr lang="fr" sz="1400">
                <a:solidFill>
                  <a:srgbClr val="351C75"/>
                </a:solidFill>
              </a:rPr>
              <a:t>Ethereum, puis moyenne sur </a:t>
            </a:r>
            <a:r>
              <a:rPr lang="fr" sz="1400">
                <a:solidFill>
                  <a:srgbClr val="351C75"/>
                </a:solidFill>
              </a:rPr>
              <a:t>5 minutes 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Monitoring, Supervision, CI/CD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Serveur windows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Data-Engineer interne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Aucun existant, </a:t>
            </a:r>
            <a:r>
              <a:rPr b="1" lang="fr" sz="1400">
                <a:solidFill>
                  <a:srgbClr val="351C75"/>
                </a:solidFill>
              </a:rPr>
              <a:t>20 000 </a:t>
            </a:r>
            <a:r>
              <a:rPr b="1" lang="fr" sz="1500">
                <a:solidFill>
                  <a:srgbClr val="040C28"/>
                </a:solidFill>
                <a:highlight>
                  <a:srgbClr val="FFFFFF"/>
                </a:highlight>
              </a:rPr>
              <a:t>€</a:t>
            </a:r>
            <a:r>
              <a:rPr lang="fr" sz="1400">
                <a:solidFill>
                  <a:srgbClr val="351C75"/>
                </a:solidFill>
              </a:rPr>
              <a:t> </a:t>
            </a:r>
            <a:endParaRPr sz="1400">
              <a:solidFill>
                <a:srgbClr val="351C75"/>
              </a:solidFill>
            </a:endParaRPr>
          </a:p>
        </p:txBody>
      </p:sp>
      <p:sp>
        <p:nvSpPr>
          <p:cNvPr id="90" name="Google Shape;90;p16"/>
          <p:cNvSpPr txBox="1"/>
          <p:nvPr>
            <p:ph idx="4294967295" type="ctrTitle"/>
          </p:nvPr>
        </p:nvSpPr>
        <p:spPr>
          <a:xfrm>
            <a:off x="311700" y="188750"/>
            <a:ext cx="85206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</a:rPr>
              <a:t>RAPPORT D’ANALYSE</a:t>
            </a:r>
            <a:endParaRPr sz="5400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24750" y="868100"/>
            <a:ext cx="84780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351C75"/>
                </a:solidFill>
              </a:rPr>
              <a:t>Entreprise d’investissement de cryptomonnaies</a:t>
            </a:r>
            <a:endParaRPr sz="2200">
              <a:solidFill>
                <a:srgbClr val="351C75"/>
              </a:solidFill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33000" y="3984775"/>
            <a:ext cx="84780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51C75"/>
                </a:solidFill>
              </a:rPr>
              <a:t>Objectif métier:</a:t>
            </a:r>
            <a:r>
              <a:rPr lang="fr">
                <a:solidFill>
                  <a:srgbClr val="351C75"/>
                </a:solidFill>
              </a:rPr>
              <a:t> A</a:t>
            </a:r>
            <a:r>
              <a:rPr lang="fr">
                <a:solidFill>
                  <a:srgbClr val="351C75"/>
                </a:solidFill>
              </a:rPr>
              <a:t>jouter</a:t>
            </a:r>
            <a:r>
              <a:rPr lang="fr">
                <a:solidFill>
                  <a:srgbClr val="351C75"/>
                </a:solidFill>
              </a:rPr>
              <a:t> facilement des nouvelles données et des nouveaux indicateurs suivant les besoins </a:t>
            </a:r>
            <a:endParaRPr>
              <a:solidFill>
                <a:srgbClr val="351C75"/>
              </a:solidFill>
            </a:endParaRPr>
          </a:p>
        </p:txBody>
      </p:sp>
      <p:pic>
        <p:nvPicPr>
          <p:cNvPr id="93" name="Google Shape;93;p16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785100" y="4710300"/>
            <a:ext cx="3459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COMPOSANT DE L’ARCHITECTURE</a:t>
            </a:r>
            <a:endParaRPr sz="4660"/>
          </a:p>
        </p:txBody>
      </p:sp>
      <p:pic>
        <p:nvPicPr>
          <p:cNvPr id="100" name="Google Shape;100;p17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8876050" y="4715625"/>
            <a:ext cx="3426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.5</a:t>
            </a:r>
            <a:endParaRPr/>
          </a:p>
        </p:txBody>
      </p:sp>
      <p:graphicFrame>
        <p:nvGraphicFramePr>
          <p:cNvPr id="102" name="Google Shape;102;p17"/>
          <p:cNvGraphicFramePr/>
          <p:nvPr/>
        </p:nvGraphicFramePr>
        <p:xfrm>
          <a:off x="219788" y="9597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{5EBD047A-4AE3-4B78-A1F2-8D170C9B91F4}</a:tableStyleId>
              </a:tblPr>
              <a:tblGrid>
                <a:gridCol w="3941650"/>
                <a:gridCol w="2015600"/>
                <a:gridCol w="2747175"/>
              </a:tblGrid>
              <a:tr h="21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Prérequis</a:t>
                      </a:r>
                      <a:endParaRPr b="1" sz="1200"/>
                    </a:p>
                  </a:txBody>
                  <a:tcPr marT="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Composant(s)</a:t>
                      </a:r>
                      <a:endParaRPr b="1" sz="1200"/>
                    </a:p>
                  </a:txBody>
                  <a:tcPr marT="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Avantages attendus</a:t>
                      </a:r>
                      <a:endParaRPr b="1" sz="1200"/>
                    </a:p>
                  </a:txBody>
                  <a:tcPr marT="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43700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1C75"/>
                        </a:buClr>
                        <a:buSzPts val="1400"/>
                        <a:buChar char="-"/>
                      </a:pPr>
                      <a:r>
                        <a:rPr lang="fr">
                          <a:solidFill>
                            <a:srgbClr val="351C75"/>
                          </a:solidFill>
                        </a:rPr>
                        <a:t>Collecte prix Bitcoin et Ethereum</a:t>
                      </a:r>
                      <a:endParaRPr sz="1200"/>
                    </a:p>
                  </a:txBody>
                  <a:tcPr marT="7200" marB="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20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351C75"/>
                          </a:solidFill>
                        </a:rPr>
                        <a:t>Simplicité, Yfinance</a:t>
                      </a:r>
                      <a:endParaRPr/>
                    </a:p>
                  </a:txBody>
                  <a:tcPr marT="720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72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1C75"/>
                        </a:buClr>
                        <a:buSzPts val="1400"/>
                        <a:buChar char="-"/>
                      </a:pPr>
                      <a:r>
                        <a:rPr lang="fr">
                          <a:solidFill>
                            <a:srgbClr val="351C75"/>
                          </a:solidFill>
                        </a:rPr>
                        <a:t>Base de données</a:t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</a:txBody>
                  <a:tcPr marT="7200" marB="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</a:txBody>
                  <a:tcPr marT="720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351C75"/>
                          </a:solidFill>
                        </a:rPr>
                        <a:t>Local, Schéma fixe</a:t>
                      </a:r>
                      <a:endParaRPr/>
                    </a:p>
                  </a:txBody>
                  <a:tcPr marT="720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72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1C75"/>
                        </a:buClr>
                        <a:buSzPts val="1400"/>
                        <a:buChar char="-"/>
                      </a:pPr>
                      <a:r>
                        <a:rPr lang="fr">
                          <a:solidFill>
                            <a:srgbClr val="351C75"/>
                          </a:solidFill>
                        </a:rPr>
                        <a:t>Moyenne de prix sur Bitcoin, Ethereum</a:t>
                      </a:r>
                      <a:br>
                        <a:rPr lang="fr">
                          <a:solidFill>
                            <a:srgbClr val="351C75"/>
                          </a:solidFill>
                        </a:rPr>
                      </a:br>
                      <a:r>
                        <a:rPr lang="fr">
                          <a:solidFill>
                            <a:srgbClr val="351C75"/>
                          </a:solidFill>
                        </a:rPr>
                        <a:t>3, 5 minutes </a:t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</a:txBody>
                  <a:tcPr marT="7200" marB="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</a:txBody>
                  <a:tcPr marT="720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351C75"/>
                          </a:solidFill>
                        </a:rPr>
                        <a:t>Suivre transformations, vision d’ensemble</a:t>
                      </a:r>
                      <a:endParaRPr/>
                    </a:p>
                  </a:txBody>
                  <a:tcPr marT="720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72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1C75"/>
                        </a:buClr>
                        <a:buSzPts val="1400"/>
                        <a:buChar char="-"/>
                      </a:pPr>
                      <a:r>
                        <a:rPr lang="fr">
                          <a:solidFill>
                            <a:srgbClr val="351C75"/>
                          </a:solidFill>
                        </a:rPr>
                        <a:t>Différence de prix entre Bitcoin et Ethereum, puis moyenne sur 5 minutes </a:t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</a:txBody>
                  <a:tcPr marT="7200" marB="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</a:txBody>
                  <a:tcPr marT="720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351C75"/>
                          </a:solidFill>
                        </a:rPr>
                        <a:t>Calculs distribués</a:t>
                      </a:r>
                      <a:endParaRPr/>
                    </a:p>
                  </a:txBody>
                  <a:tcPr marT="720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72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1C75"/>
                        </a:buClr>
                        <a:buSzPts val="1400"/>
                        <a:buChar char="-"/>
                      </a:pPr>
                      <a:r>
                        <a:rPr lang="fr">
                          <a:solidFill>
                            <a:srgbClr val="351C75"/>
                          </a:solidFill>
                        </a:rPr>
                        <a:t>Monitoring</a:t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</a:txBody>
                  <a:tcPr marT="7200" marB="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51C75"/>
                        </a:solidFill>
                      </a:endParaRPr>
                    </a:p>
                  </a:txBody>
                  <a:tcPr marT="720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351C75"/>
                          </a:solidFill>
                        </a:rPr>
                        <a:t>Adaptabilité</a:t>
                      </a:r>
                      <a:endParaRPr/>
                    </a:p>
                  </a:txBody>
                  <a:tcPr marT="720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72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1C75"/>
                        </a:buClr>
                        <a:buSzPts val="1400"/>
                        <a:buChar char="-"/>
                      </a:pPr>
                      <a:r>
                        <a:rPr lang="fr">
                          <a:solidFill>
                            <a:srgbClr val="351C75"/>
                          </a:solidFill>
                        </a:rPr>
                        <a:t>CI/CD</a:t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</a:txBody>
                  <a:tcPr marT="7200" marB="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51C75"/>
                        </a:solidFill>
                      </a:endParaRPr>
                    </a:p>
                  </a:txBody>
                  <a:tcPr marT="720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>
                          <a:solidFill>
                            <a:srgbClr val="351C75"/>
                          </a:solidFill>
                        </a:rPr>
                        <a:t>Intégration native Github, simplicité</a:t>
                      </a:r>
                      <a:endParaRPr sz="1300"/>
                    </a:p>
                  </a:txBody>
                  <a:tcPr marT="720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100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1C75"/>
                        </a:buClr>
                        <a:buSzPts val="1400"/>
                        <a:buChar char="-"/>
                      </a:pPr>
                      <a:r>
                        <a:rPr lang="fr">
                          <a:solidFill>
                            <a:srgbClr val="351C75"/>
                          </a:solidFill>
                        </a:rPr>
                        <a:t>Supervision</a:t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</a:txBody>
                  <a:tcPr marT="7200" marB="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</a:txBody>
                  <a:tcPr marT="720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351C75"/>
                          </a:solidFill>
                        </a:rPr>
                        <a:t>Emails adaptatifs</a:t>
                      </a:r>
                      <a:endParaRPr/>
                    </a:p>
                  </a:txBody>
                  <a:tcPr marT="720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72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1C75"/>
                        </a:buClr>
                        <a:buSzPts val="1400"/>
                        <a:buChar char="-"/>
                      </a:pPr>
                      <a:r>
                        <a:rPr lang="fr">
                          <a:solidFill>
                            <a:srgbClr val="351C75"/>
                          </a:solidFill>
                        </a:rPr>
                        <a:t>Serveur</a:t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</a:txBody>
                  <a:tcPr marT="7200" marB="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</a:txBody>
                  <a:tcPr marT="720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351C75"/>
                          </a:solidFill>
                        </a:rPr>
                        <a:t>Simplicité, budget</a:t>
                      </a:r>
                      <a:endParaRPr/>
                    </a:p>
                  </a:txBody>
                  <a:tcPr marT="720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72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1C75"/>
                        </a:buClr>
                        <a:buSzPts val="1400"/>
                        <a:buChar char="-"/>
                      </a:pPr>
                      <a:r>
                        <a:rPr lang="fr">
                          <a:solidFill>
                            <a:srgbClr val="351C75"/>
                          </a:solidFill>
                        </a:rPr>
                        <a:t>Stockage backup BDD</a:t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</a:txBody>
                  <a:tcPr marT="7200" marB="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</a:txBody>
                  <a:tcPr marT="720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351C75"/>
                          </a:solidFill>
                        </a:rPr>
                        <a:t>Budget</a:t>
                      </a:r>
                      <a:endParaRPr/>
                    </a:p>
                  </a:txBody>
                  <a:tcPr marT="720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3" name="Google Shape;103;p17" title="pyth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1913" y="1170275"/>
            <a:ext cx="342600" cy="34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 title="postgresq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1910" y="1567650"/>
            <a:ext cx="342601" cy="351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airflow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1913" y="1972375"/>
            <a:ext cx="388525" cy="38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 title="airflow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9988" y="2468425"/>
            <a:ext cx="388525" cy="38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 title="spark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84438" y="2468422"/>
            <a:ext cx="731095" cy="3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 title="pyth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638" y="2987475"/>
            <a:ext cx="342600" cy="34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 title="prometheus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21912" y="2964475"/>
            <a:ext cx="388525" cy="389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 title="grafana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78688" y="2973125"/>
            <a:ext cx="342600" cy="372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 title="github_actions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21912" y="3433775"/>
            <a:ext cx="342600" cy="3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 title="gmail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64513" y="3850662"/>
            <a:ext cx="388525" cy="30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 title="mailhog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00738" y="3810275"/>
            <a:ext cx="669862" cy="3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 title="windows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921913" y="4233875"/>
            <a:ext cx="342600" cy="336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 title="disque_dur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863424" y="4644325"/>
            <a:ext cx="505499" cy="3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320">
                <a:solidFill>
                  <a:srgbClr val="351C75"/>
                </a:solidFill>
              </a:rPr>
              <a:t>COMPOSANT DE L’ARCHITECTURE</a:t>
            </a:r>
            <a:endParaRPr sz="4660"/>
          </a:p>
        </p:txBody>
      </p:sp>
      <p:pic>
        <p:nvPicPr>
          <p:cNvPr id="121" name="Google Shape;121;p18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21800" y="2860512"/>
            <a:ext cx="84780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51C75"/>
                </a:solidFill>
              </a:rPr>
              <a:t>Budget estimé:</a:t>
            </a:r>
            <a:r>
              <a:rPr lang="fr">
                <a:solidFill>
                  <a:srgbClr val="351C75"/>
                </a:solidFill>
              </a:rPr>
              <a:t> 18 000 euros Développement + frais maintenance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88278" y="1183145"/>
            <a:ext cx="84780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351C75"/>
                </a:solidFill>
              </a:rPr>
              <a:t>Besoin de développement:</a:t>
            </a:r>
            <a:r>
              <a:rPr lang="fr" sz="1500">
                <a:solidFill>
                  <a:srgbClr val="351C75"/>
                </a:solidFill>
              </a:rPr>
              <a:t> Un Data-Engineer pendant 2 mois </a:t>
            </a:r>
            <a:r>
              <a:rPr lang="fr" sz="1300">
                <a:solidFill>
                  <a:srgbClr val="351C75"/>
                </a:solidFill>
              </a:rPr>
              <a:t>(400 euros / jour travaillé)</a:t>
            </a:r>
            <a:endParaRPr sz="1300">
              <a:solidFill>
                <a:srgbClr val="351C75"/>
              </a:solidFill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88275" y="2021824"/>
            <a:ext cx="84780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351C75"/>
                </a:solidFill>
              </a:rPr>
              <a:t>Besoin de maintenance:</a:t>
            </a:r>
            <a:r>
              <a:rPr lang="fr" sz="1500">
                <a:solidFill>
                  <a:srgbClr val="351C75"/>
                </a:solidFill>
              </a:rPr>
              <a:t> </a:t>
            </a:r>
            <a:r>
              <a:rPr lang="fr" sz="1500">
                <a:solidFill>
                  <a:srgbClr val="351C75"/>
                </a:solidFill>
              </a:rPr>
              <a:t>Data-Engineer interne </a:t>
            </a:r>
            <a:r>
              <a:rPr lang="fr" sz="1500">
                <a:solidFill>
                  <a:srgbClr val="351C75"/>
                </a:solidFill>
              </a:rPr>
              <a:t>2 heures</a:t>
            </a:r>
            <a:r>
              <a:rPr lang="fr" sz="1500">
                <a:solidFill>
                  <a:srgbClr val="351C75"/>
                </a:solidFill>
              </a:rPr>
              <a:t> </a:t>
            </a:r>
            <a:r>
              <a:rPr lang="fr" sz="1500">
                <a:solidFill>
                  <a:srgbClr val="351C75"/>
                </a:solidFill>
              </a:rPr>
              <a:t>par</a:t>
            </a:r>
            <a:r>
              <a:rPr lang="fr" sz="1500">
                <a:solidFill>
                  <a:srgbClr val="351C75"/>
                </a:solidFill>
              </a:rPr>
              <a:t> semaine</a:t>
            </a:r>
            <a:endParaRPr sz="1500">
              <a:solidFill>
                <a:srgbClr val="351C75"/>
              </a:solidFill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785100" y="4710300"/>
            <a:ext cx="3459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SCHÉMA DE DONNÉES</a:t>
            </a:r>
            <a:endParaRPr sz="4660"/>
          </a:p>
        </p:txBody>
      </p:sp>
      <p:pic>
        <p:nvPicPr>
          <p:cNvPr id="131" name="Google Shape;131;p19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59400" y="1175826"/>
            <a:ext cx="78252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351C75"/>
                </a:solidFill>
              </a:rPr>
              <a:t>Type de données:</a:t>
            </a:r>
            <a:r>
              <a:rPr lang="fr" sz="1500">
                <a:solidFill>
                  <a:srgbClr val="351C75"/>
                </a:solidFill>
              </a:rPr>
              <a:t> en minute par minute sur les valeurs BTC/usd et ETH/usd.</a:t>
            </a:r>
            <a:endParaRPr sz="11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</a:endParaRPr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8785100" y="4710300"/>
            <a:ext cx="3459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.7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59400" y="1944042"/>
            <a:ext cx="7078200" cy="15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351C75"/>
                </a:solidFill>
              </a:rPr>
              <a:t>L’accès aux données:</a:t>
            </a:r>
            <a:r>
              <a:rPr lang="fr" sz="1500">
                <a:solidFill>
                  <a:srgbClr val="351C75"/>
                </a:solidFill>
              </a:rPr>
              <a:t> </a:t>
            </a:r>
            <a:endParaRPr sz="1500">
              <a:solidFill>
                <a:srgbClr val="351C7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00"/>
              <a:buChar char="-"/>
            </a:pPr>
            <a:r>
              <a:rPr lang="fr" sz="1500">
                <a:solidFill>
                  <a:srgbClr val="351C75"/>
                </a:solidFill>
              </a:rPr>
              <a:t>autorisé en lecture / écriture pour le service Ingestion et le service Airflow.</a:t>
            </a:r>
            <a:endParaRPr sz="1500">
              <a:solidFill>
                <a:srgbClr val="351C7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00"/>
              <a:buChar char="-"/>
            </a:pPr>
            <a:r>
              <a:rPr lang="fr" sz="1500">
                <a:solidFill>
                  <a:srgbClr val="351C75"/>
                </a:solidFill>
              </a:rPr>
              <a:t>autorisé en lecture uniquement lorsque un futur outil de visualisation viendra se connecter</a:t>
            </a:r>
            <a:endParaRPr sz="15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97700" y="3143200"/>
            <a:ext cx="7078200" cy="17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351C75"/>
                </a:solidFill>
              </a:rPr>
              <a:t>Fonctionnement de stockage en Data Warehouse</a:t>
            </a:r>
            <a:br>
              <a:rPr lang="fr" sz="1500">
                <a:solidFill>
                  <a:srgbClr val="351C75"/>
                </a:solidFill>
              </a:rPr>
            </a:br>
            <a:endParaRPr sz="15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fr" sz="1500">
                <a:solidFill>
                  <a:srgbClr val="351C75"/>
                </a:solidFill>
              </a:rPr>
            </a:br>
            <a:r>
              <a:rPr b="1" lang="fr" sz="1500">
                <a:solidFill>
                  <a:srgbClr val="351C75"/>
                </a:solidFill>
              </a:rPr>
              <a:t>L’organisation des données</a:t>
            </a:r>
            <a:r>
              <a:rPr lang="fr" sz="1500">
                <a:solidFill>
                  <a:srgbClr val="351C75"/>
                </a:solidFill>
              </a:rPr>
              <a:t> se divise en 2 types:</a:t>
            </a:r>
            <a:endParaRPr sz="1500">
              <a:solidFill>
                <a:srgbClr val="351C7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00"/>
              <a:buChar char="-"/>
            </a:pPr>
            <a:r>
              <a:rPr lang="fr" sz="1500">
                <a:solidFill>
                  <a:srgbClr val="351C75"/>
                </a:solidFill>
              </a:rPr>
              <a:t>Les données des cryptomonnaies</a:t>
            </a:r>
            <a:endParaRPr sz="1500">
              <a:solidFill>
                <a:srgbClr val="351C7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00"/>
              <a:buChar char="-"/>
            </a:pPr>
            <a:r>
              <a:rPr lang="fr" sz="1500">
                <a:solidFill>
                  <a:srgbClr val="351C75"/>
                </a:solidFill>
              </a:rPr>
              <a:t>Les indicateurs techniques</a:t>
            </a:r>
            <a:endParaRPr sz="15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SCHÉMA DE DONNÉES (MCD)</a:t>
            </a:r>
            <a:endParaRPr sz="4660"/>
          </a:p>
        </p:txBody>
      </p:sp>
      <p:pic>
        <p:nvPicPr>
          <p:cNvPr id="141" name="Google Shape;141;p20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8671675" y="4710300"/>
            <a:ext cx="459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.8</a:t>
            </a:r>
            <a:endParaRPr/>
          </a:p>
        </p:txBody>
      </p:sp>
      <p:pic>
        <p:nvPicPr>
          <p:cNvPr id="143" name="Google Shape;143;p20" title="MCD_postgr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8613" y="915350"/>
            <a:ext cx="5968949" cy="407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SCHÉMA DE DONNÉES (MLD)</a:t>
            </a:r>
            <a:endParaRPr sz="4660"/>
          </a:p>
        </p:txBody>
      </p:sp>
      <p:pic>
        <p:nvPicPr>
          <p:cNvPr id="149" name="Google Shape;149;p21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.9</a:t>
            </a:r>
            <a:endParaRPr/>
          </a:p>
        </p:txBody>
      </p:sp>
      <p:pic>
        <p:nvPicPr>
          <p:cNvPr id="151" name="Google Shape;151;p21" title="MLD_postgr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8613" y="915350"/>
            <a:ext cx="5760580" cy="40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