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Gentium Basic" panose="020B0604020202020204" charset="0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Source Serif Pro" panose="020406030504050202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oHn+zBDYD9Pj8BDoxZx6p/xuU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3E4B0-2230-4875-9A45-B1E9A2600D71}" v="11" dt="2021-10-15T09:29:16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heme" Target="theme/theme1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AVOLIO" userId="S::vlamtt97p29d086s@studenti.unical.it::5dee53c4-f499-4df0-b58a-35d6e5aa6855" providerId="AD" clId="Web-{5463E4B0-2230-4875-9A45-B1E9A2600D71}"/>
    <pc:docChg chg="modSld">
      <pc:chgData name="MATTEO AVOLIO" userId="S::vlamtt97p29d086s@studenti.unical.it::5dee53c4-f499-4df0-b58a-35d6e5aa6855" providerId="AD" clId="Web-{5463E4B0-2230-4875-9A45-B1E9A2600D71}" dt="2021-10-15T09:29:16.648" v="4" actId="20577"/>
      <pc:docMkLst>
        <pc:docMk/>
      </pc:docMkLst>
      <pc:sldChg chg="modSp">
        <pc:chgData name="MATTEO AVOLIO" userId="S::vlamtt97p29d086s@studenti.unical.it::5dee53c4-f499-4df0-b58a-35d6e5aa6855" providerId="AD" clId="Web-{5463E4B0-2230-4875-9A45-B1E9A2600D71}" dt="2021-10-15T09:29:16.648" v="4" actId="20577"/>
        <pc:sldMkLst>
          <pc:docMk/>
          <pc:sldMk cId="0" sldId="257"/>
        </pc:sldMkLst>
        <pc:spChg chg="mod">
          <ac:chgData name="MATTEO AVOLIO" userId="S::vlamtt97p29d086s@studenti.unical.it::5dee53c4-f499-4df0-b58a-35d6e5aa6855" providerId="AD" clId="Web-{5463E4B0-2230-4875-9A45-B1E9A2600D71}" dt="2021-10-15T09:29:16.648" v="4" actId="20577"/>
          <ac:spMkLst>
            <pc:docMk/>
            <pc:sldMk cId="0" sldId="257"/>
            <ac:spMk id="1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francescocauteruccio.info/" TargetMode="External"/><Relationship Id="rId4" Type="http://schemas.openxmlformats.org/officeDocument/2006/relationships/hyperlink" Target="mailto:cauteruccio@mat.unical.it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>
  <p:cSld name="Titolo e contenu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387577" y="1066345"/>
            <a:ext cx="11067271" cy="50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600"/>
              <a:buChar char="•"/>
              <a:defRPr sz="26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387577" y="635812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11454848" y="6358121"/>
            <a:ext cx="718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9" name="Google Shape;19;p7"/>
          <p:cNvCxnSpPr/>
          <p:nvPr/>
        </p:nvCxnSpPr>
        <p:spPr>
          <a:xfrm>
            <a:off x="387579" y="870904"/>
            <a:ext cx="1148329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387578" y="365347"/>
            <a:ext cx="11067271" cy="5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7207" y="5485874"/>
            <a:ext cx="753610" cy="1142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"/>
          <p:cNvSpPr txBox="1">
            <a:spLocks noGrp="1"/>
          </p:cNvSpPr>
          <p:nvPr>
            <p:ph type="ctrTitle"/>
          </p:nvPr>
        </p:nvSpPr>
        <p:spPr>
          <a:xfrm>
            <a:off x="694506" y="98503"/>
            <a:ext cx="4831083" cy="68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2800"/>
              <a:buFont typeface="Source Serif Pro"/>
              <a:buNone/>
              <a:defRPr sz="2800" b="0" i="0">
                <a:solidFill>
                  <a:srgbClr val="8296B0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8"/>
          <p:cNvGrpSpPr/>
          <p:nvPr/>
        </p:nvGrpSpPr>
        <p:grpSpPr>
          <a:xfrm>
            <a:off x="246936" y="345069"/>
            <a:ext cx="378503" cy="367112"/>
            <a:chOff x="4792811" y="2435125"/>
            <a:chExt cx="378503" cy="367112"/>
          </a:xfrm>
        </p:grpSpPr>
        <p:sp>
          <p:nvSpPr>
            <p:cNvPr id="25" name="Google Shape;25;p8"/>
            <p:cNvSpPr/>
            <p:nvPr/>
          </p:nvSpPr>
          <p:spPr>
            <a:xfrm>
              <a:off x="4792811" y="2438883"/>
              <a:ext cx="126991" cy="12699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5044323" y="2675246"/>
              <a:ext cx="126991" cy="1269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044323" y="2435125"/>
              <a:ext cx="126991" cy="1269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28;p8"/>
            <p:cNvCxnSpPr>
              <a:stCxn id="25" idx="4"/>
            </p:cNvCxnSpPr>
            <p:nvPr/>
          </p:nvCxnSpPr>
          <p:spPr>
            <a:xfrm>
              <a:off x="4856306" y="2565874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" name="Google Shape;29;p8"/>
            <p:cNvSpPr/>
            <p:nvPr/>
          </p:nvSpPr>
          <p:spPr>
            <a:xfrm>
              <a:off x="4792811" y="2675246"/>
              <a:ext cx="126991" cy="12699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0;p8"/>
            <p:cNvCxnSpPr>
              <a:stCxn id="27" idx="3"/>
              <a:endCxn id="29" idx="7"/>
            </p:cNvCxnSpPr>
            <p:nvPr/>
          </p:nvCxnSpPr>
          <p:spPr>
            <a:xfrm flipH="1">
              <a:off x="4901220" y="2543519"/>
              <a:ext cx="161700" cy="150300"/>
            </a:xfrm>
            <a:prstGeom prst="straightConnector1">
              <a:avLst/>
            </a:prstGeom>
            <a:noFill/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8"/>
            <p:cNvCxnSpPr>
              <a:stCxn id="27" idx="4"/>
              <a:endCxn id="26" idx="0"/>
            </p:cNvCxnSpPr>
            <p:nvPr/>
          </p:nvCxnSpPr>
          <p:spPr>
            <a:xfrm>
              <a:off x="5107819" y="2562116"/>
              <a:ext cx="0" cy="113100"/>
            </a:xfrm>
            <a:prstGeom prst="straightConnector1">
              <a:avLst/>
            </a:prstGeom>
            <a:noFill/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2" name="Google Shape;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7087" y="304187"/>
            <a:ext cx="4643730" cy="486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8"/>
          <p:cNvGrpSpPr/>
          <p:nvPr/>
        </p:nvGrpSpPr>
        <p:grpSpPr>
          <a:xfrm>
            <a:off x="0" y="2425613"/>
            <a:ext cx="12192000" cy="1288591"/>
            <a:chOff x="0" y="2268857"/>
            <a:chExt cx="12192000" cy="1288591"/>
          </a:xfrm>
        </p:grpSpPr>
        <p:sp>
          <p:nvSpPr>
            <p:cNvPr id="34" name="Google Shape;34;p8"/>
            <p:cNvSpPr txBox="1"/>
            <p:nvPr/>
          </p:nvSpPr>
          <p:spPr>
            <a:xfrm>
              <a:off x="0" y="2268857"/>
              <a:ext cx="12192000" cy="680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200"/>
                <a:buFont typeface="Source Sans Pro"/>
                <a:buNone/>
              </a:pPr>
              <a:r>
                <a:rPr lang="it-IT" sz="4200" b="0" i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(Introduzione) AND (Complessità)</a:t>
              </a:r>
              <a:endParaRPr sz="42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5" name="Google Shape;35;p8"/>
            <p:cNvCxnSpPr/>
            <p:nvPr/>
          </p:nvCxnSpPr>
          <p:spPr>
            <a:xfrm>
              <a:off x="1541417" y="3073626"/>
              <a:ext cx="8895806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" name="Google Shape;36;p8"/>
            <p:cNvSpPr txBox="1"/>
            <p:nvPr/>
          </p:nvSpPr>
          <p:spPr>
            <a:xfrm>
              <a:off x="0" y="3082832"/>
              <a:ext cx="12192000" cy="474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EABAB"/>
                </a:buClr>
                <a:buSzPts val="2400"/>
                <a:buFont typeface="Source Sans Pro"/>
                <a:buNone/>
              </a:pPr>
              <a:r>
                <a:rPr lang="it-IT" sz="2400" b="0" i="0">
                  <a:solidFill>
                    <a:srgbClr val="AEABA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Esercitazione del xx/yy/zz</a:t>
              </a:r>
              <a:endParaRPr sz="2400" b="0" i="0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7" name="Google Shape;37;p8"/>
          <p:cNvSpPr txBox="1"/>
          <p:nvPr/>
        </p:nvSpPr>
        <p:spPr>
          <a:xfrm>
            <a:off x="9940339" y="5940166"/>
            <a:ext cx="156708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0" i="1">
                <a:solidFill>
                  <a:srgbClr val="3F3F3F"/>
                </a:solidFill>
                <a:latin typeface="Gentium Basic"/>
                <a:ea typeface="Gentium Basic"/>
                <a:cs typeface="Gentium Basic"/>
                <a:sym typeface="Gentium Basic"/>
              </a:rPr>
              <a:t>Inside the Vault</a:t>
            </a:r>
            <a:br>
              <a:rPr lang="it-IT" sz="1200" b="0" i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it-IT" sz="1200" b="0" i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EDITION</a:t>
            </a:r>
            <a:endParaRPr sz="1200" b="0" i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36187" y="5540057"/>
            <a:ext cx="4367893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Francesco Cauteruccio, Ph.D.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sng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cauteruccio@mat.unical.it</a:t>
            </a:r>
            <a:endParaRPr sz="1400" b="0" i="0" u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sng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francescocauteruccio.info</a:t>
            </a:r>
            <a:endParaRPr sz="1400" b="0" i="0" u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83">
          <p15:clr>
            <a:srgbClr val="FBAE40"/>
          </p15:clr>
        </p15:guide>
        <p15:guide id="3" pos="1890">
          <p15:clr>
            <a:srgbClr val="FBAE40"/>
          </p15:clr>
        </p15:guide>
        <p15:guide id="4" pos="5768">
          <p15:clr>
            <a:srgbClr val="FBAE40"/>
          </p15:clr>
        </p15:guide>
        <p15:guide id="5" orient="horz" pos="1026">
          <p15:clr>
            <a:srgbClr val="FBAE40"/>
          </p15:clr>
        </p15:guide>
        <p15:guide id="6" orient="horz" pos="329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sldNum" idx="12"/>
          </p:nvPr>
        </p:nvSpPr>
        <p:spPr>
          <a:xfrm>
            <a:off x="11454848" y="6358121"/>
            <a:ext cx="718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0</a:t>
            </a:fld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387578" y="365347"/>
            <a:ext cx="11067271" cy="5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it-IT"/>
              <a:t>La complessità – Notazione </a:t>
            </a:r>
            <a:r>
              <a:rPr lang="it-IT" i="1"/>
              <a:t>O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1"/>
          </p:nvPr>
        </p:nvSpPr>
        <p:spPr>
          <a:xfrm>
            <a:off x="583475" y="1066346"/>
            <a:ext cx="10720251" cy="199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Char char="•"/>
            </a:pPr>
            <a:r>
              <a:rPr lang="it-IT"/>
              <a:t>Useremo la notazione </a:t>
            </a:r>
            <a:r>
              <a:rPr lang="it-IT" i="1"/>
              <a:t>O</a:t>
            </a:r>
            <a:r>
              <a:rPr lang="it-IT"/>
              <a:t> (“o grande”, “big-o”)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</a:pPr>
            <a:r>
              <a:rPr lang="it-IT"/>
              <a:t>Solitamente interessa dare un limite superiore (più comodo nelle analisi),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</a:pPr>
            <a:r>
              <a:rPr lang="it-IT"/>
              <a:t>Molto informativa nel caso peggiore.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600"/>
              <a:buChar char="•"/>
            </a:pPr>
            <a:r>
              <a:rPr lang="it-IT"/>
              <a:t>Esempio: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7899046" y="3314451"/>
            <a:ext cx="1079863" cy="5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i="1" u="none" strike="noStrike" cap="none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O(p)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2107479" y="3179688"/>
            <a:ext cx="5670821" cy="954107"/>
            <a:chOff x="2107479" y="3179688"/>
            <a:chExt cx="5670821" cy="954107"/>
          </a:xfrm>
        </p:grpSpPr>
        <p:sp>
          <p:nvSpPr>
            <p:cNvPr id="106" name="Google Shape;106;p1"/>
            <p:cNvSpPr/>
            <p:nvPr/>
          </p:nvSpPr>
          <p:spPr>
            <a:xfrm>
              <a:off x="2107479" y="3179688"/>
              <a:ext cx="3579223" cy="95410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 i="0" u="none" strike="noStrike" cap="none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bool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0" i="0" u="none" strike="noStrike" cap="none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foo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400" b="1" i="0" u="none" strike="noStrike" cap="none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0" i="0" u="none" strike="noStrike" cap="none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c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, </a:t>
              </a:r>
              <a:r>
                <a:rPr lang="it-IT" sz="1400" b="1" i="0" u="none" strike="noStrike" cap="none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0" i="0" u="none" strike="noStrike" cap="none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p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 {</a:t>
              </a:r>
              <a:endPara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 i="0" u="none" strike="noStrike" cap="none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for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400" b="1" i="0" u="none" strike="noStrike" cap="none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 </a:t>
              </a:r>
              <a:r>
                <a:rPr lang="it-IT" sz="1400" b="1" i="0" u="none" strike="noStrike" cap="none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0" i="0" u="none" strike="noStrike" cap="none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i </a:t>
              </a:r>
              <a:r>
                <a:rPr lang="it-IT" sz="1400" b="1" i="0" u="none" strike="noStrike" cap="none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p; i</a:t>
              </a:r>
              <a:r>
                <a:rPr lang="it-IT" sz="1400" b="1" i="0" u="none" strike="noStrike" cap="none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++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</a:t>
              </a:r>
              <a:endPara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cout </a:t>
              </a:r>
              <a:r>
                <a:rPr lang="it-IT" sz="1400" b="1" i="0" u="none" strike="noStrike" cap="none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c </a:t>
              </a:r>
              <a:r>
                <a:rPr lang="it-IT" sz="1400" b="1" i="0" u="none" strike="noStrike" cap="none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endl;</a:t>
              </a:r>
              <a:endPara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0" i="0" u="none" strike="noStrike" cap="none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300657" y="3469421"/>
              <a:ext cx="14776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Complessità?</a:t>
              </a:r>
              <a:endParaRPr sz="18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7899046" y="4912475"/>
            <a:ext cx="1941645" cy="5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O(1)</a:t>
            </a:r>
            <a:endParaRPr/>
          </a:p>
        </p:txBody>
      </p:sp>
      <p:grpSp>
        <p:nvGrpSpPr>
          <p:cNvPr id="109" name="Google Shape;109;p1"/>
          <p:cNvGrpSpPr/>
          <p:nvPr/>
        </p:nvGrpSpPr>
        <p:grpSpPr>
          <a:xfrm>
            <a:off x="2107479" y="4814323"/>
            <a:ext cx="5670821" cy="954107"/>
            <a:chOff x="2107479" y="4814323"/>
            <a:chExt cx="5670821" cy="954107"/>
          </a:xfrm>
        </p:grpSpPr>
        <p:sp>
          <p:nvSpPr>
            <p:cNvPr id="110" name="Google Shape;110;p1"/>
            <p:cNvSpPr/>
            <p:nvPr/>
          </p:nvSpPr>
          <p:spPr>
            <a:xfrm>
              <a:off x="2107479" y="4814323"/>
              <a:ext cx="3799752" cy="95410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bool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bar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c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,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n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 {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for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100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i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++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cout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c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*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n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endl;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00657" y="5067445"/>
              <a:ext cx="14776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Complessità?</a:t>
              </a:r>
              <a:endParaRPr sz="18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6830597" y="1195208"/>
            <a:ext cx="4624252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bool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949475"/>
                </a:solidFill>
                <a:latin typeface="Fira Code"/>
                <a:ea typeface="Fira Code"/>
                <a:cs typeface="Fira Code"/>
                <a:sym typeface="Fira Code"/>
              </a:rPr>
              <a:t>elabora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63BF8D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[][N], 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63BF8D"/>
                </a:solidFill>
                <a:latin typeface="Fira Code"/>
                <a:ea typeface="Fira Code"/>
                <a:cs typeface="Fira Code"/>
                <a:sym typeface="Fira Code"/>
              </a:rPr>
              <a:t>V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[N]) {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bool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b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>
                <a:solidFill>
                  <a:srgbClr val="C5914C"/>
                </a:solidFill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i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while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(i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N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&amp;&amp;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b) {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 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(</a:t>
            </a:r>
            <a:r>
              <a:rPr lang="it-IT" sz="1400" dirty="0">
                <a:solidFill>
                  <a:srgbClr val="949475"/>
                </a:solidFill>
                <a:latin typeface="Fira Code"/>
                <a:ea typeface="Fira Code"/>
                <a:cs typeface="Fira Code"/>
                <a:sym typeface="Fira Code"/>
              </a:rPr>
              <a:t>somma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(M)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||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5AAA7F"/>
                </a:solidFill>
                <a:latin typeface="Fira Code"/>
                <a:ea typeface="Fira Code"/>
                <a:cs typeface="Fira Code"/>
                <a:sym typeface="Fira Code"/>
              </a:rPr>
              <a:t>V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[i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           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b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C5914C"/>
                </a:solidFill>
                <a:latin typeface="Fira Code"/>
                <a:ea typeface="Fira Code"/>
                <a:cs typeface="Fira Code"/>
                <a:sym typeface="Fira Code"/>
              </a:rPr>
              <a:t>true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       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i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i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}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return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b;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bool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949475"/>
                </a:solidFill>
                <a:latin typeface="Fira Code"/>
                <a:ea typeface="Fira Code"/>
                <a:cs typeface="Fira Code"/>
                <a:sym typeface="Fira Code"/>
              </a:rPr>
              <a:t>somma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63BF8D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[][N]) {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s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for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(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i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 i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N; i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++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 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(</a:t>
            </a:r>
            <a:r>
              <a:rPr lang="it-IT" sz="1400" dirty="0">
                <a:solidFill>
                  <a:srgbClr val="5AAA7F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[i][i]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!=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     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for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(</a:t>
            </a:r>
            <a:r>
              <a:rPr lang="it-IT" sz="1400" b="1" dirty="0" err="1">
                <a:solidFill>
                  <a:srgbClr val="202020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j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 j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N; </a:t>
            </a:r>
            <a:r>
              <a:rPr lang="it-IT" sz="1400" dirty="0" err="1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j</a:t>
            </a:r>
            <a:r>
              <a:rPr lang="it-IT" sz="1400" b="1" dirty="0" err="1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++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</a:t>
            </a:r>
            <a:endParaRPr sz="14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         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s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+=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5AAA7F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[i][j];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(s </a:t>
            </a:r>
            <a:r>
              <a:rPr lang="it-IT" sz="1400" b="1" dirty="0">
                <a:solidFill>
                  <a:srgbClr val="555574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dirty="0">
                <a:solidFill>
                  <a:srgbClr val="E57900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dirty="0"/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 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return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C5914C"/>
                </a:solidFill>
                <a:latin typeface="Fira Code"/>
                <a:ea typeface="Fira Code"/>
                <a:cs typeface="Fira Code"/>
                <a:sym typeface="Fira Code"/>
              </a:rPr>
              <a:t>true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it-IT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       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 err="1">
                <a:solidFill>
                  <a:srgbClr val="555555"/>
                </a:solidFill>
                <a:latin typeface="Fira Code"/>
                <a:ea typeface="Fira Code"/>
                <a:cs typeface="Fira Code"/>
                <a:sym typeface="Fira Code"/>
              </a:rPr>
              <a:t>return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it-IT" sz="1400" b="1" dirty="0">
                <a:solidFill>
                  <a:srgbClr val="C5914C"/>
                </a:solidFill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rgbClr val="303030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400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11454848" y="6358121"/>
            <a:ext cx="718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387578" y="365347"/>
            <a:ext cx="11067271" cy="5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it-IT"/>
              <a:t>Esercizio 1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381797" y="1193785"/>
            <a:ext cx="4488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A5A5A5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>
            <a:off x="6821888" y="1228746"/>
            <a:ext cx="0" cy="4692497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583475" y="1066345"/>
            <a:ext cx="5512525" cy="8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Source Sans Pro"/>
              <a:buNone/>
            </a:pPr>
            <a:r>
              <a:rPr lang="it-IT" sz="2200"/>
              <a:t>Studiare la complessità nel caso migliore e nel caso peggiore della funzione </a:t>
            </a:r>
            <a:r>
              <a:rPr lang="it-IT" sz="2200">
                <a:latin typeface="Fira Code"/>
                <a:ea typeface="Fira Code"/>
                <a:cs typeface="Fira Code"/>
                <a:sym typeface="Fira Code"/>
              </a:rPr>
              <a:t>elabora</a:t>
            </a:r>
            <a:r>
              <a:rPr lang="it-IT" sz="2200"/>
              <a:t>.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3237971" y="2997209"/>
            <a:ext cx="2857310" cy="4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it-IT"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migliore: 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O(N)</a:t>
            </a:r>
            <a:endParaRPr sz="2200" i="1">
              <a:solidFill>
                <a:srgbClr val="3F3F3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3238690" y="3429000"/>
            <a:ext cx="2857310" cy="46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it-IT"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peggiore: 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O(N</a:t>
            </a:r>
            <a:r>
              <a:rPr lang="it-IT" sz="2200" i="1" baseline="30000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3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11454848" y="6358121"/>
            <a:ext cx="718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87578" y="365347"/>
            <a:ext cx="11067271" cy="5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it-IT"/>
              <a:t>Esercizio 2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6497014" y="1783850"/>
            <a:ext cx="5316866" cy="3756297"/>
            <a:chOff x="6381797" y="1193785"/>
            <a:chExt cx="5316866" cy="3756297"/>
          </a:xfrm>
        </p:grpSpPr>
        <p:sp>
          <p:nvSpPr>
            <p:cNvPr id="131" name="Google Shape;131;p3"/>
            <p:cNvSpPr/>
            <p:nvPr/>
          </p:nvSpPr>
          <p:spPr>
            <a:xfrm>
              <a:off x="6830596" y="1195208"/>
              <a:ext cx="4868067" cy="3754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f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V1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[N],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V2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[N]) {   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bool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b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1">
                  <a:solidFill>
                    <a:srgbClr val="C5914C"/>
                  </a:solidFill>
                  <a:latin typeface="Fira Code"/>
                  <a:ea typeface="Fira Code"/>
                  <a:cs typeface="Fira Code"/>
                  <a:sym typeface="Fira Code"/>
                </a:rPr>
                <a:t>false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while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!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b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&amp;&amp;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N) {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b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g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4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V1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[i], V2)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&amp;&amp;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g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4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V2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[i], V1);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*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}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return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i;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 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bool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g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val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,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&amp;</a:t>
              </a:r>
              <a:r>
                <a:rPr lang="it-IT" sz="14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V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[N]) {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bool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b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1">
                  <a:solidFill>
                    <a:srgbClr val="C5914C"/>
                  </a:solidFill>
                  <a:latin typeface="Fira Code"/>
                  <a:ea typeface="Fira Code"/>
                  <a:cs typeface="Fira Code"/>
                  <a:sym typeface="Fira Code"/>
                </a:rPr>
                <a:t>false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for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4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i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i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N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&amp;&amp;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!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b; i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++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 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</a:t>
              </a:r>
              <a:r>
                <a:rPr lang="it-IT" sz="14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if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(val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V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[i]) 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b </a:t>
              </a:r>
              <a:r>
                <a:rPr lang="it-IT" sz="14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400" b="1">
                  <a:solidFill>
                    <a:srgbClr val="C5914C"/>
                  </a:solidFill>
                  <a:latin typeface="Fira Code"/>
                  <a:ea typeface="Fira Code"/>
                  <a:cs typeface="Fira Code"/>
                  <a:sym typeface="Fira Code"/>
                </a:rPr>
                <a:t>true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   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4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return</a:t>
              </a: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b;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14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381797" y="1193785"/>
              <a:ext cx="448800" cy="3754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15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16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17</a:t>
              </a:r>
              <a:endParaRPr/>
            </a:p>
          </p:txBody>
        </p:sp>
        <p:cxnSp>
          <p:nvCxnSpPr>
            <p:cNvPr id="133" name="Google Shape;133;p3"/>
            <p:cNvCxnSpPr/>
            <p:nvPr/>
          </p:nvCxnSpPr>
          <p:spPr>
            <a:xfrm>
              <a:off x="6821888" y="1228746"/>
              <a:ext cx="0" cy="3719913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583475" y="1066345"/>
            <a:ext cx="5512525" cy="8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Source Sans Pro"/>
              <a:buNone/>
            </a:pPr>
            <a:r>
              <a:rPr lang="it-IT" sz="2200"/>
              <a:t>Studiare la complessità nel caso migliore e nel caso peggiore della funzione </a:t>
            </a:r>
            <a:r>
              <a:rPr lang="it-IT" sz="2200">
                <a:latin typeface="Fira Code"/>
                <a:ea typeface="Fira Code"/>
                <a:cs typeface="Fira Code"/>
                <a:sym typeface="Fira Code"/>
              </a:rPr>
              <a:t>f</a:t>
            </a:r>
            <a:r>
              <a:rPr lang="it-IT" sz="2200"/>
              <a:t>.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2747777" y="2997209"/>
            <a:ext cx="2857310" cy="4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it-IT"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migliore: 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O(1)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2748495" y="3429000"/>
            <a:ext cx="3595744" cy="46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it-IT"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peggiore: 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O(N*log(N))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11454848" y="6358121"/>
            <a:ext cx="718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387578" y="365347"/>
            <a:ext cx="11067271" cy="5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</a:pPr>
            <a:r>
              <a:rPr lang="it-IT"/>
              <a:t>Esercizio 3</a:t>
            </a:r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6657269" y="954285"/>
            <a:ext cx="5316866" cy="5895344"/>
            <a:chOff x="6381797" y="1193785"/>
            <a:chExt cx="5316866" cy="5895344"/>
          </a:xfrm>
        </p:grpSpPr>
        <p:sp>
          <p:nvSpPr>
            <p:cNvPr id="144" name="Google Shape;144;p4"/>
            <p:cNvSpPr/>
            <p:nvPr/>
          </p:nvSpPr>
          <p:spPr>
            <a:xfrm>
              <a:off x="6830596" y="1195208"/>
              <a:ext cx="4868067" cy="5893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void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elabora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</a:t>
              </a: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M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[][N], </a:t>
              </a: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63BF8D"/>
                  </a:solidFill>
                  <a:latin typeface="Fira Code"/>
                  <a:ea typeface="Fira Code"/>
                  <a:cs typeface="Fira Code"/>
                  <a:sym typeface="Fira Code"/>
                </a:rPr>
                <a:t>V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[N]) {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bool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b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 b="1">
                  <a:solidFill>
                    <a:srgbClr val="C5914C"/>
                  </a:solidFill>
                  <a:latin typeface="Fira Code"/>
                  <a:ea typeface="Fira Code"/>
                  <a:cs typeface="Fira Code"/>
                  <a:sym typeface="Fira Code"/>
                </a:rPr>
                <a:t>false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  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j, i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char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car;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while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(i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N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&amp;&amp;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!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b) {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cin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&gt;&gt;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car;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switch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(car) {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case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‘a’: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if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3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f2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(V))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for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(j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3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j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N; j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++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        cout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M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[i][j];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break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case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‘b’: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if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3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f1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(M)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&amp;&amp;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949475"/>
                  </a:solidFill>
                  <a:latin typeface="Fira Code"/>
                  <a:ea typeface="Fira Code"/>
                  <a:cs typeface="Fira Code"/>
                  <a:sym typeface="Fira Code"/>
                </a:rPr>
                <a:t>f2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(V))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    b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 b="1">
                  <a:solidFill>
                    <a:srgbClr val="C5914C"/>
                  </a:solidFill>
                  <a:latin typeface="Fira Code"/>
                  <a:ea typeface="Fira Code"/>
                  <a:cs typeface="Fira Code"/>
                  <a:sym typeface="Fira Code"/>
                </a:rPr>
                <a:t>true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else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    cout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V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[i];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break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default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: 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cout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&lt;&lt;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V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[i];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}</a:t>
              </a:r>
              <a:r>
                <a:rPr lang="it-IT" sz="1300">
                  <a:solidFill>
                    <a:srgbClr val="52A0CB"/>
                  </a:solidFill>
                  <a:latin typeface="Fira Code"/>
                  <a:ea typeface="Fira Code"/>
                  <a:cs typeface="Fira Code"/>
                  <a:sym typeface="Fira Code"/>
                </a:rPr>
                <a:t> // fine switch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for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300" b="1">
                  <a:solidFill>
                    <a:srgbClr val="20202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x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300">
                  <a:solidFill>
                    <a:srgbClr val="E57900"/>
                  </a:solidFill>
                  <a:latin typeface="Fira Code"/>
                  <a:ea typeface="Fira Code"/>
                  <a:cs typeface="Fira Code"/>
                  <a:sym typeface="Fira Code"/>
                </a:rPr>
                <a:t>0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 x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N; x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++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)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</a:t>
              </a:r>
              <a:r>
                <a:rPr lang="it-IT" sz="1300" b="1">
                  <a:solidFill>
                    <a:srgbClr val="555555"/>
                  </a:solidFill>
                  <a:latin typeface="Fira Code"/>
                  <a:ea typeface="Fira Code"/>
                  <a:cs typeface="Fira Code"/>
                  <a:sym typeface="Fira Code"/>
                </a:rPr>
                <a:t>if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(</a:t>
              </a:r>
              <a:r>
                <a:rPr lang="it-IT" sz="13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M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[x][i]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!=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>
                  <a:solidFill>
                    <a:srgbClr val="5AAA7F"/>
                  </a:solidFill>
                  <a:latin typeface="Fira Code"/>
                  <a:ea typeface="Fira Code"/>
                  <a:cs typeface="Fira Code"/>
                  <a:sym typeface="Fira Code"/>
                </a:rPr>
                <a:t>V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[x])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        b 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=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300" b="1">
                  <a:solidFill>
                    <a:srgbClr val="C5914C"/>
                  </a:solidFill>
                  <a:latin typeface="Fira Code"/>
                  <a:ea typeface="Fira Code"/>
                  <a:cs typeface="Fira Code"/>
                  <a:sym typeface="Fira Code"/>
                </a:rPr>
                <a:t>true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   i</a:t>
              </a:r>
              <a:r>
                <a:rPr lang="it-IT" sz="1300" b="1">
                  <a:solidFill>
                    <a:srgbClr val="555574"/>
                  </a:solidFill>
                  <a:latin typeface="Fira Code"/>
                  <a:ea typeface="Fira Code"/>
                  <a:cs typeface="Fira Code"/>
                  <a:sym typeface="Fira Code"/>
                </a:rPr>
                <a:t>++</a:t>
              </a: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     }</a:t>
              </a:r>
              <a:r>
                <a:rPr lang="it-IT" sz="1300">
                  <a:solidFill>
                    <a:srgbClr val="52A0CB"/>
                  </a:solidFill>
                  <a:latin typeface="Fira Code"/>
                  <a:ea typeface="Fira Code"/>
                  <a:cs typeface="Fira Code"/>
                  <a:sym typeface="Fira Code"/>
                </a:rPr>
                <a:t> // fine while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303030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13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chemeClr val="dk1"/>
                  </a:solidFill>
                  <a:latin typeface="Fira Code"/>
                  <a:ea typeface="Fira Code"/>
                  <a:cs typeface="Fira Code"/>
                  <a:sym typeface="Fira Code"/>
                </a:rPr>
                <a:t> </a:t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381797" y="1193785"/>
              <a:ext cx="448800" cy="5693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15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16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17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18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19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20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21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22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23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24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25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26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27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300">
                  <a:solidFill>
                    <a:srgbClr val="A5A5A5"/>
                  </a:solidFill>
                  <a:latin typeface="Fira Code"/>
                  <a:ea typeface="Fira Code"/>
                  <a:cs typeface="Fira Code"/>
                  <a:sym typeface="Fira Code"/>
                </a:rPr>
                <a:t>28</a:t>
              </a:r>
              <a:endParaRPr/>
            </a:p>
          </p:txBody>
        </p:sp>
        <p:cxnSp>
          <p:nvCxnSpPr>
            <p:cNvPr id="146" name="Google Shape;146;p4"/>
            <p:cNvCxnSpPr/>
            <p:nvPr/>
          </p:nvCxnSpPr>
          <p:spPr>
            <a:xfrm>
              <a:off x="6821888" y="1228746"/>
              <a:ext cx="8708" cy="5562383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7" name="Google Shape;147;p4"/>
          <p:cNvSpPr txBox="1">
            <a:spLocks noGrp="1"/>
          </p:cNvSpPr>
          <p:nvPr>
            <p:ph type="body" idx="1"/>
          </p:nvPr>
        </p:nvSpPr>
        <p:spPr>
          <a:xfrm>
            <a:off x="583475" y="1066346"/>
            <a:ext cx="5512525" cy="386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Source Sans Pro"/>
              <a:buNone/>
            </a:pPr>
            <a:r>
              <a:rPr lang="it-IT" sz="2200"/>
              <a:t>Studiare la complessità nel caso migliore e nel caso peggiore della funzione </a:t>
            </a:r>
            <a:r>
              <a:rPr lang="it-IT" sz="2200">
                <a:latin typeface="Fira Code"/>
                <a:ea typeface="Fira Code"/>
                <a:cs typeface="Fira Code"/>
                <a:sym typeface="Fira Code"/>
              </a:rPr>
              <a:t>elabora</a:t>
            </a:r>
            <a:r>
              <a:rPr lang="it-IT" sz="2200"/>
              <a:t> sapendo che: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Source Sans Pro"/>
              <a:buNone/>
            </a:pPr>
            <a:endParaRPr sz="220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</a:pPr>
            <a:r>
              <a:rPr lang="it-IT" sz="2200"/>
              <a:t>la funzione </a:t>
            </a:r>
            <a:r>
              <a:rPr lang="it-IT" sz="2200">
                <a:latin typeface="Fira Code"/>
                <a:ea typeface="Fira Code"/>
                <a:cs typeface="Fira Code"/>
                <a:sym typeface="Fira Code"/>
              </a:rPr>
              <a:t>f1(M)</a:t>
            </a:r>
            <a:r>
              <a:rPr lang="it-IT" sz="2200"/>
              <a:t> ha complessità </a:t>
            </a:r>
            <a:r>
              <a:rPr lang="it-IT" sz="2200" i="1">
                <a:latin typeface="Source Serif Pro"/>
                <a:ea typeface="Source Serif Pro"/>
                <a:cs typeface="Source Serif Pro"/>
                <a:sym typeface="Source Serif Pro"/>
              </a:rPr>
              <a:t>O(N)</a:t>
            </a:r>
            <a:r>
              <a:rPr lang="it-IT" sz="2200" b="1"/>
              <a:t> </a:t>
            </a:r>
            <a:r>
              <a:rPr lang="it-IT" sz="2200"/>
              <a:t>e può terminare restituendo indifferentemente </a:t>
            </a:r>
            <a:r>
              <a:rPr lang="it-IT" sz="2200" i="1"/>
              <a:t>true</a:t>
            </a:r>
            <a:r>
              <a:rPr lang="it-IT" sz="2200"/>
              <a:t> o </a:t>
            </a:r>
            <a:r>
              <a:rPr lang="it-IT" sz="2200" i="1"/>
              <a:t>false</a:t>
            </a:r>
            <a:endParaRPr sz="2200" i="1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</a:pPr>
            <a:r>
              <a:rPr lang="it-IT" sz="2200"/>
              <a:t>la funzione </a:t>
            </a:r>
            <a:r>
              <a:rPr lang="it-IT" sz="2200">
                <a:latin typeface="Fira Code"/>
                <a:ea typeface="Fira Code"/>
                <a:cs typeface="Fira Code"/>
                <a:sym typeface="Fira Code"/>
              </a:rPr>
              <a:t>f2(V)</a:t>
            </a:r>
            <a:r>
              <a:rPr lang="it-IT" sz="2200"/>
              <a:t> ha complessità </a:t>
            </a:r>
            <a:r>
              <a:rPr lang="it-IT" sz="2200" i="1">
                <a:latin typeface="Source Serif Pro"/>
                <a:ea typeface="Source Serif Pro"/>
                <a:cs typeface="Source Serif Pro"/>
                <a:sym typeface="Source Serif Pro"/>
              </a:rPr>
              <a:t>O(N</a:t>
            </a:r>
            <a:r>
              <a:rPr lang="it-IT" sz="2200" i="1" baseline="30000">
                <a:latin typeface="Source Serif Pro"/>
                <a:ea typeface="Source Serif Pro"/>
                <a:cs typeface="Source Serif Pro"/>
                <a:sym typeface="Source Serif Pro"/>
              </a:rPr>
              <a:t>2</a:t>
            </a:r>
            <a:r>
              <a:rPr lang="it-IT" sz="2200" i="1">
                <a:latin typeface="Source Serif Pro"/>
                <a:ea typeface="Source Serif Pro"/>
                <a:cs typeface="Source Serif Pro"/>
                <a:sym typeface="Source Serif Pro"/>
              </a:rPr>
              <a:t>)</a:t>
            </a:r>
            <a:r>
              <a:rPr lang="it-IT" sz="2200"/>
              <a:t> e può terminare restituendo indifferentemente </a:t>
            </a:r>
            <a:r>
              <a:rPr lang="it-IT" sz="2200" i="1"/>
              <a:t>true</a:t>
            </a:r>
            <a:r>
              <a:rPr lang="it-IT" sz="2200"/>
              <a:t> o</a:t>
            </a:r>
            <a:r>
              <a:rPr lang="it-IT" sz="2200" b="1"/>
              <a:t> </a:t>
            </a:r>
            <a:r>
              <a:rPr lang="it-IT" sz="2200" i="1"/>
              <a:t>false</a:t>
            </a:r>
            <a:endParaRPr sz="2200"/>
          </a:p>
        </p:txBody>
      </p:sp>
      <p:sp>
        <p:nvSpPr>
          <p:cNvPr id="148" name="Google Shape;148;p4"/>
          <p:cNvSpPr txBox="1"/>
          <p:nvPr/>
        </p:nvSpPr>
        <p:spPr>
          <a:xfrm>
            <a:off x="3219905" y="5125440"/>
            <a:ext cx="2857310" cy="4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it-IT"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migliore: 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O(N)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3220623" y="5557231"/>
            <a:ext cx="3595744" cy="46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it-IT" sz="220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 peggiore: 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O(N</a:t>
            </a:r>
            <a:r>
              <a:rPr lang="it-IT" sz="2200" i="1" baseline="30000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3</a:t>
            </a:r>
            <a:r>
              <a:rPr lang="it-IT" sz="2200" i="1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28724FEEA4545B9637D995627BC91" ma:contentTypeVersion="0" ma:contentTypeDescription="Create a new document." ma:contentTypeScope="" ma:versionID="48f898a1b2ba056d2d48ff33b00641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284A12-C178-42CC-95AF-7C98D7A38C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0223BD-727F-41A5-A87A-5F7F881E8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AAD2A6-57BD-4C80-B774-E8C2140824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La complessità – Notazione O</vt:lpstr>
      <vt:lpstr>Esercizio 1</vt:lpstr>
      <vt:lpstr>Esercizio 2</vt:lpstr>
      <vt:lpstr>Esercizio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complessità – Notazione O</dc:title>
  <dc:creator>Francesco Cauteruccio</dc:creator>
  <cp:revision>2</cp:revision>
  <dcterms:created xsi:type="dcterms:W3CDTF">2020-03-12T09:45:13Z</dcterms:created>
  <dcterms:modified xsi:type="dcterms:W3CDTF">2021-10-15T09:29:25Z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0x010100B1A28724FEEA4545B9637D995627BC91</vt:lpwstr>
  </property>
</Properties>
</file>