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9" r:id="rId9"/>
    <p:sldId id="268" r:id="rId10"/>
    <p:sldId id="264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Stock-</a:t>
            </a:r>
            <a:r>
              <a:rPr lang="it-IT" dirty="0" err="1" smtClean="0"/>
              <a:t>price</a:t>
            </a:r>
            <a:r>
              <a:rPr lang="it-IT" dirty="0" smtClean="0"/>
              <a:t>-</a:t>
            </a:r>
            <a:r>
              <a:rPr lang="it-IT" dirty="0" err="1" smtClean="0"/>
              <a:t>dictor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Software per la predizione dei titoli in borsa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2847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098485" cy="672738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/>
              <a:t>RISULTATI LSTM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4212" y="1672047"/>
            <a:ext cx="11098484" cy="4741816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Grafico degli errori MSE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80" y="2220686"/>
            <a:ext cx="5434149" cy="407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4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771914" cy="842555"/>
          </a:xfrm>
        </p:spPr>
        <p:txBody>
          <a:bodyPr/>
          <a:lstStyle/>
          <a:p>
            <a:pPr algn="ctr"/>
            <a:r>
              <a:rPr lang="it-IT" b="1" dirty="0" smtClean="0"/>
              <a:t>GLI INDICATORI</a:t>
            </a:r>
            <a:endParaRPr lang="it-IT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4212" y="1711234"/>
            <a:ext cx="10771914" cy="462425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Sono stati implementati due indicatori: la media mobile dei 10 giorni precedenti e la media mobile dei 50 giorni precedenti.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Quando queste due linee si incontrano nel grafico, allora si prevede un cambiamento di direzione nella curva dello storico dei prezzi.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Così facendo è possibile consigliare di comprare o vendere azioni in un determinato periodo.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48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4212" y="1711234"/>
            <a:ext cx="10771914" cy="462425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.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76" y="365759"/>
            <a:ext cx="7811951" cy="615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9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4212" y="1711234"/>
            <a:ext cx="10771914" cy="462425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.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903" y="1711234"/>
            <a:ext cx="5784668" cy="4553887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771914" cy="842555"/>
          </a:xfrm>
        </p:spPr>
        <p:txBody>
          <a:bodyPr/>
          <a:lstStyle/>
          <a:p>
            <a:pPr algn="ctr"/>
            <a:r>
              <a:rPr lang="it-IT" b="1" dirty="0" smtClean="0"/>
              <a:t>Simulazione di monte </a:t>
            </a:r>
            <a:r>
              <a:rPr lang="it-IT" b="1" dirty="0" err="1" smtClean="0"/>
              <a:t>carlo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20306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1020108" cy="829492"/>
          </a:xfrm>
        </p:spPr>
        <p:txBody>
          <a:bodyPr/>
          <a:lstStyle/>
          <a:p>
            <a:pPr algn="ctr"/>
            <a:r>
              <a:rPr lang="it-IT" b="1" dirty="0" smtClean="0"/>
              <a:t>Il problema</a:t>
            </a:r>
            <a:endParaRPr lang="it-IT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4212" y="1854927"/>
            <a:ext cx="11020108" cy="137159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it-IT" dirty="0" smtClean="0">
                <a:solidFill>
                  <a:schemeClr val="tx1"/>
                </a:solidFill>
              </a:rPr>
              <a:t>Predire i valori dei titoli in borsa è una delle pratiche più complicate.</a:t>
            </a:r>
          </a:p>
          <a:p>
            <a:pPr marL="342900" indent="-342900">
              <a:buFontTx/>
              <a:buChar char="-"/>
            </a:pPr>
            <a:r>
              <a:rPr lang="it-IT" dirty="0" smtClean="0">
                <a:solidFill>
                  <a:schemeClr val="tx1"/>
                </a:solidFill>
              </a:rPr>
              <a:t>Molti azionisti ricorrono a semplici indicatori che aiutano a prendere delle decisioni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684212" y="3226526"/>
            <a:ext cx="11020108" cy="82949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b="1" dirty="0" smtClean="0"/>
              <a:t>LA SOLUZIONE PROPOSTA</a:t>
            </a:r>
            <a:endParaRPr lang="it-IT" b="1" dirty="0"/>
          </a:p>
        </p:txBody>
      </p:sp>
      <p:sp>
        <p:nvSpPr>
          <p:cNvPr id="5" name="Sottotitolo 2"/>
          <p:cNvSpPr txBox="1">
            <a:spLocks/>
          </p:cNvSpPr>
          <p:nvPr/>
        </p:nvSpPr>
        <p:spPr>
          <a:xfrm>
            <a:off x="562292" y="4293327"/>
            <a:ext cx="11020108" cy="18723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it-IT" dirty="0" smtClean="0">
                <a:solidFill>
                  <a:schemeClr val="tx1"/>
                </a:solidFill>
              </a:rPr>
              <a:t>Utilizzare il </a:t>
            </a:r>
            <a:r>
              <a:rPr lang="it-IT" dirty="0" err="1" smtClean="0">
                <a:solidFill>
                  <a:schemeClr val="tx1"/>
                </a:solidFill>
              </a:rPr>
              <a:t>deep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learning</a:t>
            </a:r>
            <a:r>
              <a:rPr lang="it-IT" dirty="0" smtClean="0">
                <a:solidFill>
                  <a:schemeClr val="tx1"/>
                </a:solidFill>
              </a:rPr>
              <a:t> per una stima puntuale del valore di chiusura di un titolo qualsiasi del giorno successivo</a:t>
            </a:r>
          </a:p>
          <a:p>
            <a:pPr marL="342900" indent="-342900">
              <a:buFontTx/>
              <a:buChar char="-"/>
            </a:pPr>
            <a:r>
              <a:rPr lang="it-IT" dirty="0" smtClean="0">
                <a:solidFill>
                  <a:schemeClr val="tx1"/>
                </a:solidFill>
              </a:rPr>
              <a:t>Implementazione di due indicatori: media mobile a 10 e 50 giorni precedenti</a:t>
            </a:r>
          </a:p>
          <a:p>
            <a:pPr marL="342900" indent="-342900">
              <a:buFontTx/>
              <a:buChar char="-"/>
            </a:pPr>
            <a:r>
              <a:rPr lang="it-IT" dirty="0" smtClean="0">
                <a:solidFill>
                  <a:schemeClr val="tx1"/>
                </a:solidFill>
              </a:rPr>
              <a:t>Creazione della simulazione di Monte Carlo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2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706599" cy="711927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 smtClean="0"/>
              <a:t>REALIZZAZIONE</a:t>
            </a:r>
            <a:endParaRPr lang="it-IT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4211" y="1672046"/>
            <a:ext cx="11007045" cy="4591593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Software realizzato in </a:t>
            </a:r>
            <a:r>
              <a:rPr lang="it-IT" dirty="0" err="1" smtClean="0">
                <a:solidFill>
                  <a:schemeClr val="tx1"/>
                </a:solidFill>
              </a:rPr>
              <a:t>Python</a:t>
            </a:r>
            <a:r>
              <a:rPr lang="it-IT" dirty="0" smtClean="0">
                <a:solidFill>
                  <a:schemeClr val="tx1"/>
                </a:solidFill>
              </a:rPr>
              <a:t> (v. 3,6,x), mediante l’ambiente di sviluppo </a:t>
            </a:r>
            <a:r>
              <a:rPr lang="it-IT" dirty="0" err="1" smtClean="0">
                <a:solidFill>
                  <a:schemeClr val="tx1"/>
                </a:solidFill>
              </a:rPr>
              <a:t>PyCharm</a:t>
            </a:r>
            <a:r>
              <a:rPr lang="it-IT" dirty="0" smtClean="0">
                <a:solidFill>
                  <a:schemeClr val="tx1"/>
                </a:solidFill>
              </a:rPr>
              <a:t> del gruppo </a:t>
            </a:r>
            <a:r>
              <a:rPr lang="it-IT" dirty="0" err="1" smtClean="0">
                <a:solidFill>
                  <a:schemeClr val="tx1"/>
                </a:solidFill>
              </a:rPr>
              <a:t>IntelliJ</a:t>
            </a:r>
            <a:r>
              <a:rPr lang="it-IT" dirty="0" smtClean="0">
                <a:solidFill>
                  <a:schemeClr val="tx1"/>
                </a:solidFill>
              </a:rPr>
              <a:t> IDEA.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Librerie utilizzate: </a:t>
            </a:r>
            <a:r>
              <a:rPr lang="it-IT" dirty="0" err="1" smtClean="0">
                <a:solidFill>
                  <a:schemeClr val="tx1"/>
                </a:solidFill>
              </a:rPr>
              <a:t>Pandas</a:t>
            </a:r>
            <a:r>
              <a:rPr lang="it-IT" dirty="0" smtClean="0">
                <a:solidFill>
                  <a:schemeClr val="tx1"/>
                </a:solidFill>
              </a:rPr>
              <a:t>, </a:t>
            </a:r>
            <a:r>
              <a:rPr lang="it-IT" dirty="0" err="1" smtClean="0">
                <a:solidFill>
                  <a:schemeClr val="tx1"/>
                </a:solidFill>
              </a:rPr>
              <a:t>Numpy</a:t>
            </a:r>
            <a:r>
              <a:rPr lang="it-IT" dirty="0" smtClean="0">
                <a:solidFill>
                  <a:schemeClr val="tx1"/>
                </a:solidFill>
              </a:rPr>
              <a:t>, </a:t>
            </a:r>
            <a:r>
              <a:rPr lang="it-IT" dirty="0" err="1" smtClean="0">
                <a:solidFill>
                  <a:schemeClr val="tx1"/>
                </a:solidFill>
              </a:rPr>
              <a:t>Tensorflow</a:t>
            </a:r>
            <a:r>
              <a:rPr lang="it-IT" dirty="0" smtClean="0">
                <a:solidFill>
                  <a:schemeClr val="tx1"/>
                </a:solidFill>
              </a:rPr>
              <a:t>, </a:t>
            </a:r>
            <a:r>
              <a:rPr lang="it-IT" dirty="0" err="1" smtClean="0">
                <a:solidFill>
                  <a:schemeClr val="tx1"/>
                </a:solidFill>
              </a:rPr>
              <a:t>Keras</a:t>
            </a:r>
            <a:r>
              <a:rPr lang="it-IT" dirty="0" smtClean="0">
                <a:solidFill>
                  <a:schemeClr val="tx1"/>
                </a:solidFill>
              </a:rPr>
              <a:t>, </a:t>
            </a:r>
            <a:r>
              <a:rPr lang="it-IT" dirty="0" err="1" smtClean="0">
                <a:solidFill>
                  <a:schemeClr val="tx1"/>
                </a:solidFill>
              </a:rPr>
              <a:t>Tfinance</a:t>
            </a:r>
            <a:r>
              <a:rPr lang="it-IT" dirty="0" smtClean="0">
                <a:solidFill>
                  <a:schemeClr val="tx1"/>
                </a:solidFill>
              </a:rPr>
              <a:t>, </a:t>
            </a:r>
            <a:r>
              <a:rPr lang="it-IT" dirty="0" err="1" smtClean="0">
                <a:solidFill>
                  <a:schemeClr val="tx1"/>
                </a:solidFill>
              </a:rPr>
              <a:t>Marplotlib</a:t>
            </a:r>
            <a:r>
              <a:rPr lang="it-IT" dirty="0" smtClean="0">
                <a:solidFill>
                  <a:schemeClr val="tx1"/>
                </a:solidFill>
              </a:rPr>
              <a:t>, </a:t>
            </a:r>
            <a:r>
              <a:rPr lang="it-IT" dirty="0" err="1" smtClean="0">
                <a:solidFill>
                  <a:schemeClr val="tx1"/>
                </a:solidFill>
              </a:rPr>
              <a:t>Sklearn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e PyQt5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Software utilizzato per la GUI: </a:t>
            </a:r>
            <a:r>
              <a:rPr lang="it-IT" dirty="0" err="1" smtClean="0">
                <a:solidFill>
                  <a:schemeClr val="tx1"/>
                </a:solidFill>
              </a:rPr>
              <a:t>Qt</a:t>
            </a:r>
            <a:r>
              <a:rPr lang="it-IT" dirty="0" smtClean="0">
                <a:solidFill>
                  <a:schemeClr val="tx1"/>
                </a:solidFill>
              </a:rPr>
              <a:t> Designer</a:t>
            </a:r>
          </a:p>
        </p:txBody>
      </p:sp>
    </p:spTree>
    <p:extLst>
      <p:ext uri="{BB962C8B-B14F-4D97-AF65-F5344CB8AC3E}">
        <p14:creationId xmlns:p14="http://schemas.microsoft.com/office/powerpoint/2010/main" val="428603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4211" y="371588"/>
            <a:ext cx="10562908" cy="868681"/>
          </a:xfrm>
        </p:spPr>
        <p:txBody>
          <a:bodyPr/>
          <a:lstStyle/>
          <a:p>
            <a:pPr algn="ctr"/>
            <a:r>
              <a:rPr lang="it-IT" b="1" dirty="0" smtClean="0"/>
              <a:t>I modelli</a:t>
            </a:r>
            <a:endParaRPr lang="it-IT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4211" y="1358537"/>
            <a:ext cx="10941731" cy="499001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Per la realizzazione di Stock-Price-</a:t>
            </a:r>
            <a:r>
              <a:rPr lang="it-IT" dirty="0" err="1" smtClean="0">
                <a:solidFill>
                  <a:schemeClr val="tx1"/>
                </a:solidFill>
              </a:rPr>
              <a:t>Dictor</a:t>
            </a:r>
            <a:r>
              <a:rPr lang="it-IT" dirty="0" smtClean="0">
                <a:solidFill>
                  <a:schemeClr val="tx1"/>
                </a:solidFill>
              </a:rPr>
              <a:t> si sono tenuti in considerazione:</a:t>
            </a:r>
          </a:p>
          <a:p>
            <a:pPr marL="342900" indent="-342900">
              <a:buFontTx/>
              <a:buChar char="-"/>
            </a:pPr>
            <a:r>
              <a:rPr lang="it-IT" dirty="0" smtClean="0">
                <a:solidFill>
                  <a:schemeClr val="tx1"/>
                </a:solidFill>
              </a:rPr>
              <a:t>MLP (</a:t>
            </a:r>
            <a:r>
              <a:rPr lang="it-IT" dirty="0" err="1" smtClean="0">
                <a:solidFill>
                  <a:schemeClr val="tx1"/>
                </a:solidFill>
              </a:rPr>
              <a:t>MultiLayer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Perceptron</a:t>
            </a:r>
            <a:r>
              <a:rPr lang="it-IT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endParaRPr lang="it-IT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endParaRPr lang="it-IT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endParaRPr lang="it-IT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it-IT" dirty="0" smtClean="0">
                <a:solidFill>
                  <a:schemeClr val="tx1"/>
                </a:solidFill>
              </a:rPr>
              <a:t>LSTM (Long Short </a:t>
            </a:r>
            <a:r>
              <a:rPr lang="it-IT" dirty="0" err="1" smtClean="0">
                <a:solidFill>
                  <a:schemeClr val="tx1"/>
                </a:solidFill>
              </a:rPr>
              <a:t>Term</a:t>
            </a:r>
            <a:r>
              <a:rPr lang="it-IT" dirty="0" smtClean="0">
                <a:solidFill>
                  <a:schemeClr val="tx1"/>
                </a:solidFill>
              </a:rPr>
              <a:t> Memory)</a:t>
            </a:r>
          </a:p>
          <a:p>
            <a:pPr marL="342900" indent="-342900">
              <a:buFontTx/>
              <a:buChar char="-"/>
            </a:pP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23993" y="4292826"/>
            <a:ext cx="6709028" cy="1872842"/>
          </a:xfrm>
          <a:prstGeom prst="rect">
            <a:avLst/>
          </a:prstGeom>
        </p:spPr>
      </p:pic>
      <p:pic>
        <p:nvPicPr>
          <p:cNvPr id="1026" name="Picture 2" descr="Risultati immagini per MLP 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60" y="1825092"/>
            <a:ext cx="3782561" cy="172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21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850291" cy="842555"/>
          </a:xfrm>
        </p:spPr>
        <p:txBody>
          <a:bodyPr/>
          <a:lstStyle/>
          <a:p>
            <a:pPr algn="ctr"/>
            <a:r>
              <a:rPr lang="it-IT" b="1" dirty="0" smtClean="0"/>
              <a:t>MLP e LSTM</a:t>
            </a:r>
            <a:endParaRPr lang="it-IT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4212" y="1854927"/>
            <a:ext cx="10850290" cy="4310742"/>
          </a:xfrm>
        </p:spPr>
        <p:txBody>
          <a:bodyPr>
            <a:normAutofit lnSpcReduction="1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In entrambi i casi reti neurali composta da:</a:t>
            </a:r>
          </a:p>
          <a:p>
            <a:pPr marL="342900" indent="-342900">
              <a:buFontTx/>
              <a:buChar char="-"/>
            </a:pPr>
            <a:r>
              <a:rPr lang="it-IT" dirty="0" smtClean="0">
                <a:solidFill>
                  <a:schemeClr val="tx1"/>
                </a:solidFill>
              </a:rPr>
              <a:t>30 neuroni di input</a:t>
            </a:r>
          </a:p>
          <a:p>
            <a:pPr marL="342900" indent="-342900">
              <a:buFontTx/>
              <a:buChar char="-"/>
            </a:pPr>
            <a:r>
              <a:rPr lang="it-IT" dirty="0" smtClean="0">
                <a:solidFill>
                  <a:schemeClr val="tx1"/>
                </a:solidFill>
              </a:rPr>
              <a:t>2 </a:t>
            </a:r>
            <a:r>
              <a:rPr lang="it-IT" dirty="0" err="1" smtClean="0">
                <a:solidFill>
                  <a:schemeClr val="tx1"/>
                </a:solidFill>
              </a:rPr>
              <a:t>Hidden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Layers</a:t>
            </a:r>
            <a:r>
              <a:rPr lang="it-IT" dirty="0" smtClean="0">
                <a:solidFill>
                  <a:schemeClr val="tx1"/>
                </a:solidFill>
              </a:rPr>
              <a:t> aventi 60 e 40 neuroni ciascuno</a:t>
            </a:r>
          </a:p>
          <a:p>
            <a:pPr marL="342900" indent="-342900">
              <a:buFontTx/>
              <a:buChar char="-"/>
            </a:pPr>
            <a:r>
              <a:rPr lang="it-IT" dirty="0" smtClean="0">
                <a:solidFill>
                  <a:schemeClr val="tx1"/>
                </a:solidFill>
              </a:rPr>
              <a:t>1 neurone di </a:t>
            </a:r>
            <a:r>
              <a:rPr lang="it-IT" dirty="0" err="1" smtClean="0">
                <a:solidFill>
                  <a:schemeClr val="tx1"/>
                </a:solidFill>
              </a:rPr>
              <a:t>ourput</a:t>
            </a:r>
            <a:endParaRPr lang="it-IT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endParaRPr lang="it-IT" dirty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L’addestramento dei modelli è stato effettuato con:</a:t>
            </a:r>
          </a:p>
          <a:p>
            <a:pPr marL="342900" indent="-342900">
              <a:buFontTx/>
              <a:buChar char="-"/>
            </a:pPr>
            <a:r>
              <a:rPr lang="it-IT" dirty="0" smtClean="0">
                <a:solidFill>
                  <a:schemeClr val="tx1"/>
                </a:solidFill>
              </a:rPr>
              <a:t>Il 90 % degli esempi</a:t>
            </a:r>
          </a:p>
          <a:p>
            <a:pPr marL="342900" indent="-342900">
              <a:buFontTx/>
              <a:buChar char="-"/>
            </a:pPr>
            <a:r>
              <a:rPr lang="it-IT" dirty="0" err="1" smtClean="0">
                <a:solidFill>
                  <a:schemeClr val="tx1"/>
                </a:solidFill>
              </a:rPr>
              <a:t>Dropout</a:t>
            </a:r>
            <a:r>
              <a:rPr lang="it-IT" dirty="0" smtClean="0">
                <a:solidFill>
                  <a:schemeClr val="tx1"/>
                </a:solidFill>
              </a:rPr>
              <a:t>: </a:t>
            </a:r>
            <a:r>
              <a:rPr lang="it-IT" dirty="0">
                <a:solidFill>
                  <a:schemeClr val="tx1"/>
                </a:solidFill>
              </a:rPr>
              <a:t>20%</a:t>
            </a:r>
          </a:p>
          <a:p>
            <a:pPr marL="342900" indent="-342900">
              <a:buFontTx/>
              <a:buChar char="-"/>
            </a:pPr>
            <a:r>
              <a:rPr lang="it-IT" dirty="0" smtClean="0">
                <a:solidFill>
                  <a:schemeClr val="tx1"/>
                </a:solidFill>
              </a:rPr>
              <a:t>Funzione di attivazione: </a:t>
            </a:r>
            <a:r>
              <a:rPr lang="it-IT" dirty="0" err="1" smtClean="0">
                <a:solidFill>
                  <a:schemeClr val="tx1"/>
                </a:solidFill>
              </a:rPr>
              <a:t>selu</a:t>
            </a:r>
            <a:endParaRPr lang="it-IT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it-IT" dirty="0" err="1" smtClean="0">
                <a:solidFill>
                  <a:schemeClr val="tx1"/>
                </a:solidFill>
              </a:rPr>
              <a:t>Regolarizzatore</a:t>
            </a:r>
            <a:r>
              <a:rPr lang="it-IT" dirty="0" smtClean="0">
                <a:solidFill>
                  <a:schemeClr val="tx1"/>
                </a:solidFill>
              </a:rPr>
              <a:t>: Adam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01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967857" cy="790304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 smtClean="0"/>
              <a:t>RISULTATI DEL TRAINING</a:t>
            </a:r>
            <a:endParaRPr lang="it-IT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4212" y="1645921"/>
            <a:ext cx="10967856" cy="4145280"/>
          </a:xfrm>
        </p:spPr>
        <p:txBody>
          <a:bodyPr/>
          <a:lstStyle/>
          <a:p>
            <a:r>
              <a:rPr lang="it-IT" b="1" dirty="0" smtClean="0">
                <a:solidFill>
                  <a:schemeClr val="tx1"/>
                </a:solidFill>
              </a:rPr>
              <a:t>MLP</a:t>
            </a:r>
            <a:r>
              <a:rPr lang="it-IT" dirty="0" smtClean="0">
                <a:solidFill>
                  <a:schemeClr val="tx1"/>
                </a:solidFill>
              </a:rPr>
              <a:t>: modello scartato perché ritenuto non adeguato alla risoluzione di questo tipo di problema. Inoltre presenta risultati scadenti rispetto a LSTM.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b="1" dirty="0" smtClean="0">
                <a:solidFill>
                  <a:schemeClr val="tx1"/>
                </a:solidFill>
              </a:rPr>
              <a:t>LSTM</a:t>
            </a:r>
            <a:r>
              <a:rPr lang="it-IT" dirty="0" smtClean="0">
                <a:solidFill>
                  <a:schemeClr val="tx1"/>
                </a:solidFill>
              </a:rPr>
              <a:t>: modello utilizzato come soluzione. Presenta dei risultati eccellenti.</a:t>
            </a:r>
          </a:p>
          <a:p>
            <a:endParaRPr lang="it-IT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96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098485" cy="672738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/>
              <a:t>RISULTATI </a:t>
            </a:r>
            <a:r>
              <a:rPr lang="it-IT" b="1" dirty="0" smtClean="0"/>
              <a:t>MLP</a:t>
            </a:r>
            <a:endParaRPr lang="it-IT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4212" y="1672047"/>
            <a:ext cx="11098484" cy="4741816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Grafici di confronto tra valori reali e valori predetti attraverso il test per il titolo CSCO.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05" y="2305590"/>
            <a:ext cx="5477697" cy="410827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06" y="2305590"/>
            <a:ext cx="5477697" cy="410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3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098485" cy="672738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/>
              <a:t>RISULTATI </a:t>
            </a:r>
            <a:r>
              <a:rPr lang="it-IT" b="1" dirty="0" smtClean="0"/>
              <a:t>MLP</a:t>
            </a:r>
            <a:endParaRPr lang="it-IT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4212" y="1672047"/>
            <a:ext cx="11098484" cy="4741816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Grafico degli errori MSE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285" y="211617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0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098485" cy="672738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/>
              <a:t>RISULTATI </a:t>
            </a:r>
            <a:r>
              <a:rPr lang="it-IT" b="1" dirty="0" smtClean="0"/>
              <a:t>LSTM</a:t>
            </a:r>
            <a:endParaRPr lang="it-IT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4212" y="1672047"/>
            <a:ext cx="11098484" cy="4741816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Grafici di confronto tra valori reali e valori predetti attraverso il test per il titolo CSCO.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2462343"/>
            <a:ext cx="5268692" cy="395152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20" y="2462343"/>
            <a:ext cx="5268693" cy="39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2047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169</TotalTime>
  <Words>360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Sezione</vt:lpstr>
      <vt:lpstr>Stock-price-dictor</vt:lpstr>
      <vt:lpstr>Il problema</vt:lpstr>
      <vt:lpstr>REALIZZAZIONE</vt:lpstr>
      <vt:lpstr>I modelli</vt:lpstr>
      <vt:lpstr>MLP e LSTM</vt:lpstr>
      <vt:lpstr>RISULTATI DEL TRAINING</vt:lpstr>
      <vt:lpstr>RISULTATI MLP</vt:lpstr>
      <vt:lpstr>RISULTATI MLP</vt:lpstr>
      <vt:lpstr>RISULTATI LSTM</vt:lpstr>
      <vt:lpstr>RISULTATI LSTM</vt:lpstr>
      <vt:lpstr>GLI INDICATORI</vt:lpstr>
      <vt:lpstr>Presentazione standard di PowerPoint</vt:lpstr>
      <vt:lpstr>Simulazione di monte carlo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Stock-price-dictor</dc:title>
  <dc:creator>Gaetano de Gennaro</dc:creator>
  <cp:lastModifiedBy>Gaetano de Gennaro</cp:lastModifiedBy>
  <cp:revision>9</cp:revision>
  <dcterms:created xsi:type="dcterms:W3CDTF">2019-09-01T17:39:25Z</dcterms:created>
  <dcterms:modified xsi:type="dcterms:W3CDTF">2019-09-01T20:29:25Z</dcterms:modified>
</cp:coreProperties>
</file>