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olo e sottotitol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olo Testo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Titolo Testo</a:t>
            </a:r>
          </a:p>
        </p:txBody>
      </p:sp>
      <p:sp>
        <p:nvSpPr>
          <p:cNvPr id="14" name="Corpo livello uno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5" name="Numero diapositiva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ti elenc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sto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103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3 per pagina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oto in bianco e nero di un pannello solare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Foto in bianco e nero dell'acqua che scorre dallo stramazzo di una diga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Foto in bianco e nero con mulini a vento e cielo nuvoloso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zion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Didascalia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Inserisci qui una citazion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Inserisci qui una citazione.</a:t>
            </a:r>
          </a:p>
        </p:txBody>
      </p:sp>
      <p:sp>
        <p:nvSpPr>
          <p:cNvPr id="123" name="Giovanni Mela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Giovanni Mela</a:t>
            </a:r>
          </a:p>
        </p:txBody>
      </p:sp>
      <p:sp>
        <p:nvSpPr>
          <p:cNvPr id="124" name="Testo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12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zione 2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nserisci qui una citazione."/>
          <p:cNvSpPr txBox="1"/>
          <p:nvPr>
            <p:ph type="body" sz="quarter" idx="21"/>
          </p:nvPr>
        </p:nvSpPr>
        <p:spPr>
          <a:xfrm>
            <a:off x="11049000" y="3721100"/>
            <a:ext cx="12573000" cy="3509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Inserisci qui una citazione.</a:t>
            </a:r>
          </a:p>
        </p:txBody>
      </p:sp>
      <p:sp>
        <p:nvSpPr>
          <p:cNvPr id="133" name="Foto in bianco e nero con mulini a vento e cielo nuvoloso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Giovanni Mela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Giovanni Mela</a:t>
            </a:r>
          </a:p>
        </p:txBody>
      </p:sp>
      <p:sp>
        <p:nvSpPr>
          <p:cNvPr id="13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to dall'alto in bianco e nero di una persona su una diga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uota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u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Orizzont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to dall'alto in bianco e nero di una persona su una diga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olo Testo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Titolo Testo</a:t>
            </a:r>
          </a:p>
        </p:txBody>
      </p:sp>
      <p:sp>
        <p:nvSpPr>
          <p:cNvPr id="25" name="Corpo livello uno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6" name="Numero diapositiva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 sottotito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olo Testo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Titolo Testo</a:t>
            </a:r>
          </a:p>
        </p:txBody>
      </p:sp>
      <p:sp>
        <p:nvSpPr>
          <p:cNvPr id="35" name="Corpo livello uno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6" name="Numero diapositiva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- Centra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olo Testo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Titolo Testo</a:t>
            </a:r>
          </a:p>
        </p:txBody>
      </p:sp>
      <p:sp>
        <p:nvSpPr>
          <p:cNvPr id="44" name="Numero diapositiva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Vertic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a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Foto in bianco e nero con mulini a vento e cielo nuvoloso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olo Testo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Titolo Testo</a:t>
            </a:r>
          </a:p>
        </p:txBody>
      </p:sp>
      <p:sp>
        <p:nvSpPr>
          <p:cNvPr id="54" name="Corpo livello uno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5" name="Numero diapositiva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sto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63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6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punti elenc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sto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72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73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punti elen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sto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82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83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punti elenco e 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sto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92" name="Foto in bianco e nero con mulini a vento e cielo nuvoloso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olo Testo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94" name="Corpo livello uno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a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olo Testo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4" name="Corpo livello uno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1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united-28519_1280-980x490.png" descr="united-28519_1280-980x49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33447" y="346556"/>
            <a:ext cx="13382691" cy="6691346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EASYENGLISH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5000">
                <a:solidFill>
                  <a:srgbClr val="61191C"/>
                </a:solidFill>
              </a:defRPr>
            </a:lvl1pPr>
          </a:lstStyle>
          <a:p>
            <a:pPr/>
            <a:r>
              <a:t>EASYENGLISH</a:t>
            </a:r>
          </a:p>
        </p:txBody>
      </p:sp>
      <p:sp>
        <p:nvSpPr>
          <p:cNvPr id="168" name="Gaetano di genio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/>
            <a:r>
              <a:t>Gaetano di genio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700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EASYENGLISH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EASYENGLISH</a:t>
            </a:r>
          </a:p>
        </p:txBody>
      </p:sp>
      <p:sp>
        <p:nvSpPr>
          <p:cNvPr id="205" name="IDE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>
                <a:solidFill>
                  <a:srgbClr val="57171A"/>
                </a:solidFill>
              </a:defRPr>
            </a:lvl1pPr>
          </a:lstStyle>
          <a:p>
            <a:pPr/>
            <a:r>
              <a:t>IDEA</a:t>
            </a:r>
          </a:p>
        </p:txBody>
      </p:sp>
      <p:sp>
        <p:nvSpPr>
          <p:cNvPr id="206" name="Suggerimento: Servizio text to speech per…"/>
          <p:cNvSpPr txBox="1"/>
          <p:nvPr>
            <p:ph type="body" idx="1"/>
          </p:nvPr>
        </p:nvSpPr>
        <p:spPr>
          <a:xfrm>
            <a:off x="762000" y="4064000"/>
            <a:ext cx="22860000" cy="8585200"/>
          </a:xfrm>
          <a:prstGeom prst="rect">
            <a:avLst/>
          </a:prstGeom>
        </p:spPr>
        <p:txBody>
          <a:bodyPr/>
          <a:lstStyle/>
          <a:p>
            <a:pPr/>
            <a:r>
              <a:t>Suggerimento: Servizio text to speech per</a:t>
            </a:r>
          </a:p>
          <a:p>
            <a:pPr/>
          </a:p>
          <a:p>
            <a:pPr/>
            <a:r>
              <a:t>Registra: l’utente pronuncia la frase mediante il</a:t>
            </a:r>
          </a:p>
        </p:txBody>
      </p:sp>
      <p:pic>
        <p:nvPicPr>
          <p:cNvPr id="207" name="Schermata 2022-03-08 alle 13.36.33.png" descr="Schermata 2022-03-08 alle 13.36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95459" y="4064000"/>
            <a:ext cx="9206571" cy="7528580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ascoltare la pronuncia corretta della frase…"/>
          <p:cNvSpPr txBox="1"/>
          <p:nvPr/>
        </p:nvSpPr>
        <p:spPr>
          <a:xfrm>
            <a:off x="1331770" y="4814727"/>
            <a:ext cx="13476123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4800"/>
            </a:pPr>
            <a:r>
              <a:t>ascoltare la pronuncia corretta della frase</a:t>
            </a:r>
          </a:p>
          <a:p>
            <a:pPr>
              <a:defRPr sz="4800"/>
            </a:pPr>
            <a:r>
              <a:t>mediante un linguaggio estremamente naturale</a:t>
            </a:r>
          </a:p>
        </p:txBody>
      </p:sp>
      <p:sp>
        <p:nvSpPr>
          <p:cNvPr id="209" name="microfono e Speech to Text e Pronunciation…"/>
          <p:cNvSpPr txBox="1"/>
          <p:nvPr/>
        </p:nvSpPr>
        <p:spPr>
          <a:xfrm>
            <a:off x="1404313" y="7433988"/>
            <a:ext cx="13331038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4800"/>
            </a:pPr>
            <a:r>
              <a:t>microfono e Speech to Text e Pronunciation</a:t>
            </a:r>
          </a:p>
          <a:p>
            <a:pPr>
              <a:spcBef>
                <a:spcPts val="0"/>
              </a:spcBef>
              <a:defRPr sz="4800"/>
            </a:pPr>
            <a:r>
              <a:t>Assessment saranno utilizzati per la valutazione</a:t>
            </a:r>
          </a:p>
          <a:p>
            <a:pPr>
              <a:spcBef>
                <a:spcPts val="0"/>
              </a:spcBef>
              <a:defRPr sz="4800"/>
            </a:pPr>
            <a:r>
              <a:t>della pronuncia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700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EASYENGLISH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EASYENGLISH</a:t>
            </a:r>
          </a:p>
        </p:txBody>
      </p:sp>
      <p:sp>
        <p:nvSpPr>
          <p:cNvPr id="212" name="Architettu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>
                <a:solidFill>
                  <a:srgbClr val="57171A"/>
                </a:solidFill>
              </a:defRPr>
            </a:lvl1pPr>
          </a:lstStyle>
          <a:p>
            <a:pPr/>
            <a:r>
              <a:t>Architettura</a:t>
            </a:r>
          </a:p>
        </p:txBody>
      </p:sp>
      <p:pic>
        <p:nvPicPr>
          <p:cNvPr id="213" name="Architettura EasyEnglish.png" descr="Architettura EasyEnglis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7925" y="3496338"/>
            <a:ext cx="14768150" cy="9924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700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EASYENGLISH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EASYENGLISH</a:t>
            </a:r>
          </a:p>
        </p:txBody>
      </p:sp>
      <p:sp>
        <p:nvSpPr>
          <p:cNvPr id="216" name="Vantaggi di az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>
                <a:solidFill>
                  <a:srgbClr val="57171A"/>
                </a:solidFill>
              </a:defRPr>
            </a:lvl1pPr>
          </a:lstStyle>
          <a:p>
            <a:pPr/>
            <a:r>
              <a:t>Vantaggi di azure</a:t>
            </a:r>
          </a:p>
        </p:txBody>
      </p:sp>
      <p:sp>
        <p:nvSpPr>
          <p:cNvPr id="217" name="Facilità e rapidità nella creazione dell’applicazione, minore time to mark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Facilità e rapidità nella creazione dell’applicazione, minore time to market</a:t>
            </a:r>
          </a:p>
          <a:p>
            <a:pPr/>
            <a:r>
              <a:t>APP SERVICE: Scala col numero di utenti senza necessità di fare capacity planning</a:t>
            </a:r>
          </a:p>
          <a:p>
            <a:pPr/>
            <a:r>
              <a:t>SERVIZI COGNITIVI: Possibilità di utilizzare servizi di intelligenza artificiale senza la necessità di dover creare ed addestrare un modello di machine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700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EASYENGLISH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EASYENGLISH</a:t>
            </a:r>
          </a:p>
        </p:txBody>
      </p:sp>
      <p:sp>
        <p:nvSpPr>
          <p:cNvPr id="220" name="FINE"/>
          <p:cNvSpPr txBox="1"/>
          <p:nvPr>
            <p:ph type="title"/>
          </p:nvPr>
        </p:nvSpPr>
        <p:spPr>
          <a:xfrm>
            <a:off x="9484779" y="6210808"/>
            <a:ext cx="5414441" cy="3935983"/>
          </a:xfrm>
          <a:prstGeom prst="rect">
            <a:avLst/>
          </a:prstGeom>
        </p:spPr>
        <p:txBody>
          <a:bodyPr/>
          <a:lstStyle>
            <a:lvl1pPr>
              <a:defRPr sz="30000">
                <a:solidFill>
                  <a:srgbClr val="57171A"/>
                </a:solidFill>
              </a:defRPr>
            </a:lvl1pPr>
          </a:lstStyle>
          <a:p>
            <a:pPr/>
            <a:r>
              <a:t>FINE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700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EASYENGLISH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EASYENGLISH</a:t>
            </a:r>
          </a:p>
        </p:txBody>
      </p:sp>
      <p:sp>
        <p:nvSpPr>
          <p:cNvPr id="171" name="IDE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>
                <a:solidFill>
                  <a:srgbClr val="57171A"/>
                </a:solidFill>
              </a:defRPr>
            </a:lvl1pPr>
          </a:lstStyle>
          <a:p>
            <a:pPr/>
            <a:r>
              <a:t>IDEA</a:t>
            </a:r>
          </a:p>
        </p:txBody>
      </p:sp>
      <p:sp>
        <p:nvSpPr>
          <p:cNvPr id="172" name="Al giorno d’oggi la conoscenza della lingua inglese ricopre un ruolo fondamentale nel mondo del lavoro e delle relazioni personali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 giorno d’oggi la conoscenza della lingua inglese ricopre un ruolo fondamentale nel mondo del lavoro e delle relazioni personali.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700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ASYENGLISH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EASYENGLISH</a:t>
            </a:r>
          </a:p>
        </p:txBody>
      </p:sp>
      <p:sp>
        <p:nvSpPr>
          <p:cNvPr id="175" name="IDE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>
                <a:solidFill>
                  <a:srgbClr val="57171A"/>
                </a:solidFill>
              </a:defRPr>
            </a:lvl1pPr>
          </a:lstStyle>
          <a:p>
            <a:pPr/>
            <a:r>
              <a:t>IDEA</a:t>
            </a:r>
          </a:p>
        </p:txBody>
      </p:sp>
      <p:sp>
        <p:nvSpPr>
          <p:cNvPr id="176" name="Al giorno d’oggi la conoscenza della lingua inglese ricopre un ruolo fondamentale nel mondo del lavoro e delle relazioni personali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 giorno d’oggi la conoscenza della lingua inglese ricopre un ruolo fondamentale nel mondo del lavoro e delle relazioni personali. </a:t>
            </a:r>
          </a:p>
          <a:p>
            <a:pPr/>
            <a:r>
              <a:t>Si stima che il numero totale di persone parlanti l’inglese (nativi e non) supera l’1,5 miliardi e continuerà ad aumentare rapidamente nei prossimi decenni.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700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EASYENGLISH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EASYENGLISH</a:t>
            </a:r>
          </a:p>
        </p:txBody>
      </p:sp>
      <p:sp>
        <p:nvSpPr>
          <p:cNvPr id="179" name="IDE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>
                <a:solidFill>
                  <a:srgbClr val="57171A"/>
                </a:solidFill>
              </a:defRPr>
            </a:lvl1pPr>
          </a:lstStyle>
          <a:p>
            <a:pPr/>
            <a:r>
              <a:t>IDEA</a:t>
            </a:r>
          </a:p>
        </p:txBody>
      </p:sp>
      <p:sp>
        <p:nvSpPr>
          <p:cNvPr id="180" name="Al giorno d’oggi la conoscenza della lingua inglese ricopre un ruolo fondamentale nel mondo del lavoro e delle relazioni personali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 giorno d’oggi la conoscenza della lingua inglese ricopre un ruolo fondamentale nel mondo del lavoro e delle relazioni personali. </a:t>
            </a:r>
          </a:p>
          <a:p>
            <a:pPr/>
            <a:r>
              <a:t>Si stima che il numero totale di persone parlanti l’inglese (nativi e non) supera l’1,5 miliardi e continuerà ad aumentare rapidamente nei prossimi decenni.</a:t>
            </a:r>
          </a:p>
          <a:p>
            <a:pPr/>
            <a:r>
              <a:t>Non sapere parlare correttamente l’inglese pone di fronte a grossi limiti circa le opportunità che è possibile cogliere e alle interazioni che è possibile sostenere col resto del mondo.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700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EASYENGLISH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EASYENGLISH</a:t>
            </a:r>
          </a:p>
        </p:txBody>
      </p:sp>
      <p:sp>
        <p:nvSpPr>
          <p:cNvPr id="183" name="IDE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>
                <a:solidFill>
                  <a:srgbClr val="57171A"/>
                </a:solidFill>
              </a:defRPr>
            </a:lvl1pPr>
          </a:lstStyle>
          <a:p>
            <a:pPr/>
            <a:r>
              <a:t>IDEA</a:t>
            </a:r>
          </a:p>
        </p:txBody>
      </p:sp>
      <p:sp>
        <p:nvSpPr>
          <p:cNvPr id="184" name="EasyEnglish è un’applicazione web che nasce con lo scopo di aiutare studenti, professori o chiunque voglia migliorare il proprio inglese parlato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EasyEnglish è un’applicazione web che nasce con lo scopo di aiutare studenti, professori o chiunque voglia migliorare il proprio inglese parlato.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700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EASYENGLISH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EASYENGLISH</a:t>
            </a:r>
          </a:p>
        </p:txBody>
      </p:sp>
      <p:sp>
        <p:nvSpPr>
          <p:cNvPr id="187" name="IDE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>
                <a:solidFill>
                  <a:srgbClr val="57171A"/>
                </a:solidFill>
              </a:defRPr>
            </a:lvl1pPr>
          </a:lstStyle>
          <a:p>
            <a:pPr/>
            <a:r>
              <a:t>IDEA</a:t>
            </a:r>
          </a:p>
        </p:txBody>
      </p:sp>
      <p:sp>
        <p:nvSpPr>
          <p:cNvPr id="188" name="EasyEnglish è un’applicazione web che nasce con lo scopo di aiutare studenti, professori o chiunque voglia migliorare il proprio inglese parlato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EasyEnglish è un’applicazione web che nasce con lo scopo di aiutare studenti, professori o chiunque voglia migliorare il proprio inglese parlato.</a:t>
            </a:r>
          </a:p>
          <a:p>
            <a:pPr/>
            <a:r>
              <a:t>In che modo? Attraverso un divertente quiz composto da 10 frasi.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700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EASYENGLISH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EASYENGLISH</a:t>
            </a:r>
          </a:p>
        </p:txBody>
      </p:sp>
      <p:sp>
        <p:nvSpPr>
          <p:cNvPr id="191" name="IDE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>
                <a:solidFill>
                  <a:srgbClr val="57171A"/>
                </a:solidFill>
              </a:defRPr>
            </a:lvl1pPr>
          </a:lstStyle>
          <a:p>
            <a:pPr/>
            <a:r>
              <a:t>IDEA</a:t>
            </a:r>
          </a:p>
        </p:txBody>
      </p:sp>
      <p:sp>
        <p:nvSpPr>
          <p:cNvPr id="192" name="EasyEnglish è un’applicazione web che nasce con lo scopo di aiutare studenti, professori o chiunque voglia migliorare il proprio inglese parlato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EasyEnglish è un’applicazione web che nasce con lo scopo di aiutare studenti, professori o chiunque voglia migliorare il proprio inglese parlato.</a:t>
            </a:r>
          </a:p>
          <a:p>
            <a:pPr/>
            <a:r>
              <a:t>In che modo? Attraverso un divertente quiz composto da 10 frasi.</a:t>
            </a:r>
          </a:p>
          <a:p>
            <a:pPr/>
            <a:r>
              <a:t>Sono comprese frasi interrogative, affermative e di stupore che la persona in questione dovrà pronunciare a voce nel modo più preciso possibile.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700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EASYENGLISH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EASYENGLISH</a:t>
            </a:r>
          </a:p>
        </p:txBody>
      </p:sp>
      <p:sp>
        <p:nvSpPr>
          <p:cNvPr id="195" name="IDE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>
                <a:solidFill>
                  <a:srgbClr val="57171A"/>
                </a:solidFill>
              </a:defRPr>
            </a:lvl1pPr>
          </a:lstStyle>
          <a:p>
            <a:pPr/>
            <a:r>
              <a:t>IDEA</a:t>
            </a:r>
          </a:p>
        </p:txBody>
      </p:sp>
      <p:sp>
        <p:nvSpPr>
          <p:cNvPr id="196" name="EasyEnglish è un’applicazione web che nasce con lo scopo di aiutare studenti, professori o chiunque voglia migliorare il proprio inglese parlato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EasyEnglish è un’applicazione web che nasce con lo scopo di aiutare studenti, professori o chiunque voglia migliorare il proprio inglese parlato.</a:t>
            </a:r>
          </a:p>
          <a:p>
            <a:pPr/>
            <a:r>
              <a:t>In che modo? Attraverso un divertente quiz composto da 10 frasi.</a:t>
            </a:r>
          </a:p>
          <a:p>
            <a:pPr/>
            <a:r>
              <a:t>Sono comprese frasi interrogative, affermative e di stupore che la persona in questione dovrà pronunciare a voce nel modo più preciso possibile.</a:t>
            </a:r>
          </a:p>
          <a:p>
            <a:pPr/>
            <a:r>
              <a:t>L’app valuterà la pronuncia sulla base di 4 parametri fondamentali: accuratezza, completezza, pronuncia e scioltezza. Ogni parametro ha un punteggio da 0 a 5, la somma totale di questi darà il punteggio totale ottenuto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700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EASYENGLISH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EASYENGLISH</a:t>
            </a:r>
          </a:p>
        </p:txBody>
      </p:sp>
      <p:sp>
        <p:nvSpPr>
          <p:cNvPr id="199" name="IDE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>
                <a:solidFill>
                  <a:srgbClr val="57171A"/>
                </a:solidFill>
              </a:defRPr>
            </a:lvl1pPr>
          </a:lstStyle>
          <a:p>
            <a:pPr/>
            <a:r>
              <a:t>IDEA</a:t>
            </a:r>
          </a:p>
        </p:txBody>
      </p:sp>
      <p:sp>
        <p:nvSpPr>
          <p:cNvPr id="200" name="Suggerimento: Servizio text to speech per"/>
          <p:cNvSpPr txBox="1"/>
          <p:nvPr>
            <p:ph type="body" idx="1"/>
          </p:nvPr>
        </p:nvSpPr>
        <p:spPr>
          <a:xfrm>
            <a:off x="762000" y="4063999"/>
            <a:ext cx="22860001" cy="8585201"/>
          </a:xfrm>
          <a:prstGeom prst="rect">
            <a:avLst/>
          </a:prstGeom>
        </p:spPr>
        <p:txBody>
          <a:bodyPr/>
          <a:lstStyle/>
          <a:p>
            <a:pPr/>
            <a:r>
              <a:t>Suggerimento: Servizio text to speech per</a:t>
            </a:r>
          </a:p>
        </p:txBody>
      </p:sp>
      <p:pic>
        <p:nvPicPr>
          <p:cNvPr id="201" name="Schermata 2022-03-08 alle 13.36.33.png" descr="Schermata 2022-03-08 alle 13.36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95459" y="4064000"/>
            <a:ext cx="9206571" cy="7528581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ascoltare la pronuncia corretta della frase…"/>
          <p:cNvSpPr txBox="1"/>
          <p:nvPr/>
        </p:nvSpPr>
        <p:spPr>
          <a:xfrm>
            <a:off x="1355817" y="4814727"/>
            <a:ext cx="13476124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4800"/>
            </a:pPr>
            <a:r>
              <a:t>ascoltare la pronuncia corretta della frase</a:t>
            </a:r>
          </a:p>
          <a:p>
            <a:pPr>
              <a:defRPr sz="4800"/>
            </a:pPr>
            <a:r>
              <a:t>mediante un linguaggio estremamente naturale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