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0" r:id="rId5"/>
  </p:sldMasterIdLst>
  <p:notesMasterIdLst>
    <p:notesMasterId r:id="rId15"/>
  </p:notesMasterIdLst>
  <p:handoutMasterIdLst>
    <p:handoutMasterId r:id="rId16"/>
  </p:handoutMasterIdLst>
  <p:sldIdLst>
    <p:sldId id="722" r:id="rId6"/>
    <p:sldId id="1026" r:id="rId7"/>
    <p:sldId id="1035" r:id="rId8"/>
    <p:sldId id="1027" r:id="rId9"/>
    <p:sldId id="1036" r:id="rId10"/>
    <p:sldId id="1028" r:id="rId11"/>
    <p:sldId id="1034" r:id="rId12"/>
    <p:sldId id="1037" r:id="rId13"/>
    <p:sldId id="1038" r:id="rId14"/>
  </p:sldIdLst>
  <p:sldSz cx="9144000" cy="6858000" type="screen4x3"/>
  <p:notesSz cx="7099300" cy="10234613"/>
  <p:defaultTextStyle>
    <a:defPPr>
      <a:defRPr lang="it-IT"/>
    </a:defPPr>
    <a:lvl1pPr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33CC"/>
    <a:srgbClr val="006699"/>
    <a:srgbClr val="000066"/>
    <a:srgbClr val="0066FF"/>
    <a:srgbClr val="0066CC"/>
    <a:srgbClr val="E3E3FF"/>
    <a:srgbClr val="9999FF"/>
    <a:srgbClr val="99C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2E757E-ADBD-425A-922A-FBB76290CC37}" v="21" dt="2020-06-25T13:28:50.6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8757" autoAdjust="0"/>
  </p:normalViewPr>
  <p:slideViewPr>
    <p:cSldViewPr>
      <p:cViewPr>
        <p:scale>
          <a:sx n="150" d="100"/>
          <a:sy n="150" d="100"/>
        </p:scale>
        <p:origin x="2136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18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1B76BBF-8223-4799-95C3-859F065E8F8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9684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C11F25B-D58C-4A79-8AD6-38119B17483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706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364B05ED-9CA2-4935-8602-1081F943AF8B}" type="slidenum">
              <a:rPr lang="it-IT" smtClean="0"/>
              <a:pPr defTabSz="989013"/>
              <a:t>1</a:t>
            </a:fld>
            <a:endParaRPr lang="it-IT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32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1F25B-D58C-4A79-8AD6-38119B174837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9737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1F25B-D58C-4A79-8AD6-38119B174837}" type="slidenum">
              <a:rPr lang="it-IT" smtClean="0"/>
              <a:pPr>
                <a:defRPr/>
              </a:pPr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111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11F25B-D58C-4A79-8AD6-38119B174837}" type="slidenum">
              <a:rPr lang="it-IT" smtClean="0"/>
              <a:pPr>
                <a:defRPr/>
              </a:pPr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5199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1F25B-D58C-4A79-8AD6-38119B174837}" type="slidenum">
              <a:rPr lang="it-IT" smtClean="0"/>
              <a:pPr>
                <a:defRPr/>
              </a:pPr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8826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1F25B-D58C-4A79-8AD6-38119B174837}" type="slidenum">
              <a:rPr lang="it-IT" smtClean="0"/>
              <a:pPr>
                <a:defRPr/>
              </a:pPr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2475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1F25B-D58C-4A79-8AD6-38119B174837}" type="slidenum">
              <a:rPr lang="it-IT" smtClean="0"/>
              <a:pPr>
                <a:defRPr/>
              </a:pPr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2020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3850" y="404813"/>
            <a:ext cx="8496300" cy="2592387"/>
          </a:xfrm>
          <a:prstGeom prst="roundRect">
            <a:avLst>
              <a:gd name="adj" fmla="val 6986"/>
            </a:avLst>
          </a:prstGeom>
          <a:solidFill>
            <a:srgbClr val="000080">
              <a:alpha val="8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20713"/>
            <a:ext cx="7772400" cy="2087562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algn="ctr">
              <a:defRPr>
                <a:latin typeface="Franklin Gothic Demi" pitchFamily="34" charset="0"/>
              </a:defRPr>
            </a:lvl1pPr>
          </a:lstStyle>
          <a:p>
            <a:r>
              <a:rPr lang="it-IT"/>
              <a:t>Energy-efficient Data Collection in Wireless Sensor Networks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284538"/>
            <a:ext cx="8064500" cy="324008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15125" y="44450"/>
            <a:ext cx="2178050" cy="669766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383337" cy="669766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olo e contenuto sopra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8642350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50825" y="3937000"/>
            <a:ext cx="8642350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olo e testo sopra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8642350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250825" y="3937000"/>
            <a:ext cx="8642350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olo, testo e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lipArt 3"/>
          <p:cNvSpPr>
            <a:spLocks noGrp="1"/>
          </p:cNvSpPr>
          <p:nvPr>
            <p:ph type="clipArt"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olo, contenu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48200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250825" y="981075"/>
            <a:ext cx="8642350" cy="5761038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olo e 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sz="quarter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250825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250825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8200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 userDrawn="1"/>
        </p:nvSpPr>
        <p:spPr bwMode="auto">
          <a:xfrm>
            <a:off x="323850" y="1052513"/>
            <a:ext cx="8496300" cy="2592387"/>
          </a:xfrm>
          <a:prstGeom prst="roundRect">
            <a:avLst>
              <a:gd name="adj" fmla="val 6986"/>
            </a:avLst>
          </a:prstGeom>
          <a:solidFill>
            <a:srgbClr val="000080">
              <a:alpha val="8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5" name="AutoShape 5"/>
          <p:cNvSpPr>
            <a:spLocks noChangeArrowheads="1"/>
          </p:cNvSpPr>
          <p:nvPr userDrawn="1"/>
        </p:nvSpPr>
        <p:spPr bwMode="auto">
          <a:xfrm>
            <a:off x="539750" y="4292600"/>
            <a:ext cx="8064500" cy="1860550"/>
          </a:xfrm>
          <a:prstGeom prst="roundRect">
            <a:avLst>
              <a:gd name="adj" fmla="val 6986"/>
            </a:avLst>
          </a:prstGeom>
          <a:solidFill>
            <a:schemeClr val="bg1">
              <a:alpha val="7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268413"/>
            <a:ext cx="8135937" cy="216058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4424363"/>
            <a:ext cx="7127875" cy="1655762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800">
                <a:latin typeface="Franklin Gothic Medium Cond" pitchFamily="34" charset="0"/>
              </a:defRPr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27584" y="44450"/>
            <a:ext cx="7344866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" y="-14395"/>
            <a:ext cx="791310" cy="80779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8172450" y="0"/>
            <a:ext cx="954087" cy="9540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ranklin Gothic Heavy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95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95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63119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63119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7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8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382" y="6128569"/>
            <a:ext cx="705139" cy="643706"/>
          </a:xfrm>
          <a:prstGeom prst="rect">
            <a:avLst/>
          </a:prstGeom>
        </p:spPr>
      </p:pic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3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Freeform 27"/>
          <p:cNvSpPr>
            <a:spLocks/>
          </p:cNvSpPr>
          <p:nvPr userDrawn="1"/>
        </p:nvSpPr>
        <p:spPr bwMode="auto">
          <a:xfrm>
            <a:off x="-36513" y="-26988"/>
            <a:ext cx="8280401" cy="793751"/>
          </a:xfrm>
          <a:custGeom>
            <a:avLst/>
            <a:gdLst/>
            <a:ahLst/>
            <a:cxnLst>
              <a:cxn ang="0">
                <a:pos x="4990" y="499"/>
              </a:cxn>
              <a:cxn ang="0">
                <a:pos x="0" y="499"/>
              </a:cxn>
              <a:cxn ang="0">
                <a:pos x="0" y="0"/>
              </a:cxn>
              <a:cxn ang="0">
                <a:pos x="5063" y="5"/>
              </a:cxn>
              <a:cxn ang="0">
                <a:pos x="5219" y="5"/>
              </a:cxn>
              <a:cxn ang="0">
                <a:pos x="4990" y="497"/>
              </a:cxn>
              <a:cxn ang="0">
                <a:pos x="4988" y="497"/>
              </a:cxn>
              <a:cxn ang="0">
                <a:pos x="4990" y="499"/>
              </a:cxn>
            </a:cxnLst>
            <a:rect l="0" t="0" r="r" b="b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642350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4450"/>
            <a:ext cx="799306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Fare clic per modificare lo stile del titolo</a:t>
            </a:r>
          </a:p>
        </p:txBody>
      </p:sp>
      <p:grpSp>
        <p:nvGrpSpPr>
          <p:cNvPr id="24581" name="Group 33"/>
          <p:cNvGrpSpPr>
            <a:grpSpLocks/>
          </p:cNvGrpSpPr>
          <p:nvPr userDrawn="1"/>
        </p:nvGrpSpPr>
        <p:grpSpPr bwMode="auto">
          <a:xfrm>
            <a:off x="8243888" y="0"/>
            <a:ext cx="762000" cy="960438"/>
            <a:chOff x="4656" y="672"/>
            <a:chExt cx="480" cy="605"/>
          </a:xfrm>
        </p:grpSpPr>
        <p:grpSp>
          <p:nvGrpSpPr>
            <p:cNvPr id="24583" name="Group 34"/>
            <p:cNvGrpSpPr>
              <a:grpSpLocks/>
            </p:cNvGrpSpPr>
            <p:nvPr/>
          </p:nvGrpSpPr>
          <p:grpSpPr bwMode="auto">
            <a:xfrm>
              <a:off x="4656" y="672"/>
              <a:ext cx="480" cy="576"/>
              <a:chOff x="5280" y="0"/>
              <a:chExt cx="480" cy="576"/>
            </a:xfrm>
          </p:grpSpPr>
          <p:pic>
            <p:nvPicPr>
              <p:cNvPr id="24585" name="Picture 35" descr="images-3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5280" y="0"/>
                <a:ext cx="480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60" name="Rectangle 36"/>
              <p:cNvSpPr>
                <a:spLocks noChangeArrowheads="1"/>
              </p:cNvSpPr>
              <p:nvPr/>
            </p:nvSpPr>
            <p:spPr bwMode="auto">
              <a:xfrm>
                <a:off x="5280" y="480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it-IT"/>
              </a:p>
            </p:txBody>
          </p:sp>
        </p:grpSp>
        <p:sp>
          <p:nvSpPr>
            <p:cNvPr id="1061" name="Text Box 37"/>
            <p:cNvSpPr txBox="1">
              <a:spLocks noChangeArrowheads="1"/>
            </p:cNvSpPr>
            <p:nvPr/>
          </p:nvSpPr>
          <p:spPr bwMode="auto">
            <a:xfrm>
              <a:off x="4656" y="1104"/>
              <a:ext cx="4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300" b="1">
                  <a:solidFill>
                    <a:srgbClr val="003366"/>
                  </a:solidFill>
                  <a:latin typeface="Courier New" pitchFamily="49" charset="0"/>
                </a:rPr>
                <a:t> </a:t>
              </a:r>
              <a:r>
                <a:rPr lang="en-US" sz="1200" b="1">
                  <a:solidFill>
                    <a:srgbClr val="000080"/>
                  </a:solidFill>
                  <a:latin typeface="Courier New" pitchFamily="49" charset="0"/>
                </a:rPr>
                <a:t>PerLab</a:t>
              </a:r>
            </a:p>
          </p:txBody>
        </p:sp>
      </p:grpSp>
      <p:sp>
        <p:nvSpPr>
          <p:cNvPr id="10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5" r:id="rId1"/>
    <p:sldLayoutId id="2147484756" r:id="rId2"/>
    <p:sldLayoutId id="2147484731" r:id="rId3"/>
    <p:sldLayoutId id="2147484757" r:id="rId4"/>
    <p:sldLayoutId id="2147484732" r:id="rId5"/>
    <p:sldLayoutId id="2147484758" r:id="rId6"/>
    <p:sldLayoutId id="2147484733" r:id="rId7"/>
    <p:sldLayoutId id="2147484734" r:id="rId8"/>
    <p:sldLayoutId id="2147484735" r:id="rId9"/>
    <p:sldLayoutId id="2147484736" r:id="rId10"/>
    <p:sldLayoutId id="2147484737" r:id="rId11"/>
    <p:sldLayoutId id="2147484738" r:id="rId12"/>
    <p:sldLayoutId id="2147484739" r:id="rId13"/>
    <p:sldLayoutId id="2147484740" r:id="rId14"/>
    <p:sldLayoutId id="2147484741" r:id="rId15"/>
    <p:sldLayoutId id="2147484742" r:id="rId16"/>
    <p:sldLayoutId id="2147484743" r:id="rId17"/>
    <p:sldLayoutId id="2147484744" r:id="rId1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271463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436688" indent="-363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ð"/>
        <a:defRPr sz="2200">
          <a:solidFill>
            <a:schemeClr val="tx1"/>
          </a:solidFill>
          <a:latin typeface="+mn-lt"/>
        </a:defRPr>
      </a:lvl3pPr>
      <a:lvl4pPr marL="1844675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52663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7098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1670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6242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0814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Sommario</a:t>
            </a:r>
          </a:p>
        </p:txBody>
      </p:sp>
      <p:sp>
        <p:nvSpPr>
          <p:cNvPr id="2560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95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45" r:id="rId2"/>
    <p:sldLayoutId id="2147484746" r:id="rId3"/>
    <p:sldLayoutId id="2147484747" r:id="rId4"/>
    <p:sldLayoutId id="2147484748" r:id="rId5"/>
    <p:sldLayoutId id="2147484749" r:id="rId6"/>
    <p:sldLayoutId id="2147484750" r:id="rId7"/>
    <p:sldLayoutId id="2147484751" r:id="rId8"/>
    <p:sldLayoutId id="2147484752" r:id="rId9"/>
    <p:sldLayoutId id="2147484753" r:id="rId10"/>
    <p:sldLayoutId id="214748475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271463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§"/>
        <a:defRPr sz="2800">
          <a:solidFill>
            <a:schemeClr val="hlink"/>
          </a:solidFill>
          <a:latin typeface="+mn-lt"/>
        </a:defRPr>
      </a:lvl2pPr>
      <a:lvl3pPr marL="1436688" indent="-363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ð"/>
        <a:defRPr sz="2400">
          <a:solidFill>
            <a:schemeClr val="hlink"/>
          </a:solidFill>
          <a:latin typeface="+mn-lt"/>
        </a:defRPr>
      </a:lvl3pPr>
      <a:lvl4pPr marL="18446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hlink"/>
          </a:solidFill>
          <a:latin typeface="+mn-lt"/>
        </a:defRPr>
      </a:lvl4pPr>
      <a:lvl5pPr marL="22526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5pPr>
      <a:lvl6pPr marL="27098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6pPr>
      <a:lvl7pPr marL="31670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7pPr>
      <a:lvl8pPr marL="36242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8pPr>
      <a:lvl9pPr marL="40814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404665"/>
            <a:ext cx="8496944" cy="2606782"/>
          </a:xfrm>
          <a:effectLst>
            <a:outerShdw dist="35921" dir="2700000" algn="ctr" rotWithShape="0">
              <a:schemeClr val="tx2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it-IT" sz="4400" dirty="0"/>
              <a:t>Smart Roller </a:t>
            </a:r>
            <a:r>
              <a:rPr lang="it-IT" sz="4400" dirty="0" err="1"/>
              <a:t>Shutter</a:t>
            </a:r>
            <a:br>
              <a:rPr lang="it-IT" sz="4400" dirty="0"/>
            </a:br>
            <a:r>
              <a:rPr lang="it-IT" sz="4400" dirty="0"/>
              <a:t>Project</a:t>
            </a:r>
            <a:endParaRPr lang="it-IT" sz="2400" dirty="0">
              <a:latin typeface="+mj-lt"/>
            </a:endParaRPr>
          </a:p>
        </p:txBody>
      </p:sp>
      <p:pic>
        <p:nvPicPr>
          <p:cNvPr id="31748" name="Picture 34" descr="marchio_unipi_pant541_28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3829" y="5921460"/>
            <a:ext cx="1596342" cy="84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809018" y="6099392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algn="r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Internet of Things</a:t>
            </a:r>
          </a:p>
          <a:p>
            <a:pPr marL="87313" algn="r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A.Y. 2019-2020</a:t>
            </a:r>
            <a:endParaRPr lang="it-IT" sz="2800" dirty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E0E1FD1-B63E-46CB-AD8C-1246A8B5BF01}"/>
              </a:ext>
            </a:extLst>
          </p:cNvPr>
          <p:cNvSpPr/>
          <p:nvPr/>
        </p:nvSpPr>
        <p:spPr>
          <a:xfrm>
            <a:off x="29766" y="6345613"/>
            <a:ext cx="2178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it-IT" sz="2400" dirty="0">
                <a:solidFill>
                  <a:srgbClr val="003366"/>
                </a:solidFill>
                <a:latin typeface="Calibri" panose="020F0502020204030204" pitchFamily="34" charset="0"/>
              </a:rPr>
              <a:t>Gaetano Valenti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15C64C0-8AB2-4F5B-A69B-9468738C9D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042329"/>
            <a:ext cx="6264696" cy="26799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42" y="920201"/>
            <a:ext cx="8642350" cy="57610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The project </a:t>
            </a:r>
            <a:r>
              <a:rPr lang="it-IT" dirty="0" err="1"/>
              <a:t>aims</a:t>
            </a:r>
            <a:r>
              <a:rPr lang="it-IT" dirty="0"/>
              <a:t> to build a system </a:t>
            </a:r>
            <a:r>
              <a:rPr lang="it-IT" dirty="0" err="1"/>
              <a:t>composed</a:t>
            </a:r>
            <a:r>
              <a:rPr lang="it-IT" dirty="0"/>
              <a:t> by </a:t>
            </a:r>
            <a:r>
              <a:rPr lang="it-IT" dirty="0" err="1"/>
              <a:t>sensors</a:t>
            </a:r>
            <a:r>
              <a:rPr lang="it-IT" dirty="0"/>
              <a:t> and </a:t>
            </a:r>
            <a:r>
              <a:rPr lang="it-IT" dirty="0" err="1"/>
              <a:t>actuators</a:t>
            </a:r>
            <a:r>
              <a:rPr lang="it-IT" dirty="0"/>
              <a:t>, </a:t>
            </a:r>
            <a:r>
              <a:rPr lang="it-IT" dirty="0" err="1"/>
              <a:t>installed</a:t>
            </a:r>
            <a:r>
              <a:rPr lang="it-IT" dirty="0"/>
              <a:t> on the roller </a:t>
            </a:r>
            <a:r>
              <a:rPr lang="it-IT" dirty="0" err="1"/>
              <a:t>shutters</a:t>
            </a:r>
            <a:r>
              <a:rPr lang="it-IT" dirty="0"/>
              <a:t> of an house in </a:t>
            </a:r>
            <a:r>
              <a:rPr lang="it-IT" dirty="0" err="1"/>
              <a:t>order</a:t>
            </a:r>
            <a:r>
              <a:rPr lang="it-IT" dirty="0"/>
              <a:t> to monitor the </a:t>
            </a:r>
            <a:r>
              <a:rPr lang="it-IT" dirty="0" err="1"/>
              <a:t>outside</a:t>
            </a:r>
            <a:r>
              <a:rPr lang="it-IT" dirty="0"/>
              <a:t> </a:t>
            </a:r>
            <a:r>
              <a:rPr lang="it-IT" dirty="0" err="1"/>
              <a:t>brightness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These</a:t>
            </a:r>
            <a:r>
              <a:rPr lang="it-IT" dirty="0"/>
              <a:t> device are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interface</a:t>
            </a:r>
            <a:r>
              <a:rPr lang="it-IT" dirty="0"/>
              <a:t> with a </a:t>
            </a:r>
            <a:r>
              <a:rPr lang="it-IT" b="1" dirty="0"/>
              <a:t>cloud </a:t>
            </a:r>
            <a:r>
              <a:rPr lang="it-IT" b="1" dirty="0" err="1"/>
              <a:t>application</a:t>
            </a:r>
            <a:r>
              <a:rPr lang="it-IT" dirty="0"/>
              <a:t> </a:t>
            </a:r>
            <a:r>
              <a:rPr lang="it-IT" dirty="0" err="1"/>
              <a:t>trough</a:t>
            </a:r>
            <a:r>
              <a:rPr lang="it-IT" dirty="0"/>
              <a:t> a </a:t>
            </a:r>
            <a:r>
              <a:rPr lang="it-IT" b="1" dirty="0" err="1"/>
              <a:t>command</a:t>
            </a:r>
            <a:r>
              <a:rPr lang="it-IT" b="1" dirty="0"/>
              <a:t> line </a:t>
            </a:r>
            <a:r>
              <a:rPr lang="it-IT" b="1" dirty="0" err="1"/>
              <a:t>interface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permits</a:t>
            </a:r>
            <a:r>
              <a:rPr lang="it-IT" dirty="0"/>
              <a:t> to </a:t>
            </a:r>
            <a:r>
              <a:rPr lang="it-IT" dirty="0" err="1"/>
              <a:t>periodically</a:t>
            </a:r>
            <a:r>
              <a:rPr lang="it-IT" dirty="0"/>
              <a:t> </a:t>
            </a:r>
            <a:r>
              <a:rPr lang="it-IT" dirty="0" err="1"/>
              <a:t>observe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returned</a:t>
            </a:r>
            <a:r>
              <a:rPr lang="it-IT" dirty="0"/>
              <a:t> from </a:t>
            </a:r>
            <a:r>
              <a:rPr lang="it-IT" dirty="0" err="1"/>
              <a:t>physical</a:t>
            </a:r>
            <a:r>
              <a:rPr lang="it-IT" dirty="0"/>
              <a:t> </a:t>
            </a:r>
            <a:r>
              <a:rPr lang="it-IT" dirty="0" err="1"/>
              <a:t>sensors</a:t>
            </a:r>
            <a:r>
              <a:rPr lang="it-IT" dirty="0"/>
              <a:t> and </a:t>
            </a:r>
            <a:r>
              <a:rPr lang="it-IT" dirty="0" err="1"/>
              <a:t>dynamically</a:t>
            </a:r>
            <a:r>
              <a:rPr lang="it-IT" dirty="0"/>
              <a:t>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status.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A82EBAF-4539-42C1-9F06-73D3651F8D72}"/>
              </a:ext>
            </a:extLst>
          </p:cNvPr>
          <p:cNvSpPr/>
          <p:nvPr/>
        </p:nvSpPr>
        <p:spPr>
          <a:xfrm>
            <a:off x="0" y="6218904"/>
            <a:ext cx="2178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it-IT" sz="2400" dirty="0">
                <a:solidFill>
                  <a:srgbClr val="003366"/>
                </a:solidFill>
                <a:latin typeface="Calibri" panose="020F0502020204030204" pitchFamily="34" charset="0"/>
              </a:rPr>
              <a:t>Gaetano Valenti</a:t>
            </a:r>
          </a:p>
        </p:txBody>
      </p:sp>
    </p:spTree>
    <p:extLst>
      <p:ext uri="{BB962C8B-B14F-4D97-AF65-F5344CB8AC3E}">
        <p14:creationId xmlns:p14="http://schemas.microsoft.com/office/powerpoint/2010/main" val="236703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System </a:t>
            </a:r>
            <a:r>
              <a:rPr lang="it-IT" dirty="0" err="1"/>
              <a:t>scheme</a:t>
            </a:r>
            <a:r>
              <a:rPr lang="it-IT" dirty="0"/>
              <a:t> and </a:t>
            </a:r>
            <a:r>
              <a:rPr lang="it-IT" dirty="0" err="1"/>
              <a:t>structure</a:t>
            </a:r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D1F33BF-2636-47AF-8604-2C69DF5BAA43}"/>
              </a:ext>
            </a:extLst>
          </p:cNvPr>
          <p:cNvSpPr/>
          <p:nvPr/>
        </p:nvSpPr>
        <p:spPr>
          <a:xfrm>
            <a:off x="0" y="6237312"/>
            <a:ext cx="2178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it-IT" sz="2400" dirty="0">
                <a:solidFill>
                  <a:srgbClr val="003366"/>
                </a:solidFill>
                <a:latin typeface="Calibri" panose="020F0502020204030204" pitchFamily="34" charset="0"/>
              </a:rPr>
              <a:t>Gaetano Valenti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66B934C-5590-481F-BF0D-9C6344C5A5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80728"/>
            <a:ext cx="8172350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0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LLN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 err="1"/>
              <a:t>Each</a:t>
            </a:r>
            <a:r>
              <a:rPr lang="it-IT" sz="2400" dirty="0"/>
              <a:t> roller </a:t>
            </a:r>
            <a:r>
              <a:rPr lang="it-IT" sz="2400" dirty="0" err="1"/>
              <a:t>shutter</a:t>
            </a:r>
            <a:r>
              <a:rPr lang="it-IT" sz="2400" dirty="0"/>
              <a:t> is </a:t>
            </a:r>
            <a:r>
              <a:rPr lang="it-IT" sz="2400" dirty="0" err="1"/>
              <a:t>equipped</a:t>
            </a:r>
            <a:r>
              <a:rPr lang="it-IT" sz="2400" dirty="0"/>
              <a:t> with:</a:t>
            </a:r>
          </a:p>
          <a:p>
            <a:r>
              <a:rPr lang="it-IT" sz="2400" dirty="0"/>
              <a:t>A </a:t>
            </a:r>
            <a:r>
              <a:rPr lang="it-IT" sz="2400" b="1" dirty="0" err="1"/>
              <a:t>brightness</a:t>
            </a:r>
            <a:r>
              <a:rPr lang="it-IT" sz="2400" b="1" dirty="0"/>
              <a:t> </a:t>
            </a:r>
            <a:r>
              <a:rPr lang="it-IT" sz="2400" b="1" dirty="0" err="1"/>
              <a:t>sensor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collects</a:t>
            </a:r>
            <a:r>
              <a:rPr lang="it-IT" sz="2400" dirty="0"/>
              <a:t> data </a:t>
            </a:r>
            <a:r>
              <a:rPr lang="it-IT" sz="2400" dirty="0" err="1"/>
              <a:t>about</a:t>
            </a:r>
            <a:r>
              <a:rPr lang="it-IT" sz="2400" dirty="0"/>
              <a:t> the </a:t>
            </a:r>
            <a:r>
              <a:rPr lang="it-IT" sz="2400" dirty="0" err="1"/>
              <a:t>outside</a:t>
            </a:r>
            <a:r>
              <a:rPr lang="it-IT" sz="2400" dirty="0"/>
              <a:t> </a:t>
            </a:r>
            <a:r>
              <a:rPr lang="it-IT" sz="2400" dirty="0" err="1"/>
              <a:t>brightness</a:t>
            </a:r>
            <a:r>
              <a:rPr lang="it-IT" sz="2400" dirty="0"/>
              <a:t>.</a:t>
            </a:r>
          </a:p>
          <a:p>
            <a:pPr lvl="1"/>
            <a:r>
              <a:rPr lang="it-IT" sz="2400" dirty="0" err="1"/>
              <a:t>Its</a:t>
            </a:r>
            <a:r>
              <a:rPr lang="it-IT" sz="2400" dirty="0"/>
              <a:t> </a:t>
            </a:r>
            <a:r>
              <a:rPr lang="it-IT" sz="2400" dirty="0" err="1"/>
              <a:t>values</a:t>
            </a:r>
            <a:r>
              <a:rPr lang="it-IT" sz="2400" dirty="0"/>
              <a:t> </a:t>
            </a:r>
            <a:r>
              <a:rPr lang="it-IT" sz="2400" dirty="0" err="1"/>
              <a:t>correspond</a:t>
            </a:r>
            <a:r>
              <a:rPr lang="it-IT" sz="2400" dirty="0"/>
              <a:t> to the </a:t>
            </a:r>
            <a:r>
              <a:rPr lang="it-IT" sz="2400" dirty="0" err="1"/>
              <a:t>level</a:t>
            </a:r>
            <a:r>
              <a:rPr lang="it-IT" sz="2400" dirty="0"/>
              <a:t> of the </a:t>
            </a:r>
            <a:r>
              <a:rPr lang="it-IT" sz="2400" dirty="0" err="1"/>
              <a:t>luminosity</a:t>
            </a:r>
            <a:r>
              <a:rPr lang="it-IT" sz="2400" dirty="0"/>
              <a:t> (</a:t>
            </a:r>
            <a:r>
              <a:rPr lang="it-IT" sz="2400" dirty="0" err="1"/>
              <a:t>value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between</a:t>
            </a:r>
            <a:r>
              <a:rPr lang="it-IT" sz="2400" dirty="0"/>
              <a:t> 0 and 1023)</a:t>
            </a:r>
          </a:p>
          <a:p>
            <a:r>
              <a:rPr lang="it-IT" sz="2400" dirty="0"/>
              <a:t>A </a:t>
            </a:r>
            <a:r>
              <a:rPr lang="it-IT" sz="2400" b="1" dirty="0"/>
              <a:t>roller </a:t>
            </a:r>
            <a:r>
              <a:rPr lang="it-IT" sz="2400" b="1" dirty="0" err="1"/>
              <a:t>shutter</a:t>
            </a:r>
            <a:r>
              <a:rPr lang="it-IT" sz="2400" b="1" dirty="0"/>
              <a:t> </a:t>
            </a:r>
            <a:r>
              <a:rPr lang="it-IT" sz="2400" b="1" dirty="0" err="1"/>
              <a:t>actuator</a:t>
            </a:r>
            <a:r>
              <a:rPr lang="it-IT" sz="2400" b="1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controls the roller </a:t>
            </a:r>
            <a:r>
              <a:rPr lang="it-IT" sz="2400" dirty="0" err="1"/>
              <a:t>shutter</a:t>
            </a:r>
            <a:r>
              <a:rPr lang="it-IT" sz="2400" dirty="0"/>
              <a:t> in </a:t>
            </a:r>
            <a:r>
              <a:rPr lang="it-IT" sz="2400" dirty="0" err="1"/>
              <a:t>order</a:t>
            </a:r>
            <a:r>
              <a:rPr lang="it-IT" sz="2400" dirty="0"/>
              <a:t> to open/</a:t>
            </a:r>
            <a:r>
              <a:rPr lang="it-IT" sz="2400" dirty="0" err="1"/>
              <a:t>close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.</a:t>
            </a:r>
          </a:p>
          <a:p>
            <a:r>
              <a:rPr lang="it-IT" sz="2400" dirty="0" err="1"/>
              <a:t>These</a:t>
            </a:r>
            <a:r>
              <a:rPr lang="it-IT" sz="2400" dirty="0"/>
              <a:t> </a:t>
            </a:r>
            <a:r>
              <a:rPr lang="it-IT" sz="2400" dirty="0" err="1"/>
              <a:t>two</a:t>
            </a:r>
            <a:r>
              <a:rPr lang="it-IT" sz="2400" dirty="0"/>
              <a:t> devices are </a:t>
            </a:r>
            <a:r>
              <a:rPr lang="it-IT" sz="2400" dirty="0" err="1"/>
              <a:t>installed</a:t>
            </a:r>
            <a:r>
              <a:rPr lang="it-IT" sz="2400" dirty="0"/>
              <a:t> on a single </a:t>
            </a:r>
            <a:r>
              <a:rPr lang="it-IT" sz="2400" b="1" dirty="0" err="1"/>
              <a:t>node</a:t>
            </a:r>
            <a:r>
              <a:rPr lang="it-IT" sz="2400" b="1" dirty="0"/>
              <a:t> </a:t>
            </a:r>
            <a:r>
              <a:rPr lang="it-IT" sz="2400" dirty="0"/>
              <a:t>in the network. </a:t>
            </a:r>
          </a:p>
          <a:p>
            <a:r>
              <a:rPr lang="it-IT" sz="2400" dirty="0"/>
              <a:t>All the </a:t>
            </a:r>
            <a:r>
              <a:rPr lang="it-IT" sz="2400" dirty="0" err="1"/>
              <a:t>nodes</a:t>
            </a:r>
            <a:r>
              <a:rPr lang="it-IT" sz="2400" dirty="0"/>
              <a:t> are </a:t>
            </a:r>
            <a:r>
              <a:rPr lang="it-IT" sz="2400" dirty="0" err="1"/>
              <a:t>managed</a:t>
            </a:r>
            <a:r>
              <a:rPr lang="it-IT" sz="2400" dirty="0"/>
              <a:t> by a </a:t>
            </a:r>
            <a:r>
              <a:rPr lang="it-IT" sz="2400" b="1" dirty="0" err="1"/>
              <a:t>border</a:t>
            </a:r>
            <a:r>
              <a:rPr lang="it-IT" sz="2400" b="1" dirty="0"/>
              <a:t> router</a:t>
            </a:r>
            <a:r>
              <a:rPr lang="it-IT" sz="2400" dirty="0"/>
              <a:t>.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D8B78DD-FE76-42A8-8329-E2562DE691E0}"/>
              </a:ext>
            </a:extLst>
          </p:cNvPr>
          <p:cNvSpPr/>
          <p:nvPr/>
        </p:nvSpPr>
        <p:spPr>
          <a:xfrm>
            <a:off x="0" y="6237312"/>
            <a:ext cx="2178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it-IT" sz="2400" dirty="0">
                <a:solidFill>
                  <a:srgbClr val="003366"/>
                </a:solidFill>
                <a:latin typeface="Calibri" panose="020F0502020204030204" pitchFamily="34" charset="0"/>
              </a:rPr>
              <a:t>Gaetano Valenti</a:t>
            </a:r>
          </a:p>
        </p:txBody>
      </p:sp>
    </p:spTree>
    <p:extLst>
      <p:ext uri="{BB962C8B-B14F-4D97-AF65-F5344CB8AC3E}">
        <p14:creationId xmlns:p14="http://schemas.microsoft.com/office/powerpoint/2010/main" val="211862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Functioning</a:t>
            </a:r>
            <a:r>
              <a:rPr lang="it-IT" dirty="0"/>
              <a:t> and </a:t>
            </a:r>
            <a:r>
              <a:rPr lang="it-IT" dirty="0" err="1"/>
              <a:t>Possible</a:t>
            </a:r>
            <a:r>
              <a:rPr lang="it-IT" dirty="0"/>
              <a:t>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/>
              <a:t>status</a:t>
            </a:r>
            <a:r>
              <a:rPr lang="en-US" sz="2400" dirty="0"/>
              <a:t> of the roller shutter depends on two thresholds:</a:t>
            </a:r>
          </a:p>
          <a:p>
            <a:r>
              <a:rPr lang="en-US" sz="2400" dirty="0"/>
              <a:t>If the value is higher than the maximum threshold the roller is opened, in order to exploit the external light.</a:t>
            </a:r>
          </a:p>
          <a:p>
            <a:r>
              <a:rPr lang="en-US" sz="2400" dirty="0"/>
              <a:t>Otherwise, if it is lower than a minimum threshold the roller is closed.</a:t>
            </a:r>
          </a:p>
          <a:p>
            <a:pPr marL="0" indent="0">
              <a:buNone/>
            </a:pPr>
            <a:r>
              <a:rPr lang="en-US" sz="2400" dirty="0"/>
              <a:t>In addition, the user can change status via an interface command.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project could be improved with the goal of avoid loss of energy. It can be upgraded adding a </a:t>
            </a:r>
            <a:r>
              <a:rPr lang="en-US" sz="2400" b="1" dirty="0"/>
              <a:t>smart light bulb</a:t>
            </a:r>
            <a:r>
              <a:rPr lang="en-US" sz="2400" dirty="0"/>
              <a:t> that automatically switch off when the roller is opened and vice versa.</a:t>
            </a:r>
            <a:endParaRPr lang="it-IT" sz="24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5AAA12B-B016-4834-9471-D8CB94A63A85}"/>
              </a:ext>
            </a:extLst>
          </p:cNvPr>
          <p:cNvSpPr/>
          <p:nvPr/>
        </p:nvSpPr>
        <p:spPr>
          <a:xfrm>
            <a:off x="0" y="6237312"/>
            <a:ext cx="2178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it-IT" sz="2400" dirty="0">
                <a:solidFill>
                  <a:srgbClr val="003366"/>
                </a:solidFill>
                <a:latin typeface="Calibri" panose="020F0502020204030204" pitchFamily="34" charset="0"/>
              </a:rPr>
              <a:t>Gaetano Valenti</a:t>
            </a:r>
          </a:p>
        </p:txBody>
      </p:sp>
    </p:spTree>
    <p:extLst>
      <p:ext uri="{BB962C8B-B14F-4D97-AF65-F5344CB8AC3E}">
        <p14:creationId xmlns:p14="http://schemas.microsoft.com/office/powerpoint/2010/main" val="205155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Cloud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/>
              <a:t>The cloud application </a:t>
            </a:r>
            <a:r>
              <a:rPr lang="it-IT" sz="2400" dirty="0" err="1"/>
              <a:t>has</a:t>
            </a:r>
            <a:r>
              <a:rPr lang="it-IT" sz="2400" dirty="0"/>
              <a:t>:</a:t>
            </a:r>
          </a:p>
          <a:p>
            <a:r>
              <a:rPr lang="it-IT" sz="2400" dirty="0"/>
              <a:t>A </a:t>
            </a:r>
            <a:r>
              <a:rPr lang="it-IT" sz="2400" b="1" dirty="0" err="1"/>
              <a:t>CoAP</a:t>
            </a:r>
            <a:r>
              <a:rPr lang="it-IT" sz="2400" b="1" dirty="0"/>
              <a:t> server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at</a:t>
            </a:r>
            <a:r>
              <a:rPr lang="it-IT" sz="2400" dirty="0"/>
              <a:t> bootstrap </a:t>
            </a:r>
            <a:r>
              <a:rPr lang="it-IT" sz="2400" dirty="0" err="1"/>
              <a:t>registers</a:t>
            </a:r>
            <a:r>
              <a:rPr lang="it-IT" sz="2400" dirty="0"/>
              <a:t> the smart </a:t>
            </a:r>
            <a:r>
              <a:rPr lang="it-IT" sz="2400" dirty="0" err="1"/>
              <a:t>nodes</a:t>
            </a:r>
            <a:r>
              <a:rPr lang="it-IT" sz="2400" dirty="0"/>
              <a:t> and starts monitoring </a:t>
            </a:r>
            <a:r>
              <a:rPr lang="it-IT" sz="2400" dirty="0" err="1"/>
              <a:t>them</a:t>
            </a:r>
            <a:r>
              <a:rPr lang="it-IT" sz="2400" dirty="0"/>
              <a:t> through the </a:t>
            </a:r>
            <a:r>
              <a:rPr lang="it-IT" sz="2400" dirty="0" err="1"/>
              <a:t>CoAP</a:t>
            </a:r>
            <a:r>
              <a:rPr lang="it-IT" sz="2400" dirty="0"/>
              <a:t> </a:t>
            </a:r>
            <a:r>
              <a:rPr lang="it-IT" sz="2400" dirty="0" err="1"/>
              <a:t>observing</a:t>
            </a:r>
            <a:r>
              <a:rPr lang="it-IT" sz="2400" dirty="0"/>
              <a:t>.</a:t>
            </a:r>
          </a:p>
          <a:p>
            <a:r>
              <a:rPr lang="it-IT" sz="2400" dirty="0"/>
              <a:t>A </a:t>
            </a:r>
            <a:r>
              <a:rPr lang="it-IT" sz="2400" b="1" dirty="0" err="1"/>
              <a:t>command</a:t>
            </a:r>
            <a:r>
              <a:rPr lang="it-IT" sz="2400" b="1" dirty="0"/>
              <a:t> line </a:t>
            </a:r>
            <a:r>
              <a:rPr lang="it-IT" sz="2400" b="1" dirty="0" err="1"/>
              <a:t>interface</a:t>
            </a:r>
            <a:r>
              <a:rPr lang="it-IT" sz="2400" b="1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allows</a:t>
            </a:r>
            <a:r>
              <a:rPr lang="it-IT" sz="2400" dirty="0"/>
              <a:t> to the user to </a:t>
            </a:r>
            <a:r>
              <a:rPr lang="it-IT" sz="2400" dirty="0" err="1"/>
              <a:t>send</a:t>
            </a:r>
            <a:r>
              <a:rPr lang="it-IT" sz="2400" dirty="0"/>
              <a:t> </a:t>
            </a:r>
            <a:r>
              <a:rPr lang="it-IT" sz="2400" dirty="0" err="1"/>
              <a:t>request</a:t>
            </a:r>
            <a:r>
              <a:rPr lang="it-IT" sz="2400" dirty="0"/>
              <a:t> to the network and </a:t>
            </a:r>
            <a:r>
              <a:rPr lang="it-IT" sz="2400" dirty="0" err="1"/>
              <a:t>obtain</a:t>
            </a:r>
            <a:r>
              <a:rPr lang="it-IT" sz="2400" dirty="0"/>
              <a:t> data </a:t>
            </a:r>
            <a:r>
              <a:rPr lang="it-IT" sz="2400" dirty="0" err="1"/>
              <a:t>about</a:t>
            </a:r>
            <a:r>
              <a:rPr lang="it-IT" sz="2400" dirty="0"/>
              <a:t> the status of the </a:t>
            </a:r>
            <a:r>
              <a:rPr lang="it-IT" sz="2400" dirty="0" err="1"/>
              <a:t>nodes</a:t>
            </a:r>
            <a:r>
              <a:rPr lang="it-IT" sz="2400" dirty="0"/>
              <a:t>.</a:t>
            </a:r>
          </a:p>
          <a:p>
            <a:pPr marL="0" indent="0">
              <a:buNone/>
            </a:pPr>
            <a:endParaRPr lang="it-IT" sz="24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9D7E897-F53D-4FCC-9F59-C8AB04BC2D15}"/>
              </a:ext>
            </a:extLst>
          </p:cNvPr>
          <p:cNvSpPr/>
          <p:nvPr/>
        </p:nvSpPr>
        <p:spPr>
          <a:xfrm>
            <a:off x="0" y="6237312"/>
            <a:ext cx="2178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it-IT" sz="2400" dirty="0">
                <a:solidFill>
                  <a:srgbClr val="003366"/>
                </a:solidFill>
                <a:latin typeface="Calibri" panose="020F0502020204030204" pitchFamily="34" charset="0"/>
              </a:rPr>
              <a:t>Gaetano Valenti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A2B4291-EA3F-42F2-BF1C-08619553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212976"/>
            <a:ext cx="4968552" cy="291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3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Cooja</a:t>
            </a:r>
            <a:r>
              <a:rPr lang="it-IT" dirty="0"/>
              <a:t> </a:t>
            </a:r>
            <a:r>
              <a:rPr lang="it-IT" dirty="0" err="1"/>
              <a:t>Simulation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15FE992-2989-4748-B1A4-404270849EF9}"/>
              </a:ext>
            </a:extLst>
          </p:cNvPr>
          <p:cNvSpPr/>
          <p:nvPr/>
        </p:nvSpPr>
        <p:spPr>
          <a:xfrm>
            <a:off x="0" y="6237312"/>
            <a:ext cx="2178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it-IT" sz="2400" dirty="0">
                <a:solidFill>
                  <a:srgbClr val="003366"/>
                </a:solidFill>
                <a:latin typeface="Calibri" panose="020F0502020204030204" pitchFamily="34" charset="0"/>
              </a:rPr>
              <a:t>Gaetano Valenti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53E5794-2D33-4403-87A9-10D3F45C3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5761038"/>
          </a:xfrm>
        </p:spPr>
        <p:txBody>
          <a:bodyPr/>
          <a:lstStyle/>
          <a:p>
            <a:pPr marL="0" indent="0">
              <a:buNone/>
            </a:pPr>
            <a:r>
              <a:rPr lang="it-IT" sz="2400" dirty="0"/>
              <a:t>The </a:t>
            </a:r>
            <a:r>
              <a:rPr lang="it-IT" sz="2400" dirty="0" err="1"/>
              <a:t>Cooja</a:t>
            </a:r>
            <a:r>
              <a:rPr lang="it-IT" sz="2400" dirty="0"/>
              <a:t> </a:t>
            </a:r>
            <a:r>
              <a:rPr lang="it-IT" sz="2400" dirty="0" err="1"/>
              <a:t>simulation</a:t>
            </a:r>
            <a:r>
              <a:rPr lang="it-IT" sz="2400" dirty="0"/>
              <a:t> shows:</a:t>
            </a:r>
          </a:p>
          <a:p>
            <a:r>
              <a:rPr lang="it-IT" sz="2400" dirty="0"/>
              <a:t>The </a:t>
            </a:r>
            <a:r>
              <a:rPr lang="it-IT" sz="2400" b="1" dirty="0" err="1"/>
              <a:t>Cooja</a:t>
            </a:r>
            <a:r>
              <a:rPr lang="it-IT" sz="2400" b="1" dirty="0"/>
              <a:t> Mote Output </a:t>
            </a:r>
            <a:r>
              <a:rPr lang="it-IT" sz="2400" dirty="0" err="1"/>
              <a:t>describe</a:t>
            </a:r>
            <a:r>
              <a:rPr lang="it-IT" sz="2400" dirty="0"/>
              <a:t> </a:t>
            </a:r>
            <a:r>
              <a:rPr lang="it-IT" sz="2400" dirty="0" err="1"/>
              <a:t>what</a:t>
            </a:r>
            <a:r>
              <a:rPr lang="it-IT" sz="2400" dirty="0"/>
              <a:t> </a:t>
            </a:r>
            <a:r>
              <a:rPr lang="it-IT" sz="2400" dirty="0" err="1"/>
              <a:t>happens</a:t>
            </a:r>
            <a:r>
              <a:rPr lang="it-IT" sz="2400" dirty="0"/>
              <a:t> in the network. So </a:t>
            </a:r>
            <a:r>
              <a:rPr lang="it-IT" sz="2400" dirty="0" err="1"/>
              <a:t>if</a:t>
            </a:r>
            <a:r>
              <a:rPr lang="it-IT" sz="2400" dirty="0"/>
              <a:t> the roller are </a:t>
            </a:r>
            <a:r>
              <a:rPr lang="it-IT" sz="2400" dirty="0" err="1"/>
              <a:t>opens</a:t>
            </a:r>
            <a:r>
              <a:rPr lang="it-IT" sz="2400" dirty="0"/>
              <a:t>, the </a:t>
            </a:r>
            <a:r>
              <a:rPr lang="it-IT" sz="2400" dirty="0" err="1"/>
              <a:t>request</a:t>
            </a:r>
            <a:r>
              <a:rPr lang="it-IT" sz="2400" dirty="0"/>
              <a:t> and data </a:t>
            </a:r>
            <a:r>
              <a:rPr lang="it-IT" sz="2400" dirty="0" err="1"/>
              <a:t>received</a:t>
            </a:r>
            <a:r>
              <a:rPr lang="it-IT" sz="2400" dirty="0"/>
              <a:t>, etc.</a:t>
            </a:r>
            <a:endParaRPr lang="it-IT" sz="2400" b="1" dirty="0"/>
          </a:p>
          <a:p>
            <a:r>
              <a:rPr lang="it-IT" sz="2400" dirty="0"/>
              <a:t>On the top </a:t>
            </a:r>
            <a:r>
              <a:rPr lang="it-IT" sz="2400" dirty="0" err="1"/>
              <a:t>left</a:t>
            </a:r>
            <a:r>
              <a:rPr lang="it-IT" sz="2400" dirty="0"/>
              <a:t> corner, the </a:t>
            </a:r>
            <a:r>
              <a:rPr lang="it-IT" sz="2400" b="1" dirty="0" err="1"/>
              <a:t>topology</a:t>
            </a:r>
            <a:r>
              <a:rPr lang="it-IT" sz="2400" dirty="0"/>
              <a:t> of the network, with one </a:t>
            </a:r>
            <a:r>
              <a:rPr lang="it-IT" sz="2400" dirty="0" err="1"/>
              <a:t>border</a:t>
            </a:r>
            <a:r>
              <a:rPr lang="it-IT" sz="2400" dirty="0"/>
              <a:t> router and </a:t>
            </a:r>
            <a:r>
              <a:rPr lang="it-IT" sz="2400" dirty="0" err="1"/>
              <a:t>six</a:t>
            </a:r>
            <a:r>
              <a:rPr lang="it-IT" sz="2400" dirty="0"/>
              <a:t> </a:t>
            </a:r>
            <a:r>
              <a:rPr lang="it-IT" sz="2400" dirty="0" err="1"/>
              <a:t>sensor</a:t>
            </a:r>
            <a:r>
              <a:rPr lang="it-IT" sz="2400" dirty="0"/>
              <a:t> </a:t>
            </a:r>
            <a:r>
              <a:rPr lang="it-IT" sz="2400" dirty="0" err="1"/>
              <a:t>nodes</a:t>
            </a:r>
            <a:r>
              <a:rPr lang="it-IT" sz="2400" dirty="0"/>
              <a:t>.</a:t>
            </a:r>
          </a:p>
          <a:p>
            <a:r>
              <a:rPr lang="it-IT" sz="2400" dirty="0"/>
              <a:t>On the </a:t>
            </a:r>
            <a:r>
              <a:rPr lang="it-IT" sz="2400" dirty="0" err="1"/>
              <a:t>right</a:t>
            </a:r>
            <a:r>
              <a:rPr lang="it-IT" sz="2400" dirty="0"/>
              <a:t>, the </a:t>
            </a:r>
            <a:r>
              <a:rPr lang="it-IT" sz="2400" b="1" dirty="0"/>
              <a:t>status </a:t>
            </a:r>
            <a:r>
              <a:rPr lang="it-IT" sz="2400" dirty="0"/>
              <a:t>of the </a:t>
            </a:r>
            <a:r>
              <a:rPr lang="it-IT" sz="2400" dirty="0" err="1"/>
              <a:t>actuators</a:t>
            </a:r>
            <a:r>
              <a:rPr lang="it-IT" sz="2400" dirty="0"/>
              <a:t>. </a:t>
            </a:r>
            <a:r>
              <a:rPr lang="it-IT" sz="2400" b="1" dirty="0"/>
              <a:t>GREEN</a:t>
            </a:r>
            <a:r>
              <a:rPr lang="it-IT" sz="2400" dirty="0"/>
              <a:t> </a:t>
            </a:r>
            <a:r>
              <a:rPr lang="it-IT" sz="2400" dirty="0" err="1"/>
              <a:t>if</a:t>
            </a:r>
            <a:r>
              <a:rPr lang="it-IT" sz="2400" dirty="0"/>
              <a:t> the roller </a:t>
            </a:r>
            <a:r>
              <a:rPr lang="it-IT" sz="2400" dirty="0" err="1"/>
              <a:t>is</a:t>
            </a:r>
            <a:r>
              <a:rPr lang="it-IT" sz="2400" dirty="0"/>
              <a:t> open and </a:t>
            </a:r>
            <a:r>
              <a:rPr lang="it-IT" sz="2400" b="1" dirty="0"/>
              <a:t>RED</a:t>
            </a:r>
            <a:r>
              <a:rPr lang="it-IT" sz="2400" dirty="0"/>
              <a:t> </a:t>
            </a:r>
            <a:r>
              <a:rPr lang="it-IT" sz="2400" dirty="0" err="1"/>
              <a:t>if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closed</a:t>
            </a:r>
            <a:r>
              <a:rPr lang="it-IT" sz="2400" dirty="0"/>
              <a:t>.</a:t>
            </a:r>
          </a:p>
          <a:p>
            <a:pPr marL="0" indent="0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2188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Cooja</a:t>
            </a:r>
            <a:r>
              <a:rPr lang="it-IT" dirty="0"/>
              <a:t> </a:t>
            </a:r>
            <a:r>
              <a:rPr lang="it-IT" dirty="0" err="1"/>
              <a:t>Simulation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15FE992-2989-4748-B1A4-404270849EF9}"/>
              </a:ext>
            </a:extLst>
          </p:cNvPr>
          <p:cNvSpPr/>
          <p:nvPr/>
        </p:nvSpPr>
        <p:spPr>
          <a:xfrm>
            <a:off x="0" y="6237312"/>
            <a:ext cx="2178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it-IT" sz="2400" dirty="0">
                <a:solidFill>
                  <a:srgbClr val="003366"/>
                </a:solidFill>
                <a:latin typeface="Calibri" panose="020F0502020204030204" pitchFamily="34" charset="0"/>
              </a:rPr>
              <a:t>Gaetano Valenti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FBC3402-D68F-4590-8845-F46EE1BE6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80728"/>
            <a:ext cx="8784976" cy="525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1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15FE992-2989-4748-B1A4-404270849EF9}"/>
              </a:ext>
            </a:extLst>
          </p:cNvPr>
          <p:cNvSpPr/>
          <p:nvPr/>
        </p:nvSpPr>
        <p:spPr>
          <a:xfrm>
            <a:off x="0" y="6237312"/>
            <a:ext cx="2178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it-IT" sz="2400" dirty="0">
                <a:solidFill>
                  <a:srgbClr val="003366"/>
                </a:solidFill>
                <a:latin typeface="Calibri" panose="020F0502020204030204" pitchFamily="34" charset="0"/>
              </a:rPr>
              <a:t>Gaetano Valenti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53E5794-2D33-4403-87A9-10D3F45C3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5761038"/>
          </a:xfrm>
        </p:spPr>
        <p:txBody>
          <a:bodyPr/>
          <a:lstStyle/>
          <a:p>
            <a:pPr marL="0" indent="0">
              <a:buNone/>
            </a:pPr>
            <a:r>
              <a:rPr lang="it-IT" sz="2400" dirty="0"/>
              <a:t>		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 algn="ctr">
              <a:buNone/>
            </a:pPr>
            <a:r>
              <a:rPr lang="it-IT" sz="3600" b="1" dirty="0"/>
              <a:t>Thanks for the </a:t>
            </a:r>
            <a:r>
              <a:rPr lang="it-IT" sz="3600" b="1" dirty="0" err="1"/>
              <a:t>attention</a:t>
            </a:r>
            <a:r>
              <a:rPr lang="it-IT" sz="36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87737152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5C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0099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4D4D4D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utline">
  <a:themeElements>
    <a:clrScheme name="Outlin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4D4D4D"/>
      </a:hlink>
      <a:folHlink>
        <a:srgbClr val="006666"/>
      </a:folHlink>
    </a:clrScheme>
    <a:fontScheme name="Outline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5C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0099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4D4D4D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utline 14">
    <a:dk1>
      <a:srgbClr val="000000"/>
    </a:dk1>
    <a:lt1>
      <a:srgbClr val="FFFFFF"/>
    </a:lt1>
    <a:dk2>
      <a:srgbClr val="000000"/>
    </a:dk2>
    <a:lt2>
      <a:srgbClr val="808080"/>
    </a:lt2>
    <a:accent1>
      <a:srgbClr val="61CB96"/>
    </a:accent1>
    <a:accent2>
      <a:srgbClr val="008080"/>
    </a:accent2>
    <a:accent3>
      <a:srgbClr val="FFFFFF"/>
    </a:accent3>
    <a:accent4>
      <a:srgbClr val="000000"/>
    </a:accent4>
    <a:accent5>
      <a:srgbClr val="B7E2C9"/>
    </a:accent5>
    <a:accent6>
      <a:srgbClr val="007373"/>
    </a:accent6>
    <a:hlink>
      <a:srgbClr val="009999"/>
    </a:hlink>
    <a:folHlink>
      <a:srgbClr val="00666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C637AA7628884A89E80949826CD946" ma:contentTypeVersion="9" ma:contentTypeDescription="Create a new document." ma:contentTypeScope="" ma:versionID="6c1956a9896f143ac4a29b263d06ff3d">
  <xsd:schema xmlns:xsd="http://www.w3.org/2001/XMLSchema" xmlns:xs="http://www.w3.org/2001/XMLSchema" xmlns:p="http://schemas.microsoft.com/office/2006/metadata/properties" xmlns:ns3="7797375e-1069-4cbd-94ec-5a6438bf4024" targetNamespace="http://schemas.microsoft.com/office/2006/metadata/properties" ma:root="true" ma:fieldsID="a0c05fa2ecc95cfe54e270523c343b1d" ns3:_="">
    <xsd:import namespace="7797375e-1069-4cbd-94ec-5a6438bf402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97375e-1069-4cbd-94ec-5a6438bf40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284EC8-8B6B-49AF-8C48-03A8C76D4B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97375e-1069-4cbd-94ec-5a6438bf40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DE726D-D18C-4BA5-956A-8C0395A99A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3102E8-D7BA-4A02-9E6D-93C947CDE46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417</Words>
  <Application>Microsoft Office PowerPoint</Application>
  <PresentationFormat>Presentazione su schermo (4:3)</PresentationFormat>
  <Paragraphs>54</Paragraphs>
  <Slides>9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9</vt:i4>
      </vt:variant>
    </vt:vector>
  </HeadingPairs>
  <TitlesOfParts>
    <vt:vector size="20" baseType="lpstr">
      <vt:lpstr>Arial</vt:lpstr>
      <vt:lpstr>Calibri</vt:lpstr>
      <vt:lpstr>Courier New</vt:lpstr>
      <vt:lpstr>Franklin Gothic Demi</vt:lpstr>
      <vt:lpstr>Franklin Gothic Demi Cond</vt:lpstr>
      <vt:lpstr>Franklin Gothic Heavy</vt:lpstr>
      <vt:lpstr>Franklin Gothic Medium</vt:lpstr>
      <vt:lpstr>Franklin Gothic Medium Cond</vt:lpstr>
      <vt:lpstr>Wingdings</vt:lpstr>
      <vt:lpstr>Struttura predefinita</vt:lpstr>
      <vt:lpstr>Outline</vt:lpstr>
      <vt:lpstr>Smart Roller Shutter Project</vt:lpstr>
      <vt:lpstr>Introduction</vt:lpstr>
      <vt:lpstr>System scheme and structure</vt:lpstr>
      <vt:lpstr>LLN</vt:lpstr>
      <vt:lpstr>Functioning and Possible Extension</vt:lpstr>
      <vt:lpstr>Cloud Application</vt:lpstr>
      <vt:lpstr>Cooja Simulation</vt:lpstr>
      <vt:lpstr>Cooja Simulation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e valutazione di un protocollo di power management per reti di sensori</dc:title>
  <dc:creator>Mdf</dc:creator>
  <cp:lastModifiedBy>gaetano valenti</cp:lastModifiedBy>
  <cp:revision>1213</cp:revision>
  <cp:lastPrinted>2016-05-24T07:18:58Z</cp:lastPrinted>
  <dcterms:created xsi:type="dcterms:W3CDTF">2005-03-30T13:34:00Z</dcterms:created>
  <dcterms:modified xsi:type="dcterms:W3CDTF">2020-09-09T10:57:01Z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0x0101008BC637AA7628884A89E80949826CD946</vt:lpwstr>
  </property>
</Properties>
</file>