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8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8" r:id="rId21"/>
    <p:sldId id="257" r:id="rId22"/>
    <p:sldId id="267" r:id="rId23"/>
    <p:sldId id="265" r:id="rId24"/>
    <p:sldId id="266" r:id="rId25"/>
    <p:sldId id="277" r:id="rId26"/>
    <p:sldId id="280" r:id="rId27"/>
    <p:sldId id="279" r:id="rId28"/>
    <p:sldId id="270" r:id="rId29"/>
    <p:sldId id="271" r:id="rId31"/>
    <p:sldId id="275" r:id="rId32"/>
    <p:sldId id="278" r:id="rId33"/>
    <p:sldId id="273" r:id="rId34"/>
    <p:sldId id="274" r:id="rId35"/>
    <p:sldId id="27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8" userDrawn="0">
          <p15:clr>
            <a:srgbClr val="A4A3A4"/>
          </p15:clr>
        </p15:guide>
        <p15:guide id="2" pos="383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378" y="96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orient="horz" pos="2158"/>
        <p:guide pos="3838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slide" Target="slides/slide14.xml"></Relationship><Relationship Id="rId35" Type="http://schemas.openxmlformats.org/officeDocument/2006/relationships/slide" Target="slides/slide15.xml"></Relationship><Relationship Id="rId36" Type="http://schemas.openxmlformats.org/officeDocument/2006/relationships/slide" Target="slides/slide16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image" Target="../media/image9.png"></Relationship><Relationship Id="rId4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image" Target="../media/image11.png"></Relationship><Relationship Id="rId4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image" Target="../media/image5.png"></Relationship><Relationship Id="rId4" Type="http://schemas.openxmlformats.org/officeDocument/2006/relationships/image" Target="../media/image7.png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2.png"></Relationship><Relationship Id="rId3" Type="http://schemas.openxmlformats.org/officeDocument/2006/relationships/image" Target="../media/fImage84006179523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4010187313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445260" y="1144905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Abstract Factory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GoF 디자인패턴 - 생성패턴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445260" y="1144905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dirty="0" smtClean="0">
                <a:latin typeface="맑은 고딕" charset="0"/>
                <a:ea typeface="맑은 고딕" charset="0"/>
                <a:cs typeface="+mj-cs"/>
              </a:rPr>
              <a:t/>
            </a:r>
            <a:br>
              <a:rPr lang="en-US" altLang="ko-KR" sz="6000" dirty="0" smtClean="0">
                <a:latin typeface="맑은 고딕" charset="0"/>
                <a:ea typeface="맑은 고딕" charset="0"/>
                <a:cs typeface="+mj-cs"/>
              </a:rPr>
            </a:br>
            <a:r>
              <a:rPr lang="en-US" altLang="ko-KR" sz="6000" dirty="0" smtClean="0">
                <a:latin typeface="맑은 고딕" charset="0"/>
                <a:ea typeface="맑은 고딕" charset="0"/>
                <a:cs typeface="+mj-cs"/>
              </a:rPr>
              <a:t>Singleton</a:t>
            </a:r>
            <a:endParaRPr lang="ko-KR" altLang="en-US" sz="6000" dirty="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dirty="0">
                <a:latin typeface="맑은 고딕" charset="0"/>
                <a:ea typeface="맑은 고딕" charset="0"/>
                <a:cs typeface="+mn-cs"/>
              </a:rPr>
              <a:t>GoF 디자인패턴 - 생성패턴</a:t>
            </a:r>
          </a:p>
        </p:txBody>
      </p:sp>
    </p:spTree>
    <p:extLst>
      <p:ext uri="{BB962C8B-B14F-4D97-AF65-F5344CB8AC3E}">
        <p14:creationId xmlns:p14="http://schemas.microsoft.com/office/powerpoint/2010/main" val="58375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 smtClean="0"/>
              <a:t>Singleton Pattern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r>
              <a:rPr lang="ko-KR" altLang="en-US" dirty="0" smtClean="0"/>
              <a:t>한 클래스의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단 한 개만 생성되도록 하는 패턴</a:t>
            </a:r>
            <a:endParaRPr lang="en-US" altLang="ko-KR" dirty="0" smtClean="0"/>
          </a:p>
          <a:p>
            <a:pPr lvl="1"/>
            <a:r>
              <a:rPr lang="ko-KR" altLang="en-US" dirty="0"/>
              <a:t>객체의 생성이 빈번히 일어나는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메모리의 낭비를 방지하기 위해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</a:t>
            </a:r>
            <a:r>
              <a:rPr lang="ko-KR" altLang="en-US" dirty="0" err="1" smtClean="0"/>
              <a:t>로거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, DBCP </a:t>
            </a:r>
            <a:r>
              <a:rPr lang="ko-KR" altLang="en-US" dirty="0" smtClean="0"/>
              <a:t>등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315" y="3874135"/>
            <a:ext cx="7620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63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 smtClean="0"/>
              <a:t>Singleton Pattern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r>
              <a:rPr lang="ko-KR" altLang="en-US" dirty="0" err="1" smtClean="0"/>
              <a:t>인스턴스에의</a:t>
            </a:r>
            <a:r>
              <a:rPr lang="ko-KR" altLang="en-US" dirty="0" smtClean="0"/>
              <a:t> 접근 통제</a:t>
            </a:r>
            <a:endParaRPr lang="en-US" altLang="ko-KR" dirty="0" smtClean="0"/>
          </a:p>
          <a:p>
            <a:r>
              <a:rPr lang="ko-KR" altLang="en-US" dirty="0" smtClean="0"/>
              <a:t>상속된 서브클래스를 통해 새로운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가능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개수를 변경하는 것이 자유로움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생성되는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개수를 변경하여 관리가능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320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  <a:cs typeface="+mj-cs"/>
              </a:rPr>
              <a:t>Singleton Pattern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의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단점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멀티스레드 환경에서의 동기화 처리가 필요함.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단일 책임 원칙(한 클래스 당 한 가지의 책임만을 가져야 한다는 원칙)을 어긴다.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외부 클래스(액터)의 요청을 처리하는 역할과, 외부의 접근을 통제하여 인스턴스를 관리하는 역할까지 수행하므로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전역 인스턴스이므로, 다른 클래스의 인스턴스들이 데이터를 공유하기 쉬움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많은 데이터를 공유시킬 경우, 클래스 인스턴스들간의 결합도가 높아지는 결과를 가져옴. 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3347720"/>
            <a:ext cx="7170420" cy="20269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r>
              <a:rPr lang="ko-KR" altLang="en-US" dirty="0" smtClean="0"/>
              <a:t>단 하나의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생성하도록 보장해야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360" y="3120390"/>
            <a:ext cx="4761230" cy="24104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77480" y="4385310"/>
            <a:ext cx="1981200" cy="172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010" y="4152900"/>
            <a:ext cx="6583680" cy="172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6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15" y="3168650"/>
            <a:ext cx="5845175" cy="24676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r>
              <a:rPr lang="ko-KR" altLang="en-US" dirty="0" smtClean="0"/>
              <a:t>단 하나의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생성하도록 보장해야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91255" y="4309745"/>
            <a:ext cx="1158240" cy="172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745" y="3424555"/>
            <a:ext cx="7678420" cy="23469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37765" y="4075430"/>
            <a:ext cx="7518400" cy="725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12415" y="5079365"/>
            <a:ext cx="2562860" cy="236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440305"/>
            <a:ext cx="1439545" cy="36957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Thread-Safe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86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11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클래스를 </a:t>
            </a:r>
            <a:r>
              <a:rPr lang="ko-KR" altLang="en-US" dirty="0" err="1" smtClean="0"/>
              <a:t>서브클래싱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10" y="2748280"/>
            <a:ext cx="57277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037205" y="4299585"/>
            <a:ext cx="3901440" cy="975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8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7211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dirty="0" err="1">
                <a:latin typeface="맑은 고딕" charset="0"/>
                <a:ea typeface="맑은 고딕" charset="0"/>
                <a:cs typeface="+mj-cs"/>
              </a:rPr>
              <a:t>팩토리</a:t>
            </a: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(Factory)란?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 dirty="0" err="1" smtClean="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팩토리</a:t>
            </a:r>
            <a:endParaRPr lang="ko-KR" altLang="en-US" sz="2800" dirty="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 dirty="0" smtClean="0">
                <a:latin typeface="맑은 고딕" charset="0"/>
                <a:ea typeface="맑은 고딕" charset="0"/>
              </a:rPr>
              <a:t>조건에 맞는 </a:t>
            </a:r>
            <a:r>
              <a:rPr lang="ko-KR" altLang="en-US" sz="2400" dirty="0" err="1" smtClean="0">
                <a:latin typeface="맑은 고딕" charset="0"/>
                <a:ea typeface="맑은 고딕" charset="0"/>
              </a:rPr>
              <a:t>인스턴스를</a:t>
            </a:r>
            <a:r>
              <a:rPr lang="ko-KR" altLang="en-US" sz="2400" dirty="0" smtClean="0">
                <a:latin typeface="맑은 고딕" charset="0"/>
                <a:ea typeface="맑은 고딕" charset="0"/>
              </a:rPr>
              <a:t> 만들어주는 클래스</a:t>
            </a:r>
            <a:r>
              <a:rPr lang="en-US" altLang="ko-KR" sz="2400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sz="2400" dirty="0" smtClean="0">
                <a:latin typeface="맑은 고딕" charset="0"/>
                <a:ea typeface="맑은 고딕" charset="0"/>
              </a:rPr>
              <a:t>또는 함수</a:t>
            </a:r>
            <a:r>
              <a:rPr lang="en-US" altLang="ko-KR" sz="2400" dirty="0" smtClean="0">
                <a:latin typeface="맑은 고딕" charset="0"/>
                <a:ea typeface="맑은 고딕" charset="0"/>
              </a:rPr>
              <a:t>)</a:t>
            </a:r>
            <a:endParaRPr lang="en-US" altLang="ko-KR" sz="2400" dirty="0" smtClean="0">
              <a:latin typeface="맑은 고딕" charset="0"/>
              <a:ea typeface="맑은 고딕" charset="0"/>
              <a:cs typeface="+mn-cs"/>
            </a:endParaRPr>
          </a:p>
          <a:p>
            <a:pPr marL="1143000" lvl="1">
              <a:spcBef>
                <a:spcPts val="1000"/>
              </a:spcBef>
              <a:buFont typeface="Arial"/>
              <a:buChar char="•"/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ex)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어떠한 인자를 받아</a:t>
            </a:r>
            <a:r>
              <a:rPr lang="en-US" altLang="ko-KR" sz="20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새로운 객체 생성</a:t>
            </a:r>
            <a:r>
              <a:rPr lang="en-US" altLang="ko-KR" sz="2000" dirty="0" smtClean="0">
                <a:latin typeface="맑은 고딕" charset="0"/>
                <a:ea typeface="맑은 고딕" charset="0"/>
              </a:rPr>
              <a:t>,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/>
            </a:r>
            <a:br>
              <a:rPr lang="en-US" altLang="ko-KR" sz="2000" dirty="0">
                <a:latin typeface="맑은 고딕" charset="0"/>
                <a:ea typeface="맑은 고딕" charset="0"/>
              </a:rPr>
            </a:br>
            <a:r>
              <a:rPr lang="ko-KR" altLang="en-US" sz="2000" dirty="0" smtClean="0">
                <a:latin typeface="맑은 고딕" charset="0"/>
                <a:ea typeface="맑은 고딕" charset="0"/>
              </a:rPr>
              <a:t>생성한 객체를 반환해주는 역할</a:t>
            </a:r>
            <a:endParaRPr lang="ko-KR" altLang="en-US" sz="2000" dirty="0"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 dirty="0" err="1" smtClean="0">
                <a:latin typeface="맑은 고딕" charset="0"/>
                <a:ea typeface="맑은 고딕" charset="0"/>
              </a:rPr>
              <a:t>인스턴스</a:t>
            </a:r>
            <a:r>
              <a:rPr lang="ko-KR" altLang="en-US" sz="2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2400" dirty="0" err="1" smtClean="0">
                <a:latin typeface="맑은 고딕" charset="0"/>
                <a:ea typeface="맑은 고딕" charset="0"/>
              </a:rPr>
              <a:t>생성부를</a:t>
            </a:r>
            <a:r>
              <a:rPr lang="ko-KR" altLang="en-US" sz="2400" dirty="0" smtClean="0">
                <a:latin typeface="맑은 고딕" charset="0"/>
                <a:ea typeface="맑은 고딕" charset="0"/>
              </a:rPr>
              <a:t> 분리하여 캡슐화</a:t>
            </a:r>
            <a:endParaRPr lang="en-US" altLang="ko-KR" sz="2400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400" dirty="0" smtClean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dirty="0">
                <a:latin typeface="맑은 고딕" charset="0"/>
                <a:ea typeface="맑은 고딕" charset="0"/>
                <a:cs typeface="+mn-cs"/>
              </a:rPr>
              <a:t>Abstract Factory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 dirty="0" err="1" smtClean="0">
                <a:latin typeface="맑은 고딕" charset="0"/>
                <a:ea typeface="맑은 고딕" charset="0"/>
                <a:cs typeface="+mn-cs"/>
              </a:rPr>
              <a:t>팩토리</a:t>
            </a:r>
            <a:r>
              <a:rPr lang="en-US" altLang="ko-KR" sz="2400" dirty="0" smtClean="0">
                <a:latin typeface="맑은 고딕" charset="0"/>
                <a:ea typeface="맑은 고딕" charset="0"/>
                <a:cs typeface="+mn-cs"/>
              </a:rPr>
              <a:t>+</a:t>
            </a:r>
            <a:r>
              <a:rPr lang="ko-KR" altLang="en-US" sz="2400" dirty="0" smtClean="0">
                <a:latin typeface="맑은 고딕" charset="0"/>
                <a:ea typeface="맑은 고딕" charset="0"/>
                <a:cs typeface="+mn-cs"/>
              </a:rPr>
              <a:t>추상화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4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3880485" y="4833620"/>
            <a:ext cx="2646680" cy="18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마법미로</a:t>
            </a:r>
            <a:r>
              <a:rPr lang="en-US" altLang="ko-KR" sz="1800">
                <a:latin typeface="나눔고딕" charset="0"/>
                <a:ea typeface="나눔고딕" charset="0"/>
              </a:rPr>
              <a:t>Factory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미로생성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(makeMaze)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6623685" y="4833620"/>
            <a:ext cx="2693035" cy="186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폭탄</a:t>
            </a:r>
            <a:r>
              <a:rPr lang="ko-KR" altLang="en-US" sz="1800">
                <a:latin typeface="나눔고딕" charset="0"/>
                <a:ea typeface="나눔고딕" charset="0"/>
              </a:rPr>
              <a:t>미로</a:t>
            </a:r>
            <a:r>
              <a:rPr lang="en-US" altLang="ko-KR" sz="1800">
                <a:latin typeface="나눔고딕" charset="0"/>
                <a:ea typeface="나눔고딕" charset="0"/>
              </a:rPr>
              <a:t>Factory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미로생성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(makeMaze)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9422765" y="4833620"/>
            <a:ext cx="2682875" cy="186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괴물</a:t>
            </a:r>
            <a:r>
              <a:rPr lang="ko-KR" altLang="en-US" sz="1800">
                <a:latin typeface="나눔고딕" charset="0"/>
                <a:ea typeface="나눔고딕" charset="0"/>
              </a:rPr>
              <a:t>미로</a:t>
            </a:r>
            <a:r>
              <a:rPr lang="en-US" altLang="ko-KR" sz="1800">
                <a:latin typeface="나눔고딕" charset="0"/>
                <a:ea typeface="나눔고딕" charset="0"/>
              </a:rPr>
              <a:t>Factory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미로생성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(makeMaze)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537325" y="3150235"/>
            <a:ext cx="2865755" cy="1583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미로</a:t>
            </a:r>
            <a:r>
              <a:rPr lang="en-US" altLang="ko-KR" sz="1800">
                <a:latin typeface="나눔고딕" charset="0"/>
                <a:ea typeface="나눔고딕" charset="0"/>
              </a:rPr>
              <a:t>Factory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미로생성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(makeMaze)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524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Abstract Factory 패턴의 정의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8330" y="1679575"/>
            <a:ext cx="10893425" cy="8197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54000" indent="-2540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500" dirty="0" smtClean="0">
                <a:latin typeface="맑은 고딕" charset="0"/>
                <a:ea typeface="맑은 고딕" charset="0"/>
              </a:rPr>
              <a:t>관련성이 있거나</a:t>
            </a:r>
            <a:r>
              <a:rPr lang="en-US" altLang="ko-KR" sz="2500" dirty="0" smtClean="0">
                <a:latin typeface="맑은 고딕" charset="0"/>
                <a:ea typeface="맑은 고딕" charset="0"/>
              </a:rPr>
              <a:t>, </a:t>
            </a:r>
            <a:r>
              <a:rPr sz="2500" dirty="0" err="1" smtClean="0">
                <a:latin typeface="맑은 고딕" charset="0"/>
                <a:ea typeface="맑은 고딕" charset="0"/>
                <a:cs typeface="+mn-cs"/>
              </a:rPr>
              <a:t>독립적</a:t>
            </a:r>
            <a:r>
              <a:rPr lang="ko-KR" altLang="en-US" sz="2500" dirty="0">
                <a:latin typeface="맑은 고딕" charset="0"/>
                <a:ea typeface="맑은 고딕" charset="0"/>
              </a:rPr>
              <a:t>인</a:t>
            </a:r>
            <a:r>
              <a:rPr sz="2500" dirty="0" smtClean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2500" dirty="0" err="1" smtClean="0">
                <a:latin typeface="맑은 고딕" charset="0"/>
                <a:ea typeface="맑은 고딕" charset="0"/>
                <a:cs typeface="+mn-cs"/>
              </a:rPr>
              <a:t>여러객체</a:t>
            </a:r>
            <a:r>
              <a:rPr lang="ko-KR" altLang="en-US" sz="2500" dirty="0" smtClean="0">
                <a:latin typeface="맑은 고딕" charset="0"/>
                <a:ea typeface="맑은 고딕" charset="0"/>
                <a:cs typeface="+mn-cs"/>
              </a:rPr>
              <a:t>들</a:t>
            </a:r>
            <a:r>
              <a:rPr sz="2500" dirty="0" smtClean="0">
                <a:latin typeface="맑은 고딕" charset="0"/>
                <a:ea typeface="맑은 고딕" charset="0"/>
                <a:cs typeface="+mn-cs"/>
              </a:rPr>
              <a:t>의 </a:t>
            </a:r>
            <a:r>
              <a:rPr sz="2500" dirty="0" err="1">
                <a:latin typeface="맑은 고딕" charset="0"/>
                <a:ea typeface="맑은 고딕" charset="0"/>
                <a:cs typeface="+mn-cs"/>
              </a:rPr>
              <a:t>집합을</a:t>
            </a:r>
            <a:r>
              <a:rPr sz="2500" dirty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2500" dirty="0" err="1" smtClean="0">
                <a:latin typeface="맑은 고딕" charset="0"/>
                <a:ea typeface="맑은 고딕" charset="0"/>
                <a:cs typeface="+mn-cs"/>
              </a:rPr>
              <a:t>생성</a:t>
            </a:r>
            <a:r>
              <a:rPr lang="ko-KR" altLang="en-US" sz="2500" dirty="0" smtClean="0">
                <a:latin typeface="맑은 고딕" charset="0"/>
                <a:ea typeface="맑은 고딕" charset="0"/>
              </a:rPr>
              <a:t>하</a:t>
            </a:r>
            <a:r>
              <a:rPr lang="ko-KR" altLang="en-US" sz="2500" dirty="0">
                <a:latin typeface="맑은 고딕" charset="0"/>
                <a:ea typeface="맑은 고딕" charset="0"/>
              </a:rPr>
              <a:t>는</a:t>
            </a:r>
            <a:r>
              <a:rPr sz="2500" dirty="0" smtClean="0">
                <a:solidFill>
                  <a:srgbClr val="FF0000"/>
                </a:solidFill>
                <a:latin typeface="맑은 고딕" charset="0"/>
                <a:ea typeface="Arial" charset="0"/>
                <a:cs typeface="+mn-cs"/>
              </a:rPr>
              <a:t> </a:t>
            </a:r>
            <a:r>
              <a:rPr sz="2500" dirty="0">
                <a:solidFill>
                  <a:srgbClr val="FF0000"/>
                </a:solidFill>
                <a:latin typeface="맑은 고딕" charset="0"/>
                <a:ea typeface="Arial" charset="0"/>
                <a:cs typeface="+mn-cs"/>
              </a:rPr>
              <a:t/>
            </a:r>
            <a:br>
              <a:rPr sz="2500" dirty="0">
                <a:solidFill>
                  <a:srgbClr val="FF0000"/>
                </a:solidFill>
                <a:latin typeface="맑은 고딕" charset="0"/>
                <a:ea typeface="Arial" charset="0"/>
                <a:cs typeface="+mn-cs"/>
              </a:rPr>
            </a:br>
            <a:r>
              <a:rPr sz="2500" dirty="0" err="1" smtClean="0">
                <a:solidFill>
                  <a:srgbClr val="FF0000"/>
                </a:solidFill>
                <a:latin typeface="맑은 고딕" charset="0"/>
                <a:ea typeface="Arial" charset="0"/>
                <a:cs typeface="+mn-cs"/>
              </a:rPr>
              <a:t>인터페이스</a:t>
            </a:r>
            <a:r>
              <a:rPr lang="en-US" sz="2500" dirty="0" smtClean="0">
                <a:solidFill>
                  <a:srgbClr val="FF0000"/>
                </a:solidFill>
                <a:latin typeface="맑은 고딕" charset="0"/>
                <a:ea typeface="Arial" charset="0"/>
                <a:cs typeface="+mn-cs"/>
              </a:rPr>
              <a:t> </a:t>
            </a:r>
            <a:r>
              <a:rPr lang="ko-KR" altLang="en-US" sz="2500" dirty="0" smtClean="0">
                <a:solidFill>
                  <a:srgbClr val="FF0000"/>
                </a:solidFill>
                <a:latin typeface="맑은 고딕" charset="0"/>
                <a:ea typeface="Arial" charset="0"/>
                <a:cs typeface="+mn-cs"/>
              </a:rPr>
              <a:t>제공</a:t>
            </a:r>
            <a:endParaRPr lang="en-US" altLang="ko-KR" sz="2500" dirty="0" smtClean="0">
              <a:solidFill>
                <a:srgbClr val="FF0000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970404" y="4384040"/>
            <a:ext cx="2646680" cy="18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마법</a:t>
            </a:r>
            <a:r>
              <a:rPr lang="ko-KR" altLang="en-US" sz="1800">
                <a:latin typeface="나눔고딕" charset="0"/>
                <a:ea typeface="나눔고딕" charset="0"/>
              </a:rPr>
              <a:t>미로</a:t>
            </a:r>
            <a:r>
              <a:rPr lang="en-US" altLang="ko-KR" sz="1800">
                <a:latin typeface="나눔고딕" charset="0"/>
                <a:ea typeface="나눔고딕" charset="0"/>
              </a:rPr>
              <a:t>Factory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미로생성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(makeMaze)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방생성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(makeRoom)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문생성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(makeDoor)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벽생성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(makeWall)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713605" y="4384040"/>
            <a:ext cx="2693035" cy="186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폭탄</a:t>
            </a:r>
            <a:r>
              <a:rPr lang="ko-KR" altLang="en-US" sz="1800">
                <a:latin typeface="나눔고딕" charset="0"/>
                <a:ea typeface="나눔고딕" charset="0"/>
              </a:rPr>
              <a:t>미로</a:t>
            </a:r>
            <a:r>
              <a:rPr lang="en-US" altLang="ko-KR" sz="1800">
                <a:latin typeface="나눔고딕" charset="0"/>
                <a:ea typeface="나눔고딕" charset="0"/>
              </a:rPr>
              <a:t>Factory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미로생성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(makeMaze)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방생성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(makeRoom)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문생성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(makeDoor)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벽생성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(makeWall)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7462520" y="4384040"/>
            <a:ext cx="2682875" cy="186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괴물</a:t>
            </a:r>
            <a:r>
              <a:rPr lang="ko-KR" altLang="en-US" sz="1800">
                <a:latin typeface="나눔고딕" charset="0"/>
                <a:ea typeface="나눔고딕" charset="0"/>
              </a:rPr>
              <a:t>미로</a:t>
            </a:r>
            <a:r>
              <a:rPr lang="en-US" altLang="ko-KR" sz="1800">
                <a:latin typeface="나눔고딕" charset="0"/>
                <a:ea typeface="나눔고딕" charset="0"/>
              </a:rPr>
              <a:t>Factory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미로생성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(makeMaze)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방생성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(makeRoom)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문생성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(makeDoor)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벽생성</a:t>
            </a:r>
            <a:r>
              <a:rPr lang="en-US" altLang="ko-KR" sz="1800">
                <a:latin typeface="나눔고딕" charset="0"/>
                <a:ea typeface="나눔고딕" charset="0"/>
              </a:rPr>
              <a:t>(makeWall)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627245" y="2599055"/>
            <a:ext cx="2865755" cy="1583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미로</a:t>
            </a:r>
            <a:r>
              <a:rPr lang="en-US" altLang="ko-KR" sz="1800">
                <a:latin typeface="나눔고딕" charset="0"/>
                <a:ea typeface="나눔고딕" charset="0"/>
              </a:rPr>
              <a:t>Factory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미로생성 </a:t>
            </a:r>
            <a:r>
              <a:rPr lang="en-US" altLang="ko-KR" sz="1800">
                <a:latin typeface="나눔고딕" charset="0"/>
                <a:ea typeface="나눔고딕" charset="0"/>
              </a:rPr>
              <a:t>(makeMaze)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방생성 </a:t>
            </a:r>
            <a:r>
              <a:rPr sz="1800">
                <a:latin typeface="나눔고딕" charset="0"/>
                <a:ea typeface="나눔고딕" charset="0"/>
              </a:rPr>
              <a:t>(</a:t>
            </a:r>
            <a:r>
              <a:rPr lang="en-US" sz="1800">
                <a:latin typeface="나눔고딕" charset="0"/>
                <a:ea typeface="나눔고딕" charset="0"/>
              </a:rPr>
              <a:t>makeRoom</a:t>
            </a:r>
            <a:r>
              <a:rPr sz="1800">
                <a:latin typeface="나눔고딕" charset="0"/>
                <a:ea typeface="나눔고딕" charset="0"/>
              </a:rPr>
              <a:t>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문생성 </a:t>
            </a:r>
            <a:r>
              <a:rPr sz="1800">
                <a:latin typeface="나눔고딕" charset="0"/>
                <a:ea typeface="나눔고딕" charset="0"/>
              </a:rPr>
              <a:t>(</a:t>
            </a:r>
            <a:r>
              <a:rPr lang="en-US" sz="1800">
                <a:latin typeface="나눔고딕" charset="0"/>
                <a:ea typeface="나눔고딕" charset="0"/>
              </a:rPr>
              <a:t>makeDoor</a:t>
            </a:r>
            <a:r>
              <a:rPr sz="1800">
                <a:latin typeface="나눔고딕" charset="0"/>
                <a:ea typeface="나눔고딕" charset="0"/>
              </a:rPr>
              <a:t>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나눔고딕" charset="0"/>
                <a:ea typeface="나눔고딕" charset="0"/>
              </a:rPr>
              <a:t>벽생성 </a:t>
            </a:r>
            <a:r>
              <a:rPr lang="en-US" altLang="ko-KR" sz="1800">
                <a:latin typeface="나눔고딕" charset="0"/>
                <a:ea typeface="나눔고딕" charset="0"/>
              </a:rPr>
              <a:t>(makeWall)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300355" y="1381760"/>
            <a:ext cx="10789285" cy="5048250"/>
          </a:xfrm>
          <a:prstGeom prst="rect"/>
          <a:solidFill>
            <a:srgbClr val="E7E6E6"/>
          </a:solidFill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311400" y="1602740"/>
          <a:ext cx="1717040" cy="101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37084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1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MazeFactory</a:t>
                      </a:r>
                      <a:endParaRPr lang="ko-KR" altLang="en-US" sz="1800" kern="1200" i="1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makeDoor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()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makeWall()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79534"/>
              </p:ext>
            </p:extLst>
          </p:nvPr>
        </p:nvGraphicFramePr>
        <p:xfrm>
          <a:off x="844550" y="3867785"/>
          <a:ext cx="2205990" cy="10185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0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마법MazeFactory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makeDoor</a:t>
                      </a: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()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makeWall</a:t>
                      </a: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()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26967"/>
              </p:ext>
            </p:extLst>
          </p:nvPr>
        </p:nvGraphicFramePr>
        <p:xfrm>
          <a:off x="3241040" y="3876040"/>
          <a:ext cx="2218055" cy="10185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폭탄MazeFactory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makeDoor</a:t>
                      </a: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()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makeWall</a:t>
                      </a: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()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70933"/>
              </p:ext>
            </p:extLst>
          </p:nvPr>
        </p:nvGraphicFramePr>
        <p:xfrm>
          <a:off x="7194550" y="2193290"/>
          <a:ext cx="16681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1" kern="1200" dirty="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Door</a:t>
                      </a:r>
                      <a:endParaRPr lang="ko-KR" altLang="en-US" sz="1800" b="1" i="1" kern="1200" dirty="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07363"/>
              </p:ext>
            </p:extLst>
          </p:nvPr>
        </p:nvGraphicFramePr>
        <p:xfrm>
          <a:off x="6572885" y="3123565"/>
          <a:ext cx="1383030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8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폭탄Door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55440"/>
              </p:ext>
            </p:extLst>
          </p:nvPr>
        </p:nvGraphicFramePr>
        <p:xfrm>
          <a:off x="8177530" y="3124835"/>
          <a:ext cx="1383030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8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마법Door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00212"/>
              </p:ext>
            </p:extLst>
          </p:nvPr>
        </p:nvGraphicFramePr>
        <p:xfrm>
          <a:off x="6515100" y="5298440"/>
          <a:ext cx="1553845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5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폭탄Wall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72764"/>
              </p:ext>
            </p:extLst>
          </p:nvPr>
        </p:nvGraphicFramePr>
        <p:xfrm>
          <a:off x="8159115" y="5299710"/>
          <a:ext cx="1610360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1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마법Wall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66918"/>
              </p:ext>
            </p:extLst>
          </p:nvPr>
        </p:nvGraphicFramePr>
        <p:xfrm>
          <a:off x="7221220" y="4352290"/>
          <a:ext cx="16681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1" kern="1200" dirty="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Wall</a:t>
                      </a:r>
                      <a:endParaRPr lang="ko-KR" altLang="en-US" sz="1800" b="1" i="1" kern="1200" dirty="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ounded Rectangular Callout 14"/>
          <p:cNvSpPr>
            <a:spLocks/>
          </p:cNvSpPr>
          <p:nvPr/>
        </p:nvSpPr>
        <p:spPr>
          <a:xfrm rot="0">
            <a:off x="4740910" y="163195"/>
            <a:ext cx="7315835" cy="1544320"/>
          </a:xfrm>
          <a:prstGeom prst="wedgeRoundRectCallout">
            <a:avLst>
              <a:gd name="adj1" fmla="val 20713"/>
              <a:gd name="adj2" fmla="val 54560"/>
              <a:gd name="adj3" fmla="val 16667"/>
            </a:avLst>
          </a:prstGeom>
          <a:solidFill>
            <a:srgbClr val="E7E6E6">
              <a:alpha val="8007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객체</a:t>
            </a:r>
            <a:r>
              <a:rPr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생성</a:t>
            </a:r>
            <a:r>
              <a:rPr 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/</a:t>
            </a:r>
            <a:r>
              <a:rPr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구성</a:t>
            </a:r>
            <a:r>
              <a:rPr lang="en-US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표현되는 방식과 무관하게 시스템을 독립적으로 만들고자 할 때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제품에 대한 클래스 라이브러리를 제공하고, 그들의 구현이 아닌 인터페이스를 노출 시키고 싶을 때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6" name="Rounded Rectangular Callout 15"/>
          <p:cNvSpPr>
            <a:spLocks/>
          </p:cNvSpPr>
          <p:nvPr/>
        </p:nvSpPr>
        <p:spPr>
          <a:xfrm rot="0">
            <a:off x="136525" y="202565"/>
            <a:ext cx="7315835" cy="1220470"/>
          </a:xfrm>
          <a:prstGeom prst="wedgeRoundRectCallout">
            <a:avLst>
              <a:gd name="adj1" fmla="val -10041"/>
              <a:gd name="adj2" fmla="val 62070"/>
              <a:gd name="adj3" fmla="val 16667"/>
            </a:avLst>
          </a:prstGeom>
          <a:solidFill>
            <a:srgbClr val="E7E6E6">
              <a:alpha val="8007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관련된</a:t>
            </a: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제품의 객체가 함께 사용되도록 설계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이 부분에 대한 제약이 외부에도 지켜지도록 하고 싶을 때 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" name="Rounded Rectangular Callout 16"/>
          <p:cNvSpPr>
            <a:spLocks/>
          </p:cNvSpPr>
          <p:nvPr/>
        </p:nvSpPr>
        <p:spPr>
          <a:xfrm>
            <a:off x="224155" y="5387975"/>
            <a:ext cx="7301230" cy="1078865"/>
          </a:xfrm>
          <a:prstGeom prst="wedgeRoundRectCallout">
            <a:avLst>
              <a:gd name="adj1" fmla="val -8301"/>
              <a:gd name="adj2" fmla="val -89796"/>
              <a:gd name="adj3" fmla="val 16667"/>
            </a:avLst>
          </a:prstGeom>
          <a:solidFill>
            <a:srgbClr val="E7E6E6">
              <a:alpha val="8007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sz="2000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여러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제품군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중 </a:t>
            </a:r>
            <a:r>
              <a:rPr sz="2000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하나를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선택해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시스템을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설정해야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2000" dirty="0" err="1" smtClean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하며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, </a:t>
            </a:r>
            <a:r>
              <a:rPr sz="2000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한번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구성한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제품을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다른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것으로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대체할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수 </a:t>
            </a:r>
            <a:r>
              <a:rPr sz="2000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있을</a:t>
            </a:r>
            <a:r>
              <a:rPr sz="2000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때</a:t>
            </a:r>
            <a:endParaRPr lang="ko-KR" altLang="en-US" sz="30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ounded Rectangular Callout 16"/>
          <p:cNvSpPr>
            <a:spLocks/>
          </p:cNvSpPr>
          <p:nvPr/>
        </p:nvSpPr>
        <p:spPr>
          <a:xfrm>
            <a:off x="4747895" y="5540375"/>
            <a:ext cx="7301230" cy="1078865"/>
          </a:xfrm>
          <a:prstGeom prst="wedgeRoundRectCallout">
            <a:avLst>
              <a:gd name="adj1" fmla="val -52552"/>
              <a:gd name="adj2" fmla="val -96388"/>
              <a:gd name="adj3" fmla="val 16667"/>
            </a:avLst>
          </a:prstGeom>
          <a:solidFill>
            <a:srgbClr val="FF0000">
              <a:alpha val="8007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새로운 </a:t>
            </a:r>
            <a:r>
              <a:rPr lang="ko-KR" altLang="en-US" sz="2000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제품군을</a:t>
            </a:r>
            <a:r>
              <a:rPr lang="ko-KR" altLang="en-US" sz="2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제공하려면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추상팩토리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및 서브클래스의 변경이 필요</a:t>
            </a:r>
            <a:endParaRPr lang="ko-KR" altLang="en-US" sz="2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1" animBg="1"/>
      <p:bldP spid="13" grpId="2" animBg="1"/>
      <p:bldP spid="6" grpId="3" animBg="1"/>
      <p:bldP spid="10" grpId="4" animBg="1"/>
      <p:bldP spid="12" grpId="5" animBg="1"/>
      <p:bldP spid="7" grpId="6" animBg="1"/>
      <p:bldP spid="9" grpId="7" animBg="1"/>
      <p:bldP spid="11" grpId="8" animBg="1"/>
      <p:bldP spid="16" grpId="9" animBg="1"/>
      <p:bldP spid="15" grpId="10" animBg="1"/>
      <p:bldP spid="16" grpId="11" animBg="1"/>
      <p:bldP spid="17" grpId="12" animBg="1"/>
      <p:bldP spid="15" grpId="13" animBg="1"/>
      <p:bldP spid="18" grpId="14" animBg="1"/>
      <p:bldP spid="17" grpId="15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Abstract Factory 실습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90" y="1870075"/>
            <a:ext cx="4862830" cy="414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/Users/sonminhye/Library/Group Containers/L48J367XN4.com.infraware.PolarisOffice/EngineTemp/86331/image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45770" y="1639570"/>
            <a:ext cx="3480435" cy="4991735"/>
          </a:xfrm>
          <a:prstGeom prst="rect"/>
          <a:noFill/>
        </p:spPr>
      </p:pic>
      <p:sp>
        <p:nvSpPr>
          <p:cNvPr id="3" name="직사각형 2"/>
          <p:cNvSpPr/>
          <p:nvPr/>
        </p:nvSpPr>
        <p:spPr>
          <a:xfrm>
            <a:off x="838200" y="2936240"/>
            <a:ext cx="2900680" cy="873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200" y="4024630"/>
            <a:ext cx="2900680" cy="2602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85640" y="4172585"/>
            <a:ext cx="2900680" cy="805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9"/>
          <a:stretch/>
        </p:blipFill>
        <p:spPr bwMode="auto">
          <a:xfrm>
            <a:off x="6676390" y="2655570"/>
            <a:ext cx="51466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839200" y="4294505"/>
            <a:ext cx="2265680" cy="216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" y="336550"/>
            <a:ext cx="50800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1940560"/>
            <a:ext cx="5113655" cy="471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630" y="3488055"/>
            <a:ext cx="4555490" cy="31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5760" y="1727200"/>
            <a:ext cx="3423920" cy="128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78 0.00435 -0.00166 0.00879 -0.00244 0.01342 C -0.00182 0.04370 -0.00140 0.07351 0.00661 0.10064 C 0.00843 0.10713 0.00932 0.11388 0.01166 0.11990 C 0.01312 0.12861 0.02067 0.14463 0.025 0.14953 C 0.02625 0.15694 0.02875 0.15963 0.0325 0.16287 C 0.03927 0.17935 0.03057 0.16037 0.03822 0.17175 C 0.03901 0.17287 0.03927 0.175 0.03994 0.17638 C 0.04437 0.18601 0.04031 0.17537 0.04578 0.18518 C 0.05177 0.19574 0.05713 0.21037 0.06416 0.21916 C 0.06713 0.22287 0.07041 0.22592 0.07328 0.22963 C 0.07677 0.23425 0.07536 0.23703 0.08083 0.24 C 0.08161 0.24046 0.085 0.24231 0.08578 0.24305 C 0.09375 0.25092 0.08786 0.24713 0.09411 0.25037 C 0.09864 0.25555 0.10229 0.26148 0.1075 0.26361 C 0.11078 0.26666 0.11390 0.26777 0.11739 0.26963 C 0.12510 0.27842 0.13536 0.28101 0.14411 0.28583 C 0.15296 0.29675 0.16625 0.30138 0.17666 0.305 C 0.18145 0.30694 0.18588 0.30963 0.19083 0.31101 C 0.19734 0.31481 0.20427 0.31592 0.21078 0.31990 C 0.21921 0.325 0.20479 0.31685 0.21739 0.32287 C 0.21911 0.32379 0.2225 0.32592 0.2225 0.32611 C 0.225 0.32888 0.22755 0.32981 0.22989 0.33324 C 0.23343 0.33842 0.23666 0.34305 0.24083 0.34675 C 0.24265 0.35175 0.24630 0.35824 0.24916 0.36148 C 0.25166 0.36851 0.25541 0.37055 0.25828 0.37777 C 0.26036 0.38324 0.26312 0.38953 0.26494 0.39555 C 0.26895 0.40944 0.26947 0.42638 0.27911 0.43259 C 0.28302 0.43953 0.28770 0.44111 0.28994 0.45175 C 0.29333 0.46805 0.29385 0.48768 0.29916 0.50231 C 0.30046 0.50963 0.30114 0.51713 0.30244 0.52453 C 0.30270 0.52935 0.30229 0.53463 0.30333 0.53925 C 0.30385 0.54166 0.30349 0.53425 0.30411 0.53194 C 0.30437 0.53101 0.30531 0.53074 0.30583 0.53027 " pathEditMode="relative" ptsTypes="fffffffffffffffffffffffffffffffffA" rAng="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69" y="2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83 0.53027 C 0.31765 0.53907 0.31104 0.53601 0.32625 0.53814 C 0.35776 0.55064 0.40010 0.54064 0.43526 0.54277 C 0.44005 0.54231 0.44526 0.54277 0.45 0.54138 C 0.46442 0.53629 0.46833 0.51666 0.48067 0.50805 C 0.48328 0.49787 0.48125 0.50370 0.48812 0.49231 C 0.48901 0.49046 0.49109 0.48722 0.49109 0.4875 C 0.49265 0.48213 0.49838 0.47314 0.49838 0.47333 C 0.50010 0.4625 0.50099 0.45175 0.50281 0.44138 C 0.50322 0.40175 0.50349 0.36203 0.50437 0.32240 C 0.50437 0.32055 0.50557 0.31944 0.50583 0.31777 C 0.50828 0.3025 0.51156 0.28768 0.51609 0.27314 C 0.51895 0.26425 0.51609 0.27055 0.52354 0.25898 C 0.52442 0.25740 0.52651 0.25416 0.52651 0.25435 C 0.52989 0.24213 0.52484 0.25601 0.53224 0.24629 C 0.53317 0.24509 0.53317 0.24277 0.53380 0.24138 C 0.53552 0.23814 0.53770 0.23518 0.53968 0.23194 L 0.53968 0.23213 C 0.54541 0.22564 0.55 0.22379 0.55724 0.22083 C 0.55869 0.21916 0.55984 0.21713 0.56166 0.21592 C 0.56442 0.21481 0.56765 0.21527 0.57067 0.21453 C 0.57692 0.21287 0.58328 0.20963 0.58979 0.20963 " pathEditMode="relative" ptsTypes="ffffffffffffffffFffffA" rAng="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3" y="-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2053" descr="/Users/sonminhye/Library/Group Containers/L48J367XN4.com.infraware.PolarisOffice/EngineTemp/86331/image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0">
            <a:off x="260350" y="111760"/>
            <a:ext cx="6019800" cy="5122545"/>
          </a:xfrm>
          <a:prstGeom prst="rect"/>
          <a:noFill/>
        </p:spPr>
      </p:pic>
      <p:pic>
        <p:nvPicPr>
          <p:cNvPr id="2053" name="그림 2052" descr="/Users/sonminhye/Library/Group Containers/L48J367XN4.com.infraware.PolarisOffice/EngineTemp/86331/fImage8400617952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3664" y="2878455"/>
            <a:ext cx="8291830" cy="38982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Abstract Factory의 구현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팩토리(예시 중 BombedMazeFactory)를 Singleton 패턴으로 구현하는 방법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조건에 맞는 객체를 생성해 반환하는 역할만 하므로, 하나의 인스턴스만을 가지고 있어도 문제 없음.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ConcreteFactory는 각 제품을 원형(prototype) 인스턴스로 초기화해 이를 복사하여 반환한다.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AbstractFactory를 조금 더 유연하고 확장가능하도록 만드는 구현법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createProductA, createProductB 처럼, 제품 별로 연산을 정의하기 보다, AbstractFactory에 Make함수 하나만을 정의하고, 생성할 객체종류를 매개변수를 받도록 하여 새로운 제품이 추가되더라도(ProductC),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/>
            </a:r>
            <a:br>
              <a:rPr lang="ko-KR" altLang="en-US" sz="2400">
                <a:latin typeface="맑은 고딕" charset="0"/>
                <a:ea typeface="맑은 고딕" charset="0"/>
                <a:cs typeface="+mn-cs"/>
              </a:rPr>
            </a:b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AbstractFactory 인터페이스는 변경이 없도록 구현 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91625" y="4645025"/>
          <a:ext cx="1624330" cy="91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0"/>
              </a:tblGrid>
              <a:tr h="37084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1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MazeFactory</a:t>
                      </a:r>
                      <a:endParaRPr lang="ko-KR" altLang="en-US" sz="1800" kern="1200" i="1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541655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Make(type)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795385" y="5790565"/>
          <a:ext cx="2419985" cy="91249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19985"/>
              </a:tblGrid>
              <a:tr h="37084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BombedMazeFactory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541655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Make(type)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8" name="Snip Single Corner Rectangle 7"/>
          <p:cNvSpPr>
            <a:spLocks/>
          </p:cNvSpPr>
          <p:nvPr/>
        </p:nvSpPr>
        <p:spPr>
          <a:xfrm rot="0">
            <a:off x="4514215" y="5469255"/>
            <a:ext cx="4020820" cy="1238885"/>
          </a:xfrm>
          <a:prstGeom prst="snip1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Maze(type){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     if(type == 1) return newBombedDoor();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     else if(type == 2) return new BombedWall();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.....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9" name="Arrow 8"/>
          <p:cNvCxnSpPr/>
          <p:nvPr/>
        </p:nvCxnSpPr>
        <p:spPr>
          <a:xfrm rot="0" flipH="1" flipV="1">
            <a:off x="9980295" y="5581650"/>
            <a:ext cx="17145" cy="1701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사용되는 실사례(Iterator)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" descr="/Users/sonminhye/Library/Group Containers/L48J367XN4.com.infraware.PolarisOffice/EngineTemp/86331/fImage184010187313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4085" y="1489710"/>
            <a:ext cx="7046595" cy="5269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88</Paragraphs>
  <Words>328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손민혜</dc:creator>
  <cp:lastModifiedBy>손민혜</cp:lastModifiedBy>
  <dc:title>PowerPoint 프레젠테이션</dc:title>
  <dcterms:modified xsi:type="dcterms:W3CDTF">2020-12-08T08:50:03Z</dcterms:modified>
</cp:coreProperties>
</file>