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1" r:id="rId4"/>
    <p:sldId id="273" r:id="rId5"/>
    <p:sldId id="269" r:id="rId6"/>
    <p:sldId id="270" r:id="rId7"/>
    <p:sldId id="265" r:id="rId8"/>
    <p:sldId id="267" r:id="rId9"/>
    <p:sldId id="260" r:id="rId10"/>
    <p:sldId id="268" r:id="rId11"/>
    <p:sldId id="271" r:id="rId12"/>
    <p:sldId id="272" r:id="rId13"/>
    <p:sldId id="274" r:id="rId14"/>
    <p:sldId id="264" r:id="rId15"/>
  </p:sldIdLst>
  <p:sldSz cx="18288000" cy="10287000"/>
  <p:notesSz cx="10287000" cy="18288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Cambria Math" pitchFamily="18" charset="0"/>
      <p:regular r:id="rId21"/>
    </p:embeddedFont>
    <p:embeddedFont>
      <p:font typeface="맑은 고딕" pitchFamily="50" charset="-127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480"/>
    <a:srgbClr val="EDEDED"/>
    <a:srgbClr val="FFFFFF"/>
    <a:srgbClr val="7EA9F0"/>
    <a:srgbClr val="192B68"/>
    <a:srgbClr val="FF9F9B"/>
    <a:srgbClr val="8DE5A1"/>
    <a:srgbClr val="FFB482"/>
    <a:srgbClr val="A1C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3429" autoAdjust="0"/>
  </p:normalViewPr>
  <p:slideViewPr>
    <p:cSldViewPr>
      <p:cViewPr varScale="1">
        <p:scale>
          <a:sx n="74" d="100"/>
          <a:sy n="74" d="100"/>
        </p:scale>
        <p:origin x="-432" y="-102"/>
      </p:cViewPr>
      <p:guideLst>
        <p:guide orient="horz" pos="2160"/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94767-4185-47AF-BC22-DE334885B928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D456B-447E-475A-9541-B85F4DA10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5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F4262C-968C-4EE9-8164-CE16364706B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78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4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1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21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2.png"/><Relationship Id="rId7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32687" y="3815830"/>
            <a:ext cx="4149987" cy="8815362"/>
            <a:chOff x="2332687" y="3815830"/>
            <a:chExt cx="4149987" cy="8815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332687" y="3815830"/>
              <a:ext cx="4149987" cy="88153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02869" y="6166150"/>
            <a:ext cx="5382329" cy="4119564"/>
            <a:chOff x="8802869" y="6166150"/>
            <a:chExt cx="5382329" cy="41195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2869" y="6166150"/>
              <a:ext cx="5382329" cy="41195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13769"/>
            <a:ext cx="18285714" cy="6171429"/>
            <a:chOff x="0" y="13769"/>
            <a:chExt cx="18285714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769"/>
              <a:ext cx="18285714" cy="617142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19200" y="2476500"/>
            <a:ext cx="11824371" cy="34624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S-Core Dream 6 Bold" pitchFamily="34" charset="0"/>
              </a:rPr>
              <a:t>로지스틱회귀모델을</a:t>
            </a:r>
            <a:r>
              <a:rPr kumimoji="0" lang="ko-KR" altLang="en-US" sz="7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S-Core Dream 6 Bold" pitchFamily="34" charset="0"/>
              </a:rPr>
              <a:t> 이용한 잠재적 증권고객 예측</a:t>
            </a:r>
            <a:endParaRPr kumimoji="0" lang="en-US" altLang="ko-KR" sz="73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S-Core Dream 6 Bold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EA9F0"/>
                </a:solidFill>
                <a:effectLst/>
                <a:uLnTx/>
                <a:uFillTx/>
                <a:latin typeface="S-Core Dream 6 Bold" pitchFamily="34" charset="0"/>
                <a:ea typeface="+mn-ea"/>
                <a:cs typeface="+mn-cs"/>
              </a:rPr>
              <a:t>SIDE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4185198" y="6185198"/>
            <a:ext cx="4100516" cy="4100516"/>
            <a:chOff x="14185198" y="6185198"/>
            <a:chExt cx="4100516" cy="41005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85198" y="6185198"/>
              <a:ext cx="4100516" cy="41005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907131" y="8879384"/>
            <a:ext cx="1032761" cy="1032761"/>
            <a:chOff x="16907131" y="8879384"/>
            <a:chExt cx="1032761" cy="10327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07131" y="8879384"/>
              <a:ext cx="1032761" cy="1032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8000" cy="2705100"/>
            <a:chOff x="0" y="0"/>
            <a:chExt cx="4491853" cy="103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491853" cy="1038095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90704" y="1104901"/>
            <a:ext cx="542909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6 Bold" pitchFamily="34" charset="0"/>
              </a:rPr>
              <a:t>분석 결과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n-cs"/>
            </a:endParaRPr>
          </a:p>
        </p:txBody>
      </p:sp>
      <p:grpSp>
        <p:nvGrpSpPr>
          <p:cNvPr id="36" name="그룹 1007"/>
          <p:cNvGrpSpPr/>
          <p:nvPr/>
        </p:nvGrpSpPr>
        <p:grpSpPr>
          <a:xfrm>
            <a:off x="339384" y="316983"/>
            <a:ext cx="1906542" cy="470935"/>
            <a:chOff x="633902" y="1124448"/>
            <a:chExt cx="1906542" cy="470935"/>
          </a:xfrm>
        </p:grpSpPr>
        <p:grpSp>
          <p:nvGrpSpPr>
            <p:cNvPr id="38" name="그룹 1008"/>
            <p:cNvGrpSpPr/>
            <p:nvPr/>
          </p:nvGrpSpPr>
          <p:grpSpPr>
            <a:xfrm>
              <a:off x="885222" y="1124448"/>
              <a:ext cx="1403901" cy="470935"/>
              <a:chOff x="885222" y="1124448"/>
              <a:chExt cx="1403901" cy="470935"/>
            </a:xfrm>
          </p:grpSpPr>
          <p:pic>
            <p:nvPicPr>
              <p:cNvPr id="45" name="Object 3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85222" y="1124448"/>
                <a:ext cx="1403901" cy="470935"/>
              </a:xfrm>
              <a:prstGeom prst="rect">
                <a:avLst/>
              </a:prstGeom>
            </p:spPr>
          </p:pic>
        </p:grpSp>
        <p:sp>
          <p:nvSpPr>
            <p:cNvPr id="43" name="Object 38"/>
            <p:cNvSpPr txBox="1"/>
            <p:nvPr/>
          </p:nvSpPr>
          <p:spPr>
            <a:xfrm>
              <a:off x="633902" y="1181100"/>
              <a:ext cx="1906542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rPr>
                <a:t>시각화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endParaRPr>
            </a:p>
          </p:txBody>
        </p:sp>
      </p:grpSp>
      <p:sp>
        <p:nvSpPr>
          <p:cNvPr id="46" name="Object 21">
            <a:extLst>
              <a:ext uri="{FF2B5EF4-FFF2-40B4-BE49-F238E27FC236}">
                <a16:creationId xmlns:a16="http://schemas.microsoft.com/office/drawing/2014/main" xmlns="" id="{EDA67E1A-F498-1B24-5AD9-EB4A8B05C327}"/>
              </a:ext>
            </a:extLst>
          </p:cNvPr>
          <p:cNvSpPr txBox="1"/>
          <p:nvPr/>
        </p:nvSpPr>
        <p:spPr>
          <a:xfrm>
            <a:off x="13636718" y="7937384"/>
            <a:ext cx="419100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모델 적용 결과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A1C9F4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●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A9678F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증권성향이 있다고 예측한 고객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B482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●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A9678F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증권성향이 없다고 예측한 고객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xmlns="" id="{0AE37693-715D-98C3-4E8A-FBD7C5F8B686}"/>
              </a:ext>
            </a:extLst>
          </p:cNvPr>
          <p:cNvSpPr txBox="1"/>
          <p:nvPr/>
        </p:nvSpPr>
        <p:spPr>
          <a:xfrm>
            <a:off x="1376396" y="9581400"/>
            <a:ext cx="1438630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</a:rPr>
              <a:t>-&gt;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에스코어 드림 8 Heavy" pitchFamily="34" charset="-127"/>
                <a:ea typeface="에스코어 드림 8 Heavy" pitchFamily="34" charset="-127"/>
              </a:rPr>
              <a:t>온라인 결제</a:t>
            </a:r>
            <a:r>
              <a:rPr lang="en-US" altLang="ko-KR" sz="2400" dirty="0">
                <a:solidFill>
                  <a:prstClr val="black"/>
                </a:solidFill>
                <a:latin typeface="에스코어 드림 8 Heavy" pitchFamily="34" charset="-127"/>
                <a:ea typeface="에스코어 드림 8 Heavy" pitchFamily="34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에스코어 드림 8 Heavy" pitchFamily="34" charset="-127"/>
                <a:ea typeface="에스코어 드림 8 Heavy" pitchFamily="34" charset="-127"/>
              </a:rPr>
              <a:t>병원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</a:rPr>
              <a:t> 항목에 지출하는 금액이 많으면 증권성향이 있다고 예측할 수 있음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itchFamily="34" charset="-127"/>
              <a:ea typeface="에스코어 드림 8 Heavy" pitchFamily="34" charset="-127"/>
            </a:endParaRPr>
          </a:p>
        </p:txBody>
      </p:sp>
      <p:grpSp>
        <p:nvGrpSpPr>
          <p:cNvPr id="2" name="그룹 1004">
            <a:extLst>
              <a:ext uri="{FF2B5EF4-FFF2-40B4-BE49-F238E27FC236}">
                <a16:creationId xmlns:a16="http://schemas.microsoft.com/office/drawing/2014/main" xmlns="" id="{613EE5E2-C3EE-5B26-1774-959B7429026F}"/>
              </a:ext>
            </a:extLst>
          </p:cNvPr>
          <p:cNvGrpSpPr/>
          <p:nvPr/>
        </p:nvGrpSpPr>
        <p:grpSpPr>
          <a:xfrm>
            <a:off x="1379148" y="3779633"/>
            <a:ext cx="3886295" cy="513840"/>
            <a:chOff x="761905" y="4501593"/>
            <a:chExt cx="5055770" cy="11240302"/>
          </a:xfrm>
        </p:grpSpPr>
        <p:pic>
          <p:nvPicPr>
            <p:cNvPr id="9" name="Object 12">
              <a:extLst>
                <a:ext uri="{FF2B5EF4-FFF2-40B4-BE49-F238E27FC236}">
                  <a16:creationId xmlns:a16="http://schemas.microsoft.com/office/drawing/2014/main" xmlns="" id="{82B8CAD8-1A71-E0BE-5A43-6C90A0702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11" name="Object 16">
            <a:extLst>
              <a:ext uri="{FF2B5EF4-FFF2-40B4-BE49-F238E27FC236}">
                <a16:creationId xmlns:a16="http://schemas.microsoft.com/office/drawing/2014/main" xmlns="" id="{D4BDFEF0-0CA5-0B3F-9C36-A73B77A757CD}"/>
              </a:ext>
            </a:extLst>
          </p:cNvPr>
          <p:cNvSpPr txBox="1"/>
          <p:nvPr/>
        </p:nvSpPr>
        <p:spPr>
          <a:xfrm>
            <a:off x="1485061" y="3863735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B34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결제대행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_PG </a:t>
            </a:r>
          </a:p>
        </p:txBody>
      </p:sp>
      <p:grpSp>
        <p:nvGrpSpPr>
          <p:cNvPr id="12" name="그룹 1004">
            <a:extLst>
              <a:ext uri="{FF2B5EF4-FFF2-40B4-BE49-F238E27FC236}">
                <a16:creationId xmlns:a16="http://schemas.microsoft.com/office/drawing/2014/main" xmlns="" id="{105FC7FA-2FF9-0281-D39F-B07FE4B736D9}"/>
              </a:ext>
            </a:extLst>
          </p:cNvPr>
          <p:cNvGrpSpPr/>
          <p:nvPr/>
        </p:nvGrpSpPr>
        <p:grpSpPr>
          <a:xfrm>
            <a:off x="1379144" y="4279378"/>
            <a:ext cx="3886295" cy="513840"/>
            <a:chOff x="761905" y="4501593"/>
            <a:chExt cx="5055770" cy="11240302"/>
          </a:xfrm>
        </p:grpSpPr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xmlns="" id="{84C3C8DC-35DF-598A-CC32-D1429867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grpSp>
        <p:nvGrpSpPr>
          <p:cNvPr id="14" name="그룹 1004">
            <a:extLst>
              <a:ext uri="{FF2B5EF4-FFF2-40B4-BE49-F238E27FC236}">
                <a16:creationId xmlns:a16="http://schemas.microsoft.com/office/drawing/2014/main" xmlns="" id="{53378AD2-910A-2E46-C4A8-1EF5D2341C8A}"/>
              </a:ext>
            </a:extLst>
          </p:cNvPr>
          <p:cNvGrpSpPr/>
          <p:nvPr/>
        </p:nvGrpSpPr>
        <p:grpSpPr>
          <a:xfrm>
            <a:off x="1379144" y="4793219"/>
            <a:ext cx="3886295" cy="554598"/>
            <a:chOff x="761905" y="4501593"/>
            <a:chExt cx="5055770" cy="11240302"/>
          </a:xfrm>
        </p:grpSpPr>
        <p:pic>
          <p:nvPicPr>
            <p:cNvPr id="15" name="Object 12">
              <a:extLst>
                <a:ext uri="{FF2B5EF4-FFF2-40B4-BE49-F238E27FC236}">
                  <a16:creationId xmlns:a16="http://schemas.microsoft.com/office/drawing/2014/main" xmlns="" id="{339612CE-03E5-57CC-614D-E09F2CAE1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grpSp>
        <p:nvGrpSpPr>
          <p:cNvPr id="16" name="그룹 1004">
            <a:extLst>
              <a:ext uri="{FF2B5EF4-FFF2-40B4-BE49-F238E27FC236}">
                <a16:creationId xmlns:a16="http://schemas.microsoft.com/office/drawing/2014/main" xmlns="" id="{69D9E6F1-69A6-6A82-71E6-6C4134B38D67}"/>
              </a:ext>
            </a:extLst>
          </p:cNvPr>
          <p:cNvGrpSpPr/>
          <p:nvPr/>
        </p:nvGrpSpPr>
        <p:grpSpPr>
          <a:xfrm>
            <a:off x="1376396" y="5321539"/>
            <a:ext cx="3886295" cy="796721"/>
            <a:chOff x="761905" y="4501593"/>
            <a:chExt cx="5055770" cy="11240302"/>
          </a:xfrm>
        </p:grpSpPr>
        <p:pic>
          <p:nvPicPr>
            <p:cNvPr id="17" name="Object 12">
              <a:extLst>
                <a:ext uri="{FF2B5EF4-FFF2-40B4-BE49-F238E27FC236}">
                  <a16:creationId xmlns:a16="http://schemas.microsoft.com/office/drawing/2014/main" xmlns="" id="{34DC9938-2B16-902F-9CA6-484C12585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18" name="Object 16">
            <a:extLst>
              <a:ext uri="{FF2B5EF4-FFF2-40B4-BE49-F238E27FC236}">
                <a16:creationId xmlns:a16="http://schemas.microsoft.com/office/drawing/2014/main" xmlns="" id="{33F081F9-4F24-91FF-ABED-BF6BD873D9C8}"/>
              </a:ext>
            </a:extLst>
          </p:cNvPr>
          <p:cNvSpPr txBox="1"/>
          <p:nvPr/>
        </p:nvSpPr>
        <p:spPr>
          <a:xfrm>
            <a:off x="1485061" y="4341462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B15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할인점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슈퍼마켓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xmlns="" id="{AACB2FCB-82F4-72F0-DDDA-68123CBAD4CC}"/>
              </a:ext>
            </a:extLst>
          </p:cNvPr>
          <p:cNvSpPr txBox="1"/>
          <p:nvPr/>
        </p:nvSpPr>
        <p:spPr>
          <a:xfrm>
            <a:off x="1485059" y="4864538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B17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편의점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xmlns="" id="{8BBA8075-E25C-2986-7CE7-79D612B47472}"/>
              </a:ext>
            </a:extLst>
          </p:cNvPr>
          <p:cNvSpPr txBox="1"/>
          <p:nvPr/>
        </p:nvSpPr>
        <p:spPr>
          <a:xfrm>
            <a:off x="1464293" y="5347816"/>
            <a:ext cx="37105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B33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전자상거래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다품목취급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0A61801-D593-4DA5-3323-3F198417AE42}"/>
              </a:ext>
            </a:extLst>
          </p:cNvPr>
          <p:cNvSpPr/>
          <p:nvPr/>
        </p:nvSpPr>
        <p:spPr>
          <a:xfrm>
            <a:off x="1376396" y="3199000"/>
            <a:ext cx="3886295" cy="576270"/>
          </a:xfrm>
          <a:prstGeom prst="rect">
            <a:avLst/>
          </a:prstGeom>
          <a:solidFill>
            <a:srgbClr val="324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1. </a:t>
            </a:r>
            <a:r>
              <a:rPr lang="ko-KR" altLang="en-US" sz="20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쇼핑</a:t>
            </a:r>
          </a:p>
        </p:txBody>
      </p:sp>
      <p:grpSp>
        <p:nvGrpSpPr>
          <p:cNvPr id="22" name="그룹 1004">
            <a:extLst>
              <a:ext uri="{FF2B5EF4-FFF2-40B4-BE49-F238E27FC236}">
                <a16:creationId xmlns:a16="http://schemas.microsoft.com/office/drawing/2014/main" xmlns="" id="{F29DBCEB-D80F-22A7-20E1-BAAF7EC33629}"/>
              </a:ext>
            </a:extLst>
          </p:cNvPr>
          <p:cNvGrpSpPr/>
          <p:nvPr/>
        </p:nvGrpSpPr>
        <p:grpSpPr>
          <a:xfrm>
            <a:off x="5340526" y="3779633"/>
            <a:ext cx="3886295" cy="513840"/>
            <a:chOff x="761905" y="4501593"/>
            <a:chExt cx="5055770" cy="11240302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xmlns="" id="{4FBE5AA9-2F83-F57D-B144-7C4F7744D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24" name="Object 16">
            <a:extLst>
              <a:ext uri="{FF2B5EF4-FFF2-40B4-BE49-F238E27FC236}">
                <a16:creationId xmlns:a16="http://schemas.microsoft.com/office/drawing/2014/main" xmlns="" id="{E23404BD-6E54-6ED5-3DF8-2F28BCD81647}"/>
              </a:ext>
            </a:extLst>
          </p:cNvPr>
          <p:cNvSpPr txBox="1"/>
          <p:nvPr/>
        </p:nvSpPr>
        <p:spPr>
          <a:xfrm>
            <a:off x="5446439" y="3863735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B35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한식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grpSp>
        <p:nvGrpSpPr>
          <p:cNvPr id="25" name="그룹 1004">
            <a:extLst>
              <a:ext uri="{FF2B5EF4-FFF2-40B4-BE49-F238E27FC236}">
                <a16:creationId xmlns:a16="http://schemas.microsoft.com/office/drawing/2014/main" xmlns="" id="{9D0138FE-3D38-6D4A-9313-FDB4A97EE1AA}"/>
              </a:ext>
            </a:extLst>
          </p:cNvPr>
          <p:cNvGrpSpPr/>
          <p:nvPr/>
        </p:nvGrpSpPr>
        <p:grpSpPr>
          <a:xfrm>
            <a:off x="5340522" y="4279378"/>
            <a:ext cx="3886295" cy="513840"/>
            <a:chOff x="761905" y="4501593"/>
            <a:chExt cx="5055770" cy="11240302"/>
          </a:xfrm>
        </p:grpSpPr>
        <p:pic>
          <p:nvPicPr>
            <p:cNvPr id="26" name="Object 12">
              <a:extLst>
                <a:ext uri="{FF2B5EF4-FFF2-40B4-BE49-F238E27FC236}">
                  <a16:creationId xmlns:a16="http://schemas.microsoft.com/office/drawing/2014/main" xmlns="" id="{19E34514-9BFB-1C5E-128C-3E16175D8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grpSp>
        <p:nvGrpSpPr>
          <p:cNvPr id="27" name="그룹 1004">
            <a:extLst>
              <a:ext uri="{FF2B5EF4-FFF2-40B4-BE49-F238E27FC236}">
                <a16:creationId xmlns:a16="http://schemas.microsoft.com/office/drawing/2014/main" xmlns="" id="{CB654C30-1A77-96C1-F73F-0DC57DDA0622}"/>
              </a:ext>
            </a:extLst>
          </p:cNvPr>
          <p:cNvGrpSpPr/>
          <p:nvPr/>
        </p:nvGrpSpPr>
        <p:grpSpPr>
          <a:xfrm>
            <a:off x="5340522" y="4793218"/>
            <a:ext cx="3886295" cy="528321"/>
            <a:chOff x="761905" y="4501593"/>
            <a:chExt cx="5055770" cy="11240302"/>
          </a:xfrm>
        </p:grpSpPr>
        <p:pic>
          <p:nvPicPr>
            <p:cNvPr id="28" name="Object 12">
              <a:extLst>
                <a:ext uri="{FF2B5EF4-FFF2-40B4-BE49-F238E27FC236}">
                  <a16:creationId xmlns:a16="http://schemas.microsoft.com/office/drawing/2014/main" xmlns="" id="{0F767966-AD3D-6BDA-F231-5ACB30534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grpSp>
        <p:nvGrpSpPr>
          <p:cNvPr id="29" name="그룹 1004">
            <a:extLst>
              <a:ext uri="{FF2B5EF4-FFF2-40B4-BE49-F238E27FC236}">
                <a16:creationId xmlns:a16="http://schemas.microsoft.com/office/drawing/2014/main" xmlns="" id="{81BB3224-842B-88D8-202C-C17A6DDD7D3B}"/>
              </a:ext>
            </a:extLst>
          </p:cNvPr>
          <p:cNvGrpSpPr/>
          <p:nvPr/>
        </p:nvGrpSpPr>
        <p:grpSpPr>
          <a:xfrm>
            <a:off x="5340520" y="5296567"/>
            <a:ext cx="3886295" cy="576270"/>
            <a:chOff x="761905" y="4501593"/>
            <a:chExt cx="5055770" cy="11240302"/>
          </a:xfrm>
        </p:grpSpPr>
        <p:pic>
          <p:nvPicPr>
            <p:cNvPr id="30" name="Object 12">
              <a:extLst>
                <a:ext uri="{FF2B5EF4-FFF2-40B4-BE49-F238E27FC236}">
                  <a16:creationId xmlns:a16="http://schemas.microsoft.com/office/drawing/2014/main" xmlns="" id="{23AA6CEF-4E58-0925-60F2-E8CFAA38A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32" name="Object 16">
            <a:extLst>
              <a:ext uri="{FF2B5EF4-FFF2-40B4-BE49-F238E27FC236}">
                <a16:creationId xmlns:a16="http://schemas.microsoft.com/office/drawing/2014/main" xmlns="" id="{39D3057E-520A-A516-3DAB-58729ED7B056}"/>
              </a:ext>
            </a:extLst>
          </p:cNvPr>
          <p:cNvSpPr txBox="1"/>
          <p:nvPr/>
        </p:nvSpPr>
        <p:spPr>
          <a:xfrm>
            <a:off x="5446439" y="4341462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B41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일반대중음식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xmlns="" id="{C2EEAAA6-37EA-A610-F069-37751941DE0F}"/>
              </a:ext>
            </a:extLst>
          </p:cNvPr>
          <p:cNvSpPr txBox="1"/>
          <p:nvPr/>
        </p:nvSpPr>
        <p:spPr>
          <a:xfrm>
            <a:off x="5446437" y="4864538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B40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커피전문점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xmlns="" id="{419C72AB-1D6E-2D9B-654C-E3105BFD3675}"/>
              </a:ext>
            </a:extLst>
          </p:cNvPr>
          <p:cNvSpPr txBox="1"/>
          <p:nvPr/>
        </p:nvSpPr>
        <p:spPr>
          <a:xfrm>
            <a:off x="5452234" y="5388192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B20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식품잡화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grpSp>
        <p:nvGrpSpPr>
          <p:cNvPr id="35" name="그룹 1004">
            <a:extLst>
              <a:ext uri="{FF2B5EF4-FFF2-40B4-BE49-F238E27FC236}">
                <a16:creationId xmlns:a16="http://schemas.microsoft.com/office/drawing/2014/main" xmlns="" id="{94EF08DF-DBFC-EC82-FC61-3BA434801B56}"/>
              </a:ext>
            </a:extLst>
          </p:cNvPr>
          <p:cNvGrpSpPr/>
          <p:nvPr/>
        </p:nvGrpSpPr>
        <p:grpSpPr>
          <a:xfrm>
            <a:off x="5340524" y="5861625"/>
            <a:ext cx="3886295" cy="576270"/>
            <a:chOff x="761905" y="4501593"/>
            <a:chExt cx="5055770" cy="11240302"/>
          </a:xfrm>
        </p:grpSpPr>
        <p:pic>
          <p:nvPicPr>
            <p:cNvPr id="37" name="Object 12">
              <a:extLst>
                <a:ext uri="{FF2B5EF4-FFF2-40B4-BE49-F238E27FC236}">
                  <a16:creationId xmlns:a16="http://schemas.microsoft.com/office/drawing/2014/main" xmlns="" id="{05AB5802-1F2C-74C1-33AE-ACA60CE52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39" name="Object 16">
            <a:extLst>
              <a:ext uri="{FF2B5EF4-FFF2-40B4-BE49-F238E27FC236}">
                <a16:creationId xmlns:a16="http://schemas.microsoft.com/office/drawing/2014/main" xmlns="" id="{7A9B56C9-457F-3BCE-7B91-7C3995896A6F}"/>
              </a:ext>
            </a:extLst>
          </p:cNvPr>
          <p:cNvSpPr txBox="1"/>
          <p:nvPr/>
        </p:nvSpPr>
        <p:spPr>
          <a:xfrm>
            <a:off x="5446437" y="5945727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B30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제과점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B3D53C62-0511-8F48-FA3E-E2E46A96E5F5}"/>
              </a:ext>
            </a:extLst>
          </p:cNvPr>
          <p:cNvSpPr/>
          <p:nvPr/>
        </p:nvSpPr>
        <p:spPr>
          <a:xfrm>
            <a:off x="5337774" y="3199000"/>
            <a:ext cx="3886295" cy="576270"/>
          </a:xfrm>
          <a:prstGeom prst="rect">
            <a:avLst/>
          </a:prstGeom>
          <a:solidFill>
            <a:srgbClr val="324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2. </a:t>
            </a:r>
            <a:r>
              <a:rPr lang="ko-KR" altLang="en-US" sz="20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식비</a:t>
            </a:r>
          </a:p>
        </p:txBody>
      </p:sp>
      <p:grpSp>
        <p:nvGrpSpPr>
          <p:cNvPr id="41" name="그룹 1004">
            <a:extLst>
              <a:ext uri="{FF2B5EF4-FFF2-40B4-BE49-F238E27FC236}">
                <a16:creationId xmlns:a16="http://schemas.microsoft.com/office/drawing/2014/main" xmlns="" id="{52E09D00-6C98-269A-E4D6-589D53D8EA96}"/>
              </a:ext>
            </a:extLst>
          </p:cNvPr>
          <p:cNvGrpSpPr/>
          <p:nvPr/>
        </p:nvGrpSpPr>
        <p:grpSpPr>
          <a:xfrm>
            <a:off x="9299152" y="3751865"/>
            <a:ext cx="3886295" cy="513840"/>
            <a:chOff x="761905" y="4501593"/>
            <a:chExt cx="5055770" cy="11240302"/>
          </a:xfrm>
        </p:grpSpPr>
        <p:pic>
          <p:nvPicPr>
            <p:cNvPr id="42" name="Object 12">
              <a:extLst>
                <a:ext uri="{FF2B5EF4-FFF2-40B4-BE49-F238E27FC236}">
                  <a16:creationId xmlns:a16="http://schemas.microsoft.com/office/drawing/2014/main" xmlns="" id="{12E72C1C-35DC-A46A-D8A5-E2B1E754C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44" name="Object 16">
            <a:extLst>
              <a:ext uri="{FF2B5EF4-FFF2-40B4-BE49-F238E27FC236}">
                <a16:creationId xmlns:a16="http://schemas.microsoft.com/office/drawing/2014/main" xmlns="" id="{110C8B4E-2B2C-61F0-41D0-9BEE92A72470}"/>
              </a:ext>
            </a:extLst>
          </p:cNvPr>
          <p:cNvSpPr txBox="1"/>
          <p:nvPr/>
        </p:nvSpPr>
        <p:spPr>
          <a:xfrm>
            <a:off x="9405065" y="3835967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B146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약국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grpSp>
        <p:nvGrpSpPr>
          <p:cNvPr id="47" name="그룹 1004">
            <a:extLst>
              <a:ext uri="{FF2B5EF4-FFF2-40B4-BE49-F238E27FC236}">
                <a16:creationId xmlns:a16="http://schemas.microsoft.com/office/drawing/2014/main" xmlns="" id="{451D0AB8-B479-E9C3-847C-0326EC9A544C}"/>
              </a:ext>
            </a:extLst>
          </p:cNvPr>
          <p:cNvGrpSpPr/>
          <p:nvPr/>
        </p:nvGrpSpPr>
        <p:grpSpPr>
          <a:xfrm>
            <a:off x="9299148" y="4251610"/>
            <a:ext cx="3886295" cy="513840"/>
            <a:chOff x="761905" y="4501593"/>
            <a:chExt cx="5055770" cy="11240302"/>
          </a:xfrm>
        </p:grpSpPr>
        <p:pic>
          <p:nvPicPr>
            <p:cNvPr id="48" name="Object 12">
              <a:extLst>
                <a:ext uri="{FF2B5EF4-FFF2-40B4-BE49-F238E27FC236}">
                  <a16:creationId xmlns:a16="http://schemas.microsoft.com/office/drawing/2014/main" xmlns="" id="{2CE15D29-402D-E61F-5A8D-94185C68D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49" name="Object 16">
            <a:extLst>
              <a:ext uri="{FF2B5EF4-FFF2-40B4-BE49-F238E27FC236}">
                <a16:creationId xmlns:a16="http://schemas.microsoft.com/office/drawing/2014/main" xmlns="" id="{B1E752F0-7087-0B30-929B-0AF7D8183D16}"/>
              </a:ext>
            </a:extLst>
          </p:cNvPr>
          <p:cNvSpPr txBox="1"/>
          <p:nvPr/>
        </p:nvSpPr>
        <p:spPr>
          <a:xfrm>
            <a:off x="9405065" y="4313694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B140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개인병원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13570CA-1A6F-42C7-0F70-AF232176EDC2}"/>
              </a:ext>
            </a:extLst>
          </p:cNvPr>
          <p:cNvSpPr/>
          <p:nvPr/>
        </p:nvSpPr>
        <p:spPr>
          <a:xfrm>
            <a:off x="9296400" y="3171232"/>
            <a:ext cx="3886295" cy="576270"/>
          </a:xfrm>
          <a:prstGeom prst="rect">
            <a:avLst/>
          </a:prstGeom>
          <a:solidFill>
            <a:srgbClr val="324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3. </a:t>
            </a:r>
            <a:r>
              <a:rPr lang="ko-KR" altLang="en-US" sz="20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의료비</a:t>
            </a: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xmlns="" id="{0BD638E6-5CD6-80F2-D3E0-3F9573C6EF26}"/>
              </a:ext>
            </a:extLst>
          </p:cNvPr>
          <p:cNvGrpSpPr/>
          <p:nvPr/>
        </p:nvGrpSpPr>
        <p:grpSpPr>
          <a:xfrm>
            <a:off x="13292412" y="3767363"/>
            <a:ext cx="3886295" cy="878123"/>
            <a:chOff x="761905" y="4501593"/>
            <a:chExt cx="5055770" cy="11240302"/>
          </a:xfrm>
        </p:grpSpPr>
        <p:pic>
          <p:nvPicPr>
            <p:cNvPr id="53" name="Object 12">
              <a:extLst>
                <a:ext uri="{FF2B5EF4-FFF2-40B4-BE49-F238E27FC236}">
                  <a16:creationId xmlns:a16="http://schemas.microsoft.com/office/drawing/2014/main" xmlns="" id="{F7B9610B-4E00-4284-F795-66C5E5FF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54" name="Object 16">
            <a:extLst>
              <a:ext uri="{FF2B5EF4-FFF2-40B4-BE49-F238E27FC236}">
                <a16:creationId xmlns:a16="http://schemas.microsoft.com/office/drawing/2014/main" xmlns="" id="{576F7E40-5C3F-1882-BA37-994BEC46BE95}"/>
              </a:ext>
            </a:extLst>
          </p:cNvPr>
          <p:cNvSpPr txBox="1"/>
          <p:nvPr/>
        </p:nvSpPr>
        <p:spPr>
          <a:xfrm>
            <a:off x="13398325" y="3861401"/>
            <a:ext cx="37105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B61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통신요금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이동시내전화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grpSp>
        <p:nvGrpSpPr>
          <p:cNvPr id="55" name="그룹 1004">
            <a:extLst>
              <a:ext uri="{FF2B5EF4-FFF2-40B4-BE49-F238E27FC236}">
                <a16:creationId xmlns:a16="http://schemas.microsoft.com/office/drawing/2014/main" xmlns="" id="{F525E368-156E-0B95-5B52-2E2F2B5AB9E1}"/>
              </a:ext>
            </a:extLst>
          </p:cNvPr>
          <p:cNvGrpSpPr/>
          <p:nvPr/>
        </p:nvGrpSpPr>
        <p:grpSpPr>
          <a:xfrm>
            <a:off x="13292408" y="4645509"/>
            <a:ext cx="3886295" cy="513840"/>
            <a:chOff x="761905" y="4501593"/>
            <a:chExt cx="5055770" cy="11240302"/>
          </a:xfrm>
        </p:grpSpPr>
        <p:pic>
          <p:nvPicPr>
            <p:cNvPr id="56" name="Object 12">
              <a:extLst>
                <a:ext uri="{FF2B5EF4-FFF2-40B4-BE49-F238E27FC236}">
                  <a16:creationId xmlns:a16="http://schemas.microsoft.com/office/drawing/2014/main" xmlns="" id="{33433C8D-A9E1-24AF-D445-B6F55BFDC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grpSp>
        <p:nvGrpSpPr>
          <p:cNvPr id="57" name="그룹 1004">
            <a:extLst>
              <a:ext uri="{FF2B5EF4-FFF2-40B4-BE49-F238E27FC236}">
                <a16:creationId xmlns:a16="http://schemas.microsoft.com/office/drawing/2014/main" xmlns="" id="{AC8BD97A-D0F8-1DE4-9B19-3B548A5EC4B1}"/>
              </a:ext>
            </a:extLst>
          </p:cNvPr>
          <p:cNvGrpSpPr/>
          <p:nvPr/>
        </p:nvGrpSpPr>
        <p:grpSpPr>
          <a:xfrm>
            <a:off x="13292408" y="5159349"/>
            <a:ext cx="3886295" cy="702276"/>
            <a:chOff x="761905" y="4501593"/>
            <a:chExt cx="5055770" cy="11240302"/>
          </a:xfrm>
        </p:grpSpPr>
        <p:pic>
          <p:nvPicPr>
            <p:cNvPr id="58" name="Object 12">
              <a:extLst>
                <a:ext uri="{FF2B5EF4-FFF2-40B4-BE49-F238E27FC236}">
                  <a16:creationId xmlns:a16="http://schemas.microsoft.com/office/drawing/2014/main" xmlns="" id="{1CAB6EFA-E940-F1DA-4E42-4D787473F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grpSp>
        <p:nvGrpSpPr>
          <p:cNvPr id="59" name="그룹 1004">
            <a:extLst>
              <a:ext uri="{FF2B5EF4-FFF2-40B4-BE49-F238E27FC236}">
                <a16:creationId xmlns:a16="http://schemas.microsoft.com/office/drawing/2014/main" xmlns="" id="{B807AC5E-FDF8-B161-942E-F280DCC1D782}"/>
              </a:ext>
            </a:extLst>
          </p:cNvPr>
          <p:cNvGrpSpPr/>
          <p:nvPr/>
        </p:nvGrpSpPr>
        <p:grpSpPr>
          <a:xfrm>
            <a:off x="13292406" y="5712287"/>
            <a:ext cx="3886295" cy="878123"/>
            <a:chOff x="761905" y="4501593"/>
            <a:chExt cx="5055770" cy="11240302"/>
          </a:xfrm>
        </p:grpSpPr>
        <p:pic>
          <p:nvPicPr>
            <p:cNvPr id="60" name="Object 12">
              <a:extLst>
                <a:ext uri="{FF2B5EF4-FFF2-40B4-BE49-F238E27FC236}">
                  <a16:creationId xmlns:a16="http://schemas.microsoft.com/office/drawing/2014/main" xmlns="" id="{9A7D1091-6A6F-19A5-777C-4DAC1B302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61" name="Object 16">
            <a:extLst>
              <a:ext uri="{FF2B5EF4-FFF2-40B4-BE49-F238E27FC236}">
                <a16:creationId xmlns:a16="http://schemas.microsoft.com/office/drawing/2014/main" xmlns="" id="{DF7B3472-794E-BC48-3851-99CA3900A78E}"/>
              </a:ext>
            </a:extLst>
          </p:cNvPr>
          <p:cNvSpPr txBox="1"/>
          <p:nvPr/>
        </p:nvSpPr>
        <p:spPr>
          <a:xfrm>
            <a:off x="13398325" y="4707593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B161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주유소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62" name="Object 16">
            <a:extLst>
              <a:ext uri="{FF2B5EF4-FFF2-40B4-BE49-F238E27FC236}">
                <a16:creationId xmlns:a16="http://schemas.microsoft.com/office/drawing/2014/main" xmlns="" id="{10F543CC-AF12-1F37-2CF6-8DC6FB6396F2}"/>
              </a:ext>
            </a:extLst>
          </p:cNvPr>
          <p:cNvSpPr txBox="1"/>
          <p:nvPr/>
        </p:nvSpPr>
        <p:spPr>
          <a:xfrm>
            <a:off x="13398323" y="5230669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B58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컴퓨터소프트웨어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63" name="Object 16">
            <a:extLst>
              <a:ext uri="{FF2B5EF4-FFF2-40B4-BE49-F238E27FC236}">
                <a16:creationId xmlns:a16="http://schemas.microsoft.com/office/drawing/2014/main" xmlns="" id="{CCBBD12E-2099-1207-477C-0D4C395D9BDD}"/>
              </a:ext>
            </a:extLst>
          </p:cNvPr>
          <p:cNvSpPr txBox="1"/>
          <p:nvPr/>
        </p:nvSpPr>
        <p:spPr>
          <a:xfrm>
            <a:off x="13398323" y="5788487"/>
            <a:ext cx="37105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B131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용역서비스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연구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번역등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960" name="직사각형 959">
            <a:extLst>
              <a:ext uri="{FF2B5EF4-FFF2-40B4-BE49-F238E27FC236}">
                <a16:creationId xmlns:a16="http://schemas.microsoft.com/office/drawing/2014/main" xmlns="" id="{2DF3DFD0-D271-F9D2-4EBE-EBFC806C7C39}"/>
              </a:ext>
            </a:extLst>
          </p:cNvPr>
          <p:cNvSpPr/>
          <p:nvPr/>
        </p:nvSpPr>
        <p:spPr>
          <a:xfrm>
            <a:off x="13289660" y="3186731"/>
            <a:ext cx="3886295" cy="576270"/>
          </a:xfrm>
          <a:prstGeom prst="rect">
            <a:avLst/>
          </a:prstGeom>
          <a:solidFill>
            <a:srgbClr val="324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4. </a:t>
            </a:r>
            <a:r>
              <a:rPr lang="ko-KR" altLang="en-US" sz="20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기타</a:t>
            </a:r>
          </a:p>
        </p:txBody>
      </p:sp>
      <p:pic>
        <p:nvPicPr>
          <p:cNvPr id="961" name="그림 96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83D39567-1352-85BB-FA2B-019CB12DDA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6" r="26014"/>
          <a:stretch/>
        </p:blipFill>
        <p:spPr>
          <a:xfrm>
            <a:off x="1177815" y="6531432"/>
            <a:ext cx="1980954" cy="2885204"/>
          </a:xfrm>
          <a:prstGeom prst="rect">
            <a:avLst/>
          </a:prstGeom>
        </p:spPr>
      </p:pic>
      <p:pic>
        <p:nvPicPr>
          <p:cNvPr id="962" name="그림 961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6991601D-EC16-4C38-008E-714AE61401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87665"/>
          <a:stretch/>
        </p:blipFill>
        <p:spPr>
          <a:xfrm>
            <a:off x="3364749" y="6531432"/>
            <a:ext cx="1980954" cy="2885204"/>
          </a:xfrm>
          <a:prstGeom prst="rect">
            <a:avLst/>
          </a:prstGeom>
        </p:spPr>
      </p:pic>
      <p:pic>
        <p:nvPicPr>
          <p:cNvPr id="963" name="그림 962" descr="텍스트, 바퀴이(가) 표시된 사진&#10;&#10;자동 생성된 설명">
            <a:extLst>
              <a:ext uri="{FF2B5EF4-FFF2-40B4-BE49-F238E27FC236}">
                <a16:creationId xmlns:a16="http://schemas.microsoft.com/office/drawing/2014/main" xmlns="" id="{C17DAFF5-47A7-03C3-09F2-E520FC9F2F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5" r="3344"/>
          <a:stretch/>
        </p:blipFill>
        <p:spPr>
          <a:xfrm>
            <a:off x="5551683" y="6515404"/>
            <a:ext cx="2085215" cy="2885204"/>
          </a:xfrm>
          <a:prstGeom prst="rect">
            <a:avLst/>
          </a:prstGeom>
        </p:spPr>
      </p:pic>
      <p:pic>
        <p:nvPicPr>
          <p:cNvPr id="964" name="그림 963" descr="텍스트, 바퀴이(가) 표시된 사진&#10;&#10;자동 생성된 설명">
            <a:extLst>
              <a:ext uri="{FF2B5EF4-FFF2-40B4-BE49-F238E27FC236}">
                <a16:creationId xmlns:a16="http://schemas.microsoft.com/office/drawing/2014/main" xmlns="" id="{FEBDCD06-D560-67EF-1D71-9B9F4BDAEE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9" r="40742"/>
          <a:stretch/>
        </p:blipFill>
        <p:spPr>
          <a:xfrm>
            <a:off x="7842878" y="6539499"/>
            <a:ext cx="1980954" cy="2885204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05164" y="2028231"/>
            <a:ext cx="6076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선택된 변수들에 한하여 시각화를 진행</a:t>
            </a:r>
          </a:p>
        </p:txBody>
      </p:sp>
      <p:pic>
        <p:nvPicPr>
          <p:cNvPr id="65" name="그림 6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E0CEA51F-A253-4D41-0FD2-8233CA341D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34544"/>
          <a:stretch/>
        </p:blipFill>
        <p:spPr>
          <a:xfrm>
            <a:off x="9381649" y="6591300"/>
            <a:ext cx="3349719" cy="2698988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11965485" y="7913196"/>
            <a:ext cx="85013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1898203" y="8275603"/>
            <a:ext cx="85013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5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2400" y="1595383"/>
            <a:ext cx="6506975" cy="2861623"/>
            <a:chOff x="5639766" y="3641577"/>
            <a:chExt cx="5719099" cy="29644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9766" y="3641577"/>
              <a:ext cx="5719099" cy="29644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62400" y="5459045"/>
            <a:ext cx="13291215" cy="1513255"/>
            <a:chOff x="5639766" y="6732037"/>
            <a:chExt cx="5719099" cy="29644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9766" y="6732037"/>
              <a:ext cx="5719099" cy="29644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20528" y="1596077"/>
            <a:ext cx="6563417" cy="2861623"/>
            <a:chOff x="11520784" y="6732037"/>
            <a:chExt cx="5719099" cy="29644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0784" y="6732037"/>
              <a:ext cx="5719099" cy="296440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962400" y="5967874"/>
            <a:ext cx="13291215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Pretendard" pitchFamily="34" charset="0"/>
              </a:rPr>
              <a:t>YZ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Pretendard" pitchFamily="34" charset="0"/>
              </a:rPr>
              <a:t>세대 중 </a:t>
            </a:r>
            <a:r>
              <a:rPr lang="ko-KR" altLang="en-US" sz="3200" noProof="0" dirty="0">
                <a:solidFill>
                  <a:srgbClr val="FFFFFF"/>
                </a:solidFill>
                <a:latin typeface="에스코어 드림 8 Heavy" pitchFamily="34" charset="-127"/>
                <a:ea typeface="에스코어 드림 8 Heavy" pitchFamily="34" charset="-127"/>
                <a:cs typeface="Pretendard" pitchFamily="34" charset="0"/>
              </a:rPr>
              <a:t>온라인 결제</a:t>
            </a:r>
            <a:r>
              <a:rPr lang="en-US" altLang="ko-KR" sz="3200" noProof="0" dirty="0">
                <a:solidFill>
                  <a:srgbClr val="FFFFFF"/>
                </a:solidFill>
                <a:latin typeface="에스코어 드림 8 Heavy" pitchFamily="34" charset="-127"/>
                <a:ea typeface="에스코어 드림 8 Heavy" pitchFamily="34" charset="-127"/>
                <a:cs typeface="Pretendard" pitchFamily="34" charset="0"/>
              </a:rPr>
              <a:t>, </a:t>
            </a:r>
            <a:r>
              <a:rPr lang="ko-KR" altLang="en-US" sz="3200" noProof="0" dirty="0">
                <a:solidFill>
                  <a:srgbClr val="FFFFFF"/>
                </a:solidFill>
                <a:latin typeface="에스코어 드림 8 Heavy" pitchFamily="34" charset="-127"/>
                <a:ea typeface="에스코어 드림 8 Heavy" pitchFamily="34" charset="-127"/>
                <a:cs typeface="Pretendard" pitchFamily="34" charset="0"/>
              </a:rPr>
              <a:t>편의점 지출이 높은 고객이 주 고객층이 된다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에스코어 드림 8 Heavy" pitchFamily="34" charset="-127"/>
              <a:ea typeface="에스코어 드림 8 Heavy" pitchFamily="34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85605" y="2095500"/>
            <a:ext cx="6033262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5 Medium" pitchFamily="34" charset="-127"/>
                <a:ea typeface="에스코어 드림 5 Medium" pitchFamily="34" charset="-127"/>
              </a:rPr>
              <a:t>해당 나이대의 경우 온라인 결제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5 Medium" pitchFamily="34" charset="-127"/>
                <a:ea typeface="에스코어 드림 5 Medium" pitchFamily="34" charset="-127"/>
              </a:rPr>
              <a:t>,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5 Medium" pitchFamily="34" charset="-127"/>
                <a:ea typeface="에스코어 드림 5 Medium" pitchFamily="34" charset="-127"/>
              </a:rPr>
              <a:t>편의점 지출이 많을수록 증권성향이 크다고 예측된다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9256" y="2392574"/>
            <a:ext cx="6033262" cy="13234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5 Medium" pitchFamily="34" charset="-127"/>
                <a:ea typeface="에스코어 드림 5 Medium" pitchFamily="34" charset="-127"/>
                <a:cs typeface="Pretendard" pitchFamily="34" charset="0"/>
              </a:rPr>
              <a:t>YZ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5 Medium" pitchFamily="34" charset="-127"/>
                <a:ea typeface="에스코어 드림 5 Medium" pitchFamily="34" charset="-127"/>
                <a:cs typeface="Pretendard" pitchFamily="34" charset="0"/>
              </a:rPr>
              <a:t>세대에서 경향이 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에스코어 드림 5 Medium" pitchFamily="34" charset="-127"/>
              <a:ea typeface="에스코어 드림 5 Medium" pitchFamily="34" charset="-127"/>
              <a:cs typeface="Pretendard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5 Medium" pitchFamily="34" charset="-127"/>
                <a:ea typeface="에스코어 드림 5 Medium" pitchFamily="34" charset="-127"/>
                <a:cs typeface="Pretendard" pitchFamily="34" charset="0"/>
              </a:rPr>
              <a:t>더 뚜렷하다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에스코어 드림 5 Medium" pitchFamily="34" charset="-127"/>
              <a:ea typeface="에스코어 드림 5 Medium" pitchFamily="34" charset="-127"/>
              <a:cs typeface="Pretendard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5223" y="1883638"/>
            <a:ext cx="6646100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S-Core Dream 6 Bold" pitchFamily="34" charset="0"/>
              </a:rPr>
              <a:t>결론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8426530" y="89012"/>
            <a:ext cx="1948293" cy="10285714"/>
            <a:chOff x="17730615" y="0"/>
            <a:chExt cx="1948293" cy="1028571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7730615" y="3435966"/>
              <a:ext cx="1948293" cy="1714991"/>
              <a:chOff x="17730615" y="3435966"/>
              <a:chExt cx="1948293" cy="171499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730615" y="3435966"/>
                <a:ext cx="1948293" cy="171499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7738052" y="3435966"/>
              <a:ext cx="1933420" cy="1706668"/>
              <a:chOff x="17738052" y="3435966"/>
              <a:chExt cx="1933420" cy="1706668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738052" y="3435966"/>
                <a:ext cx="1933420" cy="170666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7730615" y="1730587"/>
              <a:ext cx="1948293" cy="1714991"/>
              <a:chOff x="17730615" y="1730587"/>
              <a:chExt cx="1948293" cy="1714991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730615" y="1730587"/>
                <a:ext cx="1948293" cy="171499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7730615" y="0"/>
              <a:ext cx="1948293" cy="1735393"/>
              <a:chOff x="17730615" y="0"/>
              <a:chExt cx="1948293" cy="173539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30615" y="0"/>
                <a:ext cx="1948293" cy="173539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7730615" y="4806"/>
              <a:ext cx="1948293" cy="1719797"/>
              <a:chOff x="17730615" y="4806"/>
              <a:chExt cx="1948293" cy="171979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730615" y="4806"/>
                <a:ext cx="1948293" cy="171979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7738052" y="1740125"/>
              <a:ext cx="1933420" cy="1706668"/>
              <a:chOff x="17738052" y="1740125"/>
              <a:chExt cx="1933420" cy="170666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738052" y="1740125"/>
                <a:ext cx="1933420" cy="170666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7730615" y="5143546"/>
              <a:ext cx="1948293" cy="1714991"/>
              <a:chOff x="17730615" y="5143546"/>
              <a:chExt cx="1948293" cy="1714991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7730615" y="5143546"/>
                <a:ext cx="1948293" cy="171499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7738052" y="5151869"/>
              <a:ext cx="1933420" cy="1706668"/>
              <a:chOff x="17738052" y="5151869"/>
              <a:chExt cx="1933420" cy="170666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7738052" y="5151869"/>
                <a:ext cx="1933420" cy="17066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7730615" y="6858538"/>
              <a:ext cx="1948293" cy="1714991"/>
              <a:chOff x="17730615" y="6858538"/>
              <a:chExt cx="1948293" cy="171499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7730615" y="6858538"/>
                <a:ext cx="1948293" cy="171499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738052" y="6858538"/>
              <a:ext cx="1933420" cy="1706668"/>
              <a:chOff x="17738052" y="6858538"/>
              <a:chExt cx="1933420" cy="1706668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7738052" y="6858538"/>
                <a:ext cx="1933420" cy="170666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730615" y="8570723"/>
              <a:ext cx="1948293" cy="1714991"/>
              <a:chOff x="17730615" y="8570723"/>
              <a:chExt cx="1948293" cy="1714991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7730615" y="8570723"/>
                <a:ext cx="1948293" cy="1714991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7738052" y="8570723"/>
              <a:ext cx="1933420" cy="1706668"/>
              <a:chOff x="17738052" y="8570723"/>
              <a:chExt cx="1933420" cy="1706668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7738052" y="8570723"/>
                <a:ext cx="1933420" cy="1706668"/>
              </a:xfrm>
              <a:prstGeom prst="rect">
                <a:avLst/>
              </a:prstGeom>
            </p:spPr>
          </p:pic>
        </p:grpSp>
      </p:grpSp>
      <p:grpSp>
        <p:nvGrpSpPr>
          <p:cNvPr id="2" name="그룹 1003">
            <a:extLst>
              <a:ext uri="{FF2B5EF4-FFF2-40B4-BE49-F238E27FC236}">
                <a16:creationId xmlns:a16="http://schemas.microsoft.com/office/drawing/2014/main" xmlns="" id="{14E9D003-B12C-D98B-7727-81A2A9CCFFE1}"/>
              </a:ext>
            </a:extLst>
          </p:cNvPr>
          <p:cNvGrpSpPr/>
          <p:nvPr/>
        </p:nvGrpSpPr>
        <p:grpSpPr>
          <a:xfrm>
            <a:off x="3962400" y="8039100"/>
            <a:ext cx="13291215" cy="1513255"/>
            <a:chOff x="5639766" y="6732037"/>
            <a:chExt cx="5719099" cy="2964403"/>
          </a:xfrm>
        </p:grpSpPr>
        <p:pic>
          <p:nvPicPr>
            <p:cNvPr id="4" name="Object 8">
              <a:extLst>
                <a:ext uri="{FF2B5EF4-FFF2-40B4-BE49-F238E27FC236}">
                  <a16:creationId xmlns:a16="http://schemas.microsoft.com/office/drawing/2014/main" xmlns="" id="{F1A09D10-16D2-3647-2286-E3DFA5FC4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9766" y="6732037"/>
              <a:ext cx="5719099" cy="2964403"/>
            </a:xfrm>
            <a:prstGeom prst="rect">
              <a:avLst/>
            </a:prstGeom>
          </p:spPr>
        </p:pic>
      </p:grpSp>
      <p:sp>
        <p:nvSpPr>
          <p:cNvPr id="6" name="Object 14">
            <a:extLst>
              <a:ext uri="{FF2B5EF4-FFF2-40B4-BE49-F238E27FC236}">
                <a16:creationId xmlns:a16="http://schemas.microsoft.com/office/drawing/2014/main" xmlns="" id="{3EF8C9AA-E8D7-7F4E-08E9-34FB6A422551}"/>
              </a:ext>
            </a:extLst>
          </p:cNvPr>
          <p:cNvSpPr txBox="1"/>
          <p:nvPr/>
        </p:nvSpPr>
        <p:spPr>
          <a:xfrm>
            <a:off x="4233173" y="8485555"/>
            <a:ext cx="1279816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5 Medium" pitchFamily="34" charset="-127"/>
                <a:ea typeface="에스코어 드림 5 Medium" pitchFamily="34" charset="-127"/>
                <a:cs typeface="Pretendard" pitchFamily="34" charset="0"/>
              </a:rPr>
              <a:t>쇼핑</a:t>
            </a:r>
            <a:r>
              <a:rPr kumimoji="0" lang="en-US" altLang="ko-KR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5 Medium" pitchFamily="34" charset="-127"/>
                <a:ea typeface="에스코어 드림 5 Medium" pitchFamily="34" charset="-127"/>
                <a:cs typeface="Pretendard" pitchFamily="34" charset="0"/>
              </a:rPr>
              <a:t>,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5 Medium" pitchFamily="34" charset="-127"/>
                <a:ea typeface="에스코어 드림 5 Medium" pitchFamily="34" charset="-127"/>
                <a:cs typeface="Pretendard" pitchFamily="34" charset="0"/>
              </a:rPr>
              <a:t>외식의 비율이 잦은 대학생</a:t>
            </a:r>
            <a:r>
              <a:rPr kumimoji="0" lang="en-US" altLang="ko-KR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5 Medium" pitchFamily="34" charset="-127"/>
                <a:ea typeface="에스코어 드림 5 Medium" pitchFamily="34" charset="-127"/>
                <a:cs typeface="Pretendard" pitchFamily="34" charset="0"/>
              </a:rPr>
              <a:t>,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5 Medium" pitchFamily="34" charset="-127"/>
                <a:ea typeface="에스코어 드림 5 Medium" pitchFamily="34" charset="-127"/>
                <a:cs typeface="Pretendard" pitchFamily="34" charset="0"/>
              </a:rPr>
              <a:t>직장인을 겨냥해야 한다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xmlns="" id="{04526825-ECC5-C527-7149-0C9FD4C99FCE}"/>
              </a:ext>
            </a:extLst>
          </p:cNvPr>
          <p:cNvSpPr/>
          <p:nvPr/>
        </p:nvSpPr>
        <p:spPr>
          <a:xfrm>
            <a:off x="9788675" y="4229100"/>
            <a:ext cx="1717525" cy="113877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xmlns="" id="{CC1E4F81-0304-AC83-5810-6B746C1616B1}"/>
              </a:ext>
            </a:extLst>
          </p:cNvPr>
          <p:cNvSpPr/>
          <p:nvPr/>
        </p:nvSpPr>
        <p:spPr>
          <a:xfrm>
            <a:off x="9788675" y="6819900"/>
            <a:ext cx="1717525" cy="113877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86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" y="4000500"/>
            <a:ext cx="18285714" cy="6323310"/>
            <a:chOff x="8018799" y="0"/>
            <a:chExt cx="10266915" cy="103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018799" y="0"/>
              <a:ext cx="10266915" cy="103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200" y="4387908"/>
            <a:ext cx="4870391" cy="4794192"/>
            <a:chOff x="8018799" y="0"/>
            <a:chExt cx="3422591" cy="34225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018799" y="0"/>
              <a:ext cx="3422591" cy="34225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50945" y="5736471"/>
            <a:ext cx="4206900" cy="267765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/>
                <a:cs typeface="Pretendard SemiBold"/>
              </a:rPr>
              <a:t>증권사를 이용하지 않은 고객들 중에서 증권사를 통한 거래를 한 고객들의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Pretendard SemiBold"/>
              </a:rPr>
              <a:t>소비 패턴과 비슷한 고객들을 대상으로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/>
                <a:cs typeface="Pretendard SemiBold"/>
              </a:rPr>
              <a:t> 한  프로모션을 진행함으로써 신규 고객을 유치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SemiBold"/>
              <a:cs typeface="Pretendard Semi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6414" y="5143500"/>
            <a:ext cx="1022586" cy="3314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SemiBold"/>
                <a:ea typeface="+mn-ea"/>
                <a:cs typeface="Pretendard SemiBold"/>
              </a:rPr>
              <a:t>1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6858000" y="4305300"/>
            <a:ext cx="5029200" cy="4794191"/>
            <a:chOff x="8018799" y="3431562"/>
            <a:chExt cx="3422591" cy="342259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18799" y="3431562"/>
              <a:ext cx="3422591" cy="342259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386150" y="5736471"/>
            <a:ext cx="3978300" cy="230832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/>
                <a:cs typeface="Pretendard SemiBold"/>
              </a:rPr>
              <a:t>기존 증권사를 이용한 거래를 한 고객들을 그룹화해서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Pretendard SemiBold"/>
              </a:rPr>
              <a:t>신규 고객에 대한 거래 예측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/>
                <a:cs typeface="Pretendard SemiBold"/>
              </a:rPr>
              <a:t>및 그에 대한 프로모션을 진행함으로써 고객 만족도를 향상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121414" y="5143500"/>
            <a:ext cx="1022586" cy="33701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/>
                <a:cs typeface="Pretendard SemiBold"/>
              </a:rPr>
              <a:t>2</a:t>
            </a:r>
          </a:p>
        </p:txBody>
      </p:sp>
      <p:grpSp>
        <p:nvGrpSpPr>
          <p:cNvPr id="1008" name="그룹 1008"/>
          <p:cNvGrpSpPr/>
          <p:nvPr/>
        </p:nvGrpSpPr>
        <p:grpSpPr>
          <a:xfrm>
            <a:off x="12801600" y="4405744"/>
            <a:ext cx="4953000" cy="4800601"/>
            <a:chOff x="8018799" y="6863123"/>
            <a:chExt cx="3422591" cy="34225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018799" y="6863123"/>
              <a:ext cx="3422591" cy="3422591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3288950" y="5674915"/>
            <a:ext cx="3978300" cy="280076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/>
                <a:cs typeface="Pretendard SemiBold"/>
              </a:rPr>
              <a:t>증권사를 이용해 거래를 하던 기존 고객들의 과거 거래 정보를 이용하여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Pretendard SemiBold"/>
              </a:rPr>
              <a:t>해지 고객을 예측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/>
                <a:cs typeface="Pretendard SemiBold"/>
              </a:rPr>
              <a:t>하고 해당 고객을 대상으로 프로모션을 진행함으로써 해지 예상 고객의 실고객화 및 매출 상승 효과를 기대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684014" y="5143500"/>
            <a:ext cx="1022586" cy="3314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/>
                <a:cs typeface="Pretendard SemiBold"/>
              </a:rPr>
              <a:t>3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685800" y="1257300"/>
            <a:ext cx="10324794" cy="270843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0" b="0" i="0" u="none" strike="noStrike" kern="1200" cap="none" spc="0" normalizeH="0" baseline="0" noProof="0" dirty="0">
                <a:ln>
                  <a:noFill/>
                </a:ln>
                <a:solidFill>
                  <a:srgbClr val="141E38"/>
                </a:solidFill>
                <a:effectLst/>
                <a:uLnTx/>
                <a:uFillTx/>
                <a:latin typeface="S-Core Dream 6 Bold"/>
                <a:cs typeface="S-Core Dream 6 Bold"/>
              </a:rPr>
              <a:t>Expectation Effectiveness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41E38"/>
              </a:solidFill>
              <a:effectLst/>
              <a:uLnTx/>
              <a:uFillTx/>
              <a:latin typeface="S-Core Dream 6 Bold"/>
              <a:cs typeface="S-Core Dream 6 Bol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41E38"/>
                </a:solidFill>
                <a:effectLst/>
                <a:uLnTx/>
                <a:uFillTx/>
                <a:latin typeface="S-Core Dream 6 Bold"/>
                <a:cs typeface="S-Core Dream 6 Bold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41E38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S-Core Dream 6 Bold"/>
              </a:rPr>
              <a:t>기대효과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41E38"/>
              </a:solidFill>
              <a:effectLst/>
              <a:uLnTx/>
              <a:uFillTx/>
              <a:latin typeface="에스코어 드림 8 Heavy" pitchFamily="34" charset="-127"/>
              <a:ea typeface="에스코어 드림 8 Heavy" pitchFamily="34" charset="-127"/>
              <a:cs typeface="S-Core Dream 6 Bold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00000" y="3328055"/>
            <a:ext cx="6114286" cy="6971429"/>
            <a:chOff x="12200000" y="3328055"/>
            <a:chExt cx="6114286" cy="6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0000" y="3328055"/>
              <a:ext cx="6114286" cy="69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85714" y="3314286"/>
            <a:ext cx="6114286" cy="6971429"/>
            <a:chOff x="6085714" y="3314286"/>
            <a:chExt cx="6114286" cy="69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5714" y="3314286"/>
              <a:ext cx="6114286" cy="69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9048" y="3314286"/>
            <a:ext cx="6114286" cy="6971429"/>
            <a:chOff x="-19048" y="3314286"/>
            <a:chExt cx="6114286" cy="69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9048" y="3314286"/>
              <a:ext cx="6114286" cy="69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90476" y="6794722"/>
            <a:ext cx="6123810" cy="3504762"/>
            <a:chOff x="12190476" y="6780952"/>
            <a:chExt cx="6095238" cy="35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0476" y="6780952"/>
              <a:ext cx="6095238" cy="350476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-719302" y="4067770"/>
            <a:ext cx="753384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주어진 데이터 샘플 중 </a:t>
            </a:r>
            <a:endParaRPr lang="en-US" altLang="ko-KR" dirty="0">
              <a:solidFill>
                <a:schemeClr val="bg1"/>
              </a:solidFill>
              <a:latin typeface="에스코어 드림 3 Light" pitchFamily="34" charset="-127"/>
              <a:ea typeface="에스코어 드림 3 Light" pitchFamily="34" charset="-127"/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금투활동을</a:t>
            </a:r>
            <a:r>
              <a:rPr lang="ko-KR" altLang="en-US" dirty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 하는 고객의 수 자체가 적었기에 </a:t>
            </a:r>
            <a:endParaRPr lang="en-US" altLang="ko-KR" dirty="0">
              <a:solidFill>
                <a:schemeClr val="bg1"/>
              </a:solidFill>
              <a:latin typeface="에스코어 드림 3 Light" pitchFamily="34" charset="-127"/>
              <a:ea typeface="에스코어 드림 3 Light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분석을 진행하는 데에 어려운 부분이 있었음</a:t>
            </a:r>
            <a:endParaRPr lang="en-US" altLang="ko-KR" dirty="0">
              <a:solidFill>
                <a:schemeClr val="bg1"/>
              </a:solidFill>
              <a:latin typeface="에스코어 드림 3 Light" pitchFamily="34" charset="-127"/>
              <a:ea typeface="에스코어 드림 3 Light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분석을 진행하는 중에는 </a:t>
            </a:r>
            <a:r>
              <a:rPr lang="ko-KR" altLang="en-US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최대한 샘플의 개수를 맞춤</a:t>
            </a:r>
            <a:endParaRPr lang="en-US" dirty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1195" y="3460239"/>
            <a:ext cx="54285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금투활동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 고객의 비율 자체가 작음</a:t>
            </a:r>
            <a:endParaRPr lang="en-US" sz="2400" dirty="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14286" y="7020582"/>
            <a:ext cx="568571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FFFFFF"/>
                </a:solidFill>
                <a:latin typeface="에스코어 드림 5 Medium" pitchFamily="34" charset="-127"/>
                <a:ea typeface="에스코어 드림 5 Medium" pitchFamily="34" charset="-127"/>
                <a:cs typeface="Pretendard SemiBold" pitchFamily="34" charset="0"/>
              </a:rPr>
              <a:t>마이데이터를</a:t>
            </a:r>
            <a:r>
              <a:rPr lang="ko-KR" altLang="en-US" sz="2400" dirty="0">
                <a:solidFill>
                  <a:srgbClr val="FFFFFF"/>
                </a:solidFill>
                <a:latin typeface="에스코어 드림 5 Medium" pitchFamily="34" charset="-127"/>
                <a:ea typeface="에스코어 드림 5 Medium" pitchFamily="34" charset="-127"/>
                <a:cs typeface="Pretendard SemiBold" pitchFamily="34" charset="0"/>
              </a:rPr>
              <a:t> 활용한 투자 예측</a:t>
            </a:r>
            <a:endParaRPr lang="en-US" sz="2000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08040" y="7588932"/>
            <a:ext cx="687915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  <a:cs typeface="Pretendard" pitchFamily="34" charset="0"/>
              </a:rPr>
              <a:t>오직 개인의 카드데이터만을 사용하여 분석을 진행하였기에</a:t>
            </a:r>
            <a:endParaRPr lang="en-US" altLang="ko-KR" dirty="0">
              <a:solidFill>
                <a:schemeClr val="bg1"/>
              </a:solidFill>
              <a:latin typeface="에스코어 드림 3 Light" pitchFamily="34" charset="-127"/>
              <a:ea typeface="에스코어 드림 3 Light" pitchFamily="34" charset="-127"/>
              <a:cs typeface="Pretendard" pitchFamily="34" charset="0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고객의 결제내역만으로 잠재적 고객을 예측</a:t>
            </a:r>
            <a:r>
              <a:rPr lang="ko-KR" altLang="en-US" dirty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 가능 </a:t>
            </a:r>
            <a:endParaRPr lang="en-US" dirty="0">
              <a:solidFill>
                <a:schemeClr val="bg1"/>
              </a:solidFill>
              <a:latin typeface="에스코어 드림 3 Light" pitchFamily="34" charset="-127"/>
              <a:ea typeface="에스코어 드림 3 Light" pitchFamily="34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649200" y="3475627"/>
            <a:ext cx="537394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에스코어 드림 5 Medium" pitchFamily="34" charset="-127"/>
                <a:ea typeface="에스코어 드림 5 Medium" pitchFamily="34" charset="-127"/>
                <a:cs typeface="Pretendard SemiBold" pitchFamily="34" charset="0"/>
              </a:rPr>
              <a:t>고객의 투자 성향 기반 분석 가능성</a:t>
            </a:r>
            <a:endParaRPr lang="en-US" sz="2000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395344" y="4229352"/>
            <a:ext cx="767218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  <a:latin typeface="에스코어 드림 3 Light" pitchFamily="34" charset="-127"/>
                <a:ea typeface="에스코어 드림 3 Light" pitchFamily="34" charset="-127"/>
                <a:cs typeface="Pretendard" pitchFamily="34" charset="0"/>
              </a:rPr>
              <a:t>고객의 투자성향 관련 내용이 추가된다면</a:t>
            </a:r>
            <a:endParaRPr lang="en-US" altLang="ko-KR" dirty="0">
              <a:solidFill>
                <a:srgbClr val="FFFFFF"/>
              </a:solidFill>
              <a:latin typeface="에스코어 드림 3 Light" pitchFamily="34" charset="-127"/>
              <a:ea typeface="에스코어 드림 3 Light" pitchFamily="34" charset="-127"/>
              <a:cs typeface="Pretendard" pitchFamily="34" charset="0"/>
            </a:endParaRPr>
          </a:p>
          <a:p>
            <a:pPr algn="ctr"/>
            <a:r>
              <a:rPr lang="ko-KR" altLang="en-US" dirty="0">
                <a:solidFill>
                  <a:srgbClr val="FFFFFF"/>
                </a:solidFill>
                <a:latin typeface="에스코어 드림 5 Medium" pitchFamily="34" charset="-127"/>
                <a:ea typeface="에스코어 드림 5 Medium" pitchFamily="34" charset="-127"/>
                <a:cs typeface="Pretendard" pitchFamily="34" charset="0"/>
              </a:rPr>
              <a:t>투자 성향을 기반으로 맞춤형 증권상품을</a:t>
            </a:r>
            <a:endParaRPr lang="en-US" altLang="ko-KR" dirty="0">
              <a:solidFill>
                <a:srgbClr val="FFFFFF"/>
              </a:solidFill>
              <a:latin typeface="에스코어 드림 5 Medium" pitchFamily="34" charset="-127"/>
              <a:ea typeface="에스코어 드림 5 Medium" pitchFamily="34" charset="-127"/>
              <a:cs typeface="Pretendard" pitchFamily="34" charset="0"/>
            </a:endParaRPr>
          </a:p>
          <a:p>
            <a:pPr algn="ctr"/>
            <a:r>
              <a:rPr lang="ko-KR" altLang="en-US" dirty="0">
                <a:solidFill>
                  <a:srgbClr val="FFFFFF"/>
                </a:solidFill>
                <a:latin typeface="에스코어 드림 5 Medium" pitchFamily="34" charset="-127"/>
                <a:ea typeface="에스코어 드림 5 Medium" pitchFamily="34" charset="-127"/>
                <a:cs typeface="Pretendard" pitchFamily="34" charset="0"/>
              </a:rPr>
              <a:t>추천</a:t>
            </a:r>
            <a:r>
              <a:rPr lang="ko-KR" altLang="en-US" dirty="0">
                <a:solidFill>
                  <a:srgbClr val="FFFFFF"/>
                </a:solidFill>
                <a:latin typeface="에스코어 드림 3 Light" pitchFamily="34" charset="-127"/>
                <a:ea typeface="에스코어 드림 3 Light" pitchFamily="34" charset="-127"/>
                <a:cs typeface="Pretendard" pitchFamily="34" charset="0"/>
              </a:rPr>
              <a:t>해줄 수 있을 것으로 기대됨</a:t>
            </a:r>
            <a:endParaRPr lang="en-US" altLang="ko-KR" dirty="0">
              <a:solidFill>
                <a:srgbClr val="FFFFFF"/>
              </a:solidFill>
              <a:latin typeface="에스코어 드림 3 Light" pitchFamily="34" charset="-127"/>
              <a:ea typeface="에스코어 드림 3 Light" pitchFamily="34" charset="-127"/>
              <a:cs typeface="Pretendard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-409524" y="5411569"/>
            <a:ext cx="691428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더 많은 표본</a:t>
            </a:r>
            <a:r>
              <a:rPr lang="en-US" altLang="ko-KR" dirty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샘플이 있다면</a:t>
            </a:r>
            <a:endParaRPr lang="en-US" altLang="ko-KR" dirty="0">
              <a:solidFill>
                <a:schemeClr val="bg1"/>
              </a:solidFill>
              <a:latin typeface="에스코어 드림 3 Light" pitchFamily="34" charset="-127"/>
              <a:ea typeface="에스코어 드림 3 Light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더 유의미한 결과가 나올 것이라고 기대</a:t>
            </a:r>
            <a:endParaRPr lang="en-US" dirty="0">
              <a:solidFill>
                <a:schemeClr val="bg1"/>
              </a:solidFill>
              <a:latin typeface="에스코어 드림 3 Light" pitchFamily="34" charset="-127"/>
              <a:ea typeface="에스코어 드림 3 Light" pitchFamily="34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24975" y="8307169"/>
            <a:ext cx="691428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이는 근래에 추진되고 있는</a:t>
            </a:r>
            <a:endParaRPr lang="en-US" altLang="ko-KR" dirty="0">
              <a:solidFill>
                <a:schemeClr val="bg1"/>
              </a:solidFill>
              <a:latin typeface="에스코어 드림 3 Light" pitchFamily="34" charset="-127"/>
              <a:ea typeface="에스코어 드림 3 Light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금융 </a:t>
            </a:r>
            <a:r>
              <a:rPr lang="ko-KR" altLang="en-US" dirty="0" err="1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마이데이터</a:t>
            </a:r>
            <a:r>
              <a:rPr lang="ko-KR" altLang="en-US" dirty="0" err="1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와</a:t>
            </a:r>
            <a:r>
              <a:rPr lang="ko-KR" altLang="en-US" dirty="0">
                <a:solidFill>
                  <a:schemeClr val="bg1"/>
                </a:solidFill>
                <a:latin typeface="에스코어 드림 3 Light" pitchFamily="34" charset="-127"/>
                <a:ea typeface="에스코어 드림 3 Light" pitchFamily="34" charset="-127"/>
              </a:rPr>
              <a:t> 융합되어 생각될 수 있음</a:t>
            </a:r>
            <a:endParaRPr lang="en-US" dirty="0">
              <a:solidFill>
                <a:schemeClr val="bg1"/>
              </a:solidFill>
              <a:latin typeface="에스코어 드림 3 Light" pitchFamily="34" charset="-127"/>
              <a:ea typeface="에스코어 드림 3 Light" pitchFamily="34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-95473" y="3407674"/>
            <a:ext cx="666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1</a:t>
            </a:r>
            <a:endParaRPr lang="en-US" sz="2800" dirty="0"/>
          </a:p>
        </p:txBody>
      </p:sp>
      <p:sp>
        <p:nvSpPr>
          <p:cNvPr id="31" name="Object 31"/>
          <p:cNvSpPr txBox="1"/>
          <p:nvPr/>
        </p:nvSpPr>
        <p:spPr>
          <a:xfrm>
            <a:off x="5999765" y="7005194"/>
            <a:ext cx="666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2</a:t>
            </a:r>
            <a:endParaRPr lang="en-US" sz="2800" dirty="0"/>
          </a:p>
        </p:txBody>
      </p:sp>
      <p:sp>
        <p:nvSpPr>
          <p:cNvPr id="32" name="Object 32"/>
          <p:cNvSpPr txBox="1"/>
          <p:nvPr/>
        </p:nvSpPr>
        <p:spPr>
          <a:xfrm>
            <a:off x="12094984" y="3407676"/>
            <a:ext cx="666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3</a:t>
            </a:r>
            <a:endParaRPr lang="en-US" sz="2800" dirty="0"/>
          </a:p>
        </p:txBody>
      </p:sp>
      <p:sp>
        <p:nvSpPr>
          <p:cNvPr id="33" name="Object 33"/>
          <p:cNvSpPr txBox="1"/>
          <p:nvPr/>
        </p:nvSpPr>
        <p:spPr>
          <a:xfrm>
            <a:off x="609600" y="1764893"/>
            <a:ext cx="10337766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500" dirty="0">
                <a:solidFill>
                  <a:srgbClr val="141E38"/>
                </a:solidFill>
                <a:latin typeface="에스코어 드림 6 Bold" pitchFamily="34" charset="-127"/>
                <a:ea typeface="에스코어 드림 6 Bold" pitchFamily="34" charset="-127"/>
                <a:cs typeface="S-Core Dream 6 Bold" pitchFamily="34" charset="0"/>
              </a:rPr>
              <a:t>한계 및 발전</a:t>
            </a:r>
            <a:endParaRPr lang="en-US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2" name="AutoShape 2" descr="이로운넷][알면 the 이로운 금융] 10. '문제적 사모펀드'...사회적금융에도 가능하다 — 한국사회혁신금융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이로운넷][알면 the 이로운 금융] 10. '문제적 사모펀드'...사회적금융에도 가능하다 — 한국사회혁신금융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38" y="3314700"/>
            <a:ext cx="6104762" cy="349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753142"/>
            <a:ext cx="6095239" cy="353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5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5278"/>
            <a:ext cx="18285714" cy="6875120"/>
            <a:chOff x="0" y="-5278"/>
            <a:chExt cx="18285714" cy="6875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5278"/>
              <a:ext cx="18285714" cy="6875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029" y="1737415"/>
            <a:ext cx="865055" cy="657307"/>
            <a:chOff x="1282029" y="1737415"/>
            <a:chExt cx="865055" cy="6573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82029" y="1737415"/>
              <a:ext cx="852553" cy="256168"/>
              <a:chOff x="1282029" y="1737415"/>
              <a:chExt cx="852553" cy="256168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82029" y="1737415"/>
                <a:ext cx="852553" cy="25616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294530" y="2138554"/>
              <a:ext cx="852553" cy="256168"/>
              <a:chOff x="1294530" y="2138554"/>
              <a:chExt cx="852553" cy="25616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94530" y="2138554"/>
                <a:ext cx="852553" cy="25616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6330205" y="0"/>
            <a:ext cx="1955509" cy="10323810"/>
            <a:chOff x="16330205" y="0"/>
            <a:chExt cx="1955509" cy="1032381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6330205" y="3448692"/>
              <a:ext cx="1955509" cy="1721343"/>
              <a:chOff x="16330205" y="3448692"/>
              <a:chExt cx="1955509" cy="172134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330205" y="3448692"/>
                <a:ext cx="1955509" cy="172134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337670" y="3448692"/>
              <a:ext cx="1940580" cy="1712989"/>
              <a:chOff x="16337670" y="3448692"/>
              <a:chExt cx="1940580" cy="171298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337670" y="3448692"/>
                <a:ext cx="1940580" cy="171298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330205" y="1736996"/>
              <a:ext cx="1955509" cy="1721343"/>
              <a:chOff x="16330205" y="1736996"/>
              <a:chExt cx="1955509" cy="172134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330205" y="1736996"/>
                <a:ext cx="1955509" cy="172134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330205" y="0"/>
              <a:ext cx="1955509" cy="1741820"/>
              <a:chOff x="16330205" y="0"/>
              <a:chExt cx="1955509" cy="174182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30205" y="0"/>
                <a:ext cx="1955509" cy="174182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6330205" y="4824"/>
              <a:ext cx="1955509" cy="1726167"/>
              <a:chOff x="16330205" y="4824"/>
              <a:chExt cx="1955509" cy="172616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30205" y="4824"/>
                <a:ext cx="1955509" cy="172616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6337670" y="1746570"/>
              <a:ext cx="1940580" cy="1712989"/>
              <a:chOff x="16337670" y="1746570"/>
              <a:chExt cx="1940580" cy="171298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337670" y="1746570"/>
                <a:ext cx="1940580" cy="171298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330205" y="5162596"/>
              <a:ext cx="1955509" cy="1721343"/>
              <a:chOff x="16330205" y="5162596"/>
              <a:chExt cx="1955509" cy="1721343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330205" y="5162596"/>
                <a:ext cx="1955509" cy="172134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337670" y="5170950"/>
              <a:ext cx="1940580" cy="1712989"/>
              <a:chOff x="16337670" y="5170950"/>
              <a:chExt cx="1940580" cy="171298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337670" y="5170950"/>
                <a:ext cx="1940580" cy="1712989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6330205" y="6883940"/>
              <a:ext cx="1955509" cy="1721343"/>
              <a:chOff x="16330205" y="6883940"/>
              <a:chExt cx="1955509" cy="172134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330205" y="6883940"/>
                <a:ext cx="1955509" cy="172134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337670" y="6883940"/>
              <a:ext cx="1940580" cy="1712989"/>
              <a:chOff x="16337670" y="6883940"/>
              <a:chExt cx="1940580" cy="1712989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337670" y="6883940"/>
                <a:ext cx="1940580" cy="1712989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6330205" y="8602466"/>
              <a:ext cx="1955509" cy="1721343"/>
              <a:chOff x="16330205" y="8602466"/>
              <a:chExt cx="1955509" cy="172134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330205" y="8602466"/>
                <a:ext cx="1955509" cy="1721343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6337670" y="8602466"/>
              <a:ext cx="1940580" cy="1712989"/>
              <a:chOff x="16337670" y="8602466"/>
              <a:chExt cx="1940580" cy="1712989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337670" y="8602466"/>
                <a:ext cx="1940580" cy="1712989"/>
              </a:xfrm>
              <a:prstGeom prst="rect">
                <a:avLst/>
              </a:prstGeom>
            </p:spPr>
          </p:pic>
        </p:grpSp>
      </p:grpSp>
      <p:sp>
        <p:nvSpPr>
          <p:cNvPr id="52" name="Object 52"/>
          <p:cNvSpPr txBox="1"/>
          <p:nvPr/>
        </p:nvSpPr>
        <p:spPr>
          <a:xfrm>
            <a:off x="1282028" y="2775337"/>
            <a:ext cx="14110371" cy="2431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2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THANK YOU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4B291B6-E146-A42A-6DFB-2F61DE0C9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E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D48F76B-46A5-0DDF-D367-2FD84797F38B}"/>
              </a:ext>
            </a:extLst>
          </p:cNvPr>
          <p:cNvGrpSpPr/>
          <p:nvPr/>
        </p:nvGrpSpPr>
        <p:grpSpPr>
          <a:xfrm>
            <a:off x="3962400" y="1595383"/>
            <a:ext cx="13421545" cy="8249146"/>
            <a:chOff x="5688947" y="3455671"/>
            <a:chExt cx="11694998" cy="6383977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5688947" y="3455671"/>
              <a:ext cx="5669918" cy="2964403"/>
              <a:chOff x="5639766" y="3641577"/>
              <a:chExt cx="5719099" cy="296440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39766" y="3641577"/>
                <a:ext cx="5719099" cy="29644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88947" y="6858537"/>
              <a:ext cx="11581434" cy="2964403"/>
              <a:chOff x="5639766" y="6732037"/>
              <a:chExt cx="5719099" cy="296440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39766" y="6732037"/>
                <a:ext cx="5719099" cy="296440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1664846" y="3456208"/>
              <a:ext cx="5719099" cy="2964403"/>
              <a:chOff x="11520784" y="6732037"/>
              <a:chExt cx="5719099" cy="296440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520784" y="6732037"/>
                <a:ext cx="5719099" cy="2964403"/>
              </a:xfrm>
              <a:prstGeom prst="rect">
                <a:avLst/>
              </a:prstGeom>
            </p:spPr>
          </p:pic>
        </p:grpSp>
        <p:sp>
          <p:nvSpPr>
            <p:cNvPr id="14" name="Object 14"/>
            <p:cNvSpPr txBox="1"/>
            <p:nvPr/>
          </p:nvSpPr>
          <p:spPr>
            <a:xfrm>
              <a:off x="5903757" y="7291049"/>
              <a:ext cx="11151813" cy="25485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" pitchFamily="34" charset="0"/>
                  <a:cs typeface="Pretendard" pitchFamily="34" charset="0"/>
                </a:rPr>
                <a:t> 고객의 소비 패턴을 </a:t>
              </a: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" pitchFamily="34" charset="0"/>
                  <a:cs typeface="+mn-cs"/>
                </a:rPr>
                <a:t>분석하는 이유</a:t>
              </a:r>
              <a:r>
                <a:rPr kumimoji="0" lang="en-US" altLang="ko-K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" pitchFamily="34" charset="0"/>
                  <a:cs typeface="+mn-cs"/>
                </a:rPr>
                <a:t>?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 pitchFamily="34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증권 성향이 증권사에서 거래를 할 가능성이 높은 고객을 의미하기 때문에 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기존 증권고객의 소비 특징을 분석한 뒤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, 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신규  고객의 소비  특징과 비교해서 증권사에서 거래를 할 지 예측할 수 있다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.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 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 pitchFamily="34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871078" y="4339048"/>
              <a:ext cx="5257143" cy="15720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" pitchFamily="34" charset="0"/>
                  <a:cs typeface="+mn-cs"/>
                </a:rPr>
                <a:t>증권 성향</a:t>
              </a:r>
              <a:r>
                <a:rPr kumimoji="0" lang="en-US" altLang="ko-KR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" pitchFamily="34" charset="0"/>
                  <a:cs typeface="+mn-cs"/>
                </a:rPr>
                <a:t>?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" pitchFamily="34" charset="0"/>
                  <a:cs typeface="+mn-cs"/>
                </a:rPr>
                <a:t>증권사에서 거래를 할 </a:t>
              </a:r>
              <a:endPara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 pitchFamily="34" charset="0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" pitchFamily="34" charset="0"/>
                  <a:cs typeface="+mn-cs"/>
                </a:rPr>
                <a:t>가능성이 높은 고객</a:t>
              </a:r>
              <a:endPara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1908323" y="4339048"/>
              <a:ext cx="5257143" cy="1357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" pitchFamily="34" charset="0"/>
                  <a:cs typeface="Pretendard" pitchFamily="34" charset="0"/>
                </a:rPr>
                <a:t>고객의 소비 패턴을 분석해</a:t>
              </a:r>
              <a:endPara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 pitchFamily="34" charset="0"/>
                <a:cs typeface="Pretendard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" pitchFamily="34" charset="0"/>
                  <a:cs typeface="Pretendard" pitchFamily="34" charset="0"/>
                </a:rPr>
                <a:t>증권사에서 거래를 할 </a:t>
              </a:r>
              <a:endPara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 pitchFamily="34" charset="0"/>
                <a:cs typeface="Pretendard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retendard" pitchFamily="34" charset="0"/>
                  <a:cs typeface="Pretendard" pitchFamily="34" charset="0"/>
                </a:rPr>
                <a:t>고객을 예측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85223" y="1883638"/>
            <a:ext cx="6646100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S-Core Dream 6 Bold" pitchFamily="34" charset="0"/>
              </a:rPr>
              <a:t>서론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7730615" y="0"/>
            <a:ext cx="1948293" cy="10285714"/>
            <a:chOff x="17730615" y="0"/>
            <a:chExt cx="1948293" cy="1028571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7730615" y="3435966"/>
              <a:ext cx="1948293" cy="1714991"/>
              <a:chOff x="17730615" y="3435966"/>
              <a:chExt cx="1948293" cy="171499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730615" y="3435966"/>
                <a:ext cx="1948293" cy="171499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7738052" y="3435966"/>
              <a:ext cx="1933420" cy="1706668"/>
              <a:chOff x="17738052" y="3435966"/>
              <a:chExt cx="1933420" cy="1706668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738052" y="3435966"/>
                <a:ext cx="1933420" cy="170666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7730615" y="1730587"/>
              <a:ext cx="1948293" cy="1714991"/>
              <a:chOff x="17730615" y="1730587"/>
              <a:chExt cx="1948293" cy="1714991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730615" y="1730587"/>
                <a:ext cx="1948293" cy="171499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7730615" y="0"/>
              <a:ext cx="1948293" cy="1735393"/>
              <a:chOff x="17730615" y="0"/>
              <a:chExt cx="1948293" cy="173539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30615" y="0"/>
                <a:ext cx="1948293" cy="173539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7730615" y="4806"/>
              <a:ext cx="1948293" cy="1719797"/>
              <a:chOff x="17730615" y="4806"/>
              <a:chExt cx="1948293" cy="171979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730615" y="4806"/>
                <a:ext cx="1948293" cy="171979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7738052" y="1740125"/>
              <a:ext cx="1933420" cy="1706668"/>
              <a:chOff x="17738052" y="1740125"/>
              <a:chExt cx="1933420" cy="170666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738052" y="1740125"/>
                <a:ext cx="1933420" cy="170666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7730615" y="5143546"/>
              <a:ext cx="1948293" cy="1714991"/>
              <a:chOff x="17730615" y="5143546"/>
              <a:chExt cx="1948293" cy="1714991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7730615" y="5143546"/>
                <a:ext cx="1948293" cy="171499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7738052" y="5151869"/>
              <a:ext cx="1933420" cy="1706668"/>
              <a:chOff x="17738052" y="5151869"/>
              <a:chExt cx="1933420" cy="170666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7738052" y="5151869"/>
                <a:ext cx="1933420" cy="17066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7730615" y="6858538"/>
              <a:ext cx="1948293" cy="1714991"/>
              <a:chOff x="17730615" y="6858538"/>
              <a:chExt cx="1948293" cy="171499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7730615" y="6858538"/>
                <a:ext cx="1948293" cy="171499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738052" y="6858538"/>
              <a:ext cx="1933420" cy="1706668"/>
              <a:chOff x="17738052" y="6858538"/>
              <a:chExt cx="1933420" cy="1706668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7738052" y="6858538"/>
                <a:ext cx="1933420" cy="170666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730615" y="8570723"/>
              <a:ext cx="1948293" cy="1714991"/>
              <a:chOff x="17730615" y="8570723"/>
              <a:chExt cx="1948293" cy="1714991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7730615" y="8570723"/>
                <a:ext cx="1948293" cy="1714991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7738052" y="8570723"/>
              <a:ext cx="1933420" cy="1706668"/>
              <a:chOff x="17738052" y="8570723"/>
              <a:chExt cx="1933420" cy="1706668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7738052" y="8570723"/>
                <a:ext cx="1933420" cy="170666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xmlns="" id="{4D83FC60-1BE6-53DA-EA02-09FAF55A703C}"/>
              </a:ext>
            </a:extLst>
          </p:cNvPr>
          <p:cNvGrpSpPr/>
          <p:nvPr/>
        </p:nvGrpSpPr>
        <p:grpSpPr>
          <a:xfrm>
            <a:off x="0" y="0"/>
            <a:ext cx="18288000" cy="2705100"/>
            <a:chOff x="0" y="0"/>
            <a:chExt cx="4491853" cy="10380952"/>
          </a:xfrm>
          <a:solidFill>
            <a:srgbClr val="7EA9F0"/>
          </a:solidFill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xmlns="" id="{519AB125-E410-B803-0781-180524D8A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491853" cy="10380952"/>
            </a:xfrm>
            <a:prstGeom prst="rect">
              <a:avLst/>
            </a:prstGeom>
            <a:grpFill/>
          </p:spPr>
        </p:pic>
      </p:grpSp>
      <p:sp>
        <p:nvSpPr>
          <p:cNvPr id="4" name="Object 22"/>
          <p:cNvSpPr txBox="1"/>
          <p:nvPr/>
        </p:nvSpPr>
        <p:spPr>
          <a:xfrm>
            <a:off x="457200" y="791030"/>
            <a:ext cx="6646100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S-Core Dream 6 Bold" pitchFamily="34" charset="0"/>
              </a:rPr>
              <a:t>기존 고객 분석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83637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P5(</a:t>
            </a:r>
            <a:r>
              <a:rPr lang="ko-KR" altLang="en-US" sz="2000" dirty="0" err="1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금투</a:t>
            </a:r>
            <a:r>
              <a:rPr lang="ko-KR" altLang="en-US" sz="2000" dirty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 활동고객</a:t>
            </a:r>
            <a:r>
              <a:rPr lang="en-US" altLang="ko-KR" sz="2000" dirty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의 값이 </a:t>
            </a:r>
            <a:r>
              <a:rPr lang="en-US" altLang="ko-KR" sz="2000" dirty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인 인구적 통계 분석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2"/>
            <a:ext cx="5662574" cy="366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9470912" y="3386137"/>
            <a:ext cx="5772668" cy="3662363"/>
            <a:chOff x="7112913" y="3959224"/>
            <a:chExt cx="3764637" cy="237172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959225"/>
              <a:ext cx="3467100" cy="237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112913" y="3959224"/>
              <a:ext cx="430887" cy="237172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ko-KR" sz="1400" dirty="0"/>
                <a:t>ratio</a:t>
              </a:r>
              <a:endParaRPr lang="ko-KR" altLang="en-US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48000" y="2926034"/>
            <a:ext cx="478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에스코어 드림 8 Heavy" pitchFamily="34" charset="-127"/>
                <a:ea typeface="에스코어 드림 8 Heavy" pitchFamily="34" charset="-127"/>
              </a:rPr>
              <a:t>고객의 성별 개수 비교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87000" y="2926034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에스코어 드림 8 Heavy" pitchFamily="34" charset="-127"/>
                <a:ea typeface="에스코어 드림 8 Heavy" pitchFamily="34" charset="-127"/>
              </a:rPr>
              <a:t>고객의 연령대별 비율 비교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7731585"/>
            <a:ext cx="1773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에스코어 드림 6 Bold" pitchFamily="34" charset="-127"/>
                <a:ea typeface="에스코어 드림 6 Bold" pitchFamily="34" charset="-127"/>
              </a:rPr>
              <a:t>확인 결과</a:t>
            </a:r>
            <a:r>
              <a:rPr lang="en-US" altLang="ko-KR" sz="2800" dirty="0">
                <a:latin typeface="에스코어 드림 6 Bold" pitchFamily="34" charset="-127"/>
                <a:ea typeface="에스코어 드림 6 Bold" pitchFamily="34" charset="-127"/>
              </a:rPr>
              <a:t>, </a:t>
            </a:r>
            <a:r>
              <a:rPr lang="en-US" altLang="ko-KR" sz="2800" dirty="0">
                <a:latin typeface="에스코어 드림 8 Heavy" pitchFamily="34" charset="-127"/>
                <a:ea typeface="에스코어 드림 8 Heavy" pitchFamily="34" charset="-127"/>
              </a:rPr>
              <a:t>30~40</a:t>
            </a:r>
            <a:r>
              <a:rPr lang="ko-KR" altLang="en-US" sz="2800" dirty="0">
                <a:latin typeface="에스코어 드림 8 Heavy" pitchFamily="34" charset="-127"/>
                <a:ea typeface="에스코어 드림 8 Heavy" pitchFamily="34" charset="-127"/>
              </a:rPr>
              <a:t>대 남성</a:t>
            </a:r>
            <a:r>
              <a:rPr lang="ko-KR" altLang="en-US" sz="2800" dirty="0">
                <a:latin typeface="에스코어 드림 6 Bold" pitchFamily="34" charset="-127"/>
                <a:ea typeface="에스코어 드림 6 Bold" pitchFamily="34" charset="-127"/>
              </a:rPr>
              <a:t>이 현재 기존 고객의 가장 많은 비율을 차지함을 알 수 있음</a:t>
            </a:r>
            <a:endParaRPr lang="en-US" altLang="ko-KR" sz="28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8277880"/>
            <a:ext cx="1773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에스코어 드림 6 Bold" pitchFamily="34" charset="-127"/>
                <a:ea typeface="에스코어 드림 6 Bold" pitchFamily="34" charset="-127"/>
              </a:rPr>
              <a:t>분석을 진행할 때</a:t>
            </a:r>
            <a:r>
              <a:rPr lang="en-US" altLang="ko-KR" sz="2800" dirty="0">
                <a:latin typeface="에스코어 드림 6 Bold" pitchFamily="34" charset="-127"/>
                <a:ea typeface="에스코어 드림 6 Bold" pitchFamily="34" charset="-127"/>
              </a:rPr>
              <a:t>, </a:t>
            </a:r>
            <a:r>
              <a:rPr lang="ko-KR" altLang="en-US" sz="2800" dirty="0">
                <a:latin typeface="에스코어 드림 6 Bold" pitchFamily="34" charset="-127"/>
                <a:ea typeface="에스코어 드림 6 Bold" pitchFamily="34" charset="-127"/>
              </a:rPr>
              <a:t>해당 범주에 속하는 고객에 대해 집중하여 변수 해석을 해야 함 </a:t>
            </a:r>
          </a:p>
        </p:txBody>
      </p:sp>
      <p:grpSp>
        <p:nvGrpSpPr>
          <p:cNvPr id="14" name="그룹 1007"/>
          <p:cNvGrpSpPr/>
          <p:nvPr/>
        </p:nvGrpSpPr>
        <p:grpSpPr>
          <a:xfrm>
            <a:off x="17730615" y="0"/>
            <a:ext cx="1948293" cy="10285714"/>
            <a:chOff x="17730615" y="0"/>
            <a:chExt cx="1948293" cy="10285714"/>
          </a:xfrm>
        </p:grpSpPr>
        <p:grpSp>
          <p:nvGrpSpPr>
            <p:cNvPr id="15" name="그룹 1008"/>
            <p:cNvGrpSpPr/>
            <p:nvPr/>
          </p:nvGrpSpPr>
          <p:grpSpPr>
            <a:xfrm>
              <a:off x="17730615" y="3435966"/>
              <a:ext cx="1948293" cy="1714991"/>
              <a:chOff x="17730615" y="3435966"/>
              <a:chExt cx="1948293" cy="1714991"/>
            </a:xfrm>
          </p:grpSpPr>
          <p:pic>
            <p:nvPicPr>
              <p:cNvPr id="38" name="Object 3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30615" y="3435966"/>
                <a:ext cx="1948293" cy="1714991"/>
              </a:xfrm>
              <a:prstGeom prst="rect">
                <a:avLst/>
              </a:prstGeom>
            </p:spPr>
          </p:pic>
        </p:grpSp>
        <p:grpSp>
          <p:nvGrpSpPr>
            <p:cNvPr id="16" name="그룹 1009"/>
            <p:cNvGrpSpPr/>
            <p:nvPr/>
          </p:nvGrpSpPr>
          <p:grpSpPr>
            <a:xfrm>
              <a:off x="17738052" y="3435966"/>
              <a:ext cx="1933420" cy="1706668"/>
              <a:chOff x="17738052" y="3435966"/>
              <a:chExt cx="1933420" cy="1706668"/>
            </a:xfrm>
          </p:grpSpPr>
          <p:pic>
            <p:nvPicPr>
              <p:cNvPr id="37" name="Object 3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738052" y="3435966"/>
                <a:ext cx="1933420" cy="1706668"/>
              </a:xfrm>
              <a:prstGeom prst="rect">
                <a:avLst/>
              </a:prstGeom>
            </p:spPr>
          </p:pic>
        </p:grpSp>
        <p:grpSp>
          <p:nvGrpSpPr>
            <p:cNvPr id="17" name="그룹 1010"/>
            <p:cNvGrpSpPr/>
            <p:nvPr/>
          </p:nvGrpSpPr>
          <p:grpSpPr>
            <a:xfrm>
              <a:off x="17730615" y="1730587"/>
              <a:ext cx="1948293" cy="1714991"/>
              <a:chOff x="17730615" y="1730587"/>
              <a:chExt cx="1948293" cy="1714991"/>
            </a:xfrm>
          </p:grpSpPr>
          <p:pic>
            <p:nvPicPr>
              <p:cNvPr id="36" name="Object 3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30615" y="1730587"/>
                <a:ext cx="1948293" cy="1714991"/>
              </a:xfrm>
              <a:prstGeom prst="rect">
                <a:avLst/>
              </a:prstGeom>
            </p:spPr>
          </p:pic>
        </p:grpSp>
        <p:grpSp>
          <p:nvGrpSpPr>
            <p:cNvPr id="18" name="그룹 1011"/>
            <p:cNvGrpSpPr/>
            <p:nvPr/>
          </p:nvGrpSpPr>
          <p:grpSpPr>
            <a:xfrm>
              <a:off x="17730615" y="0"/>
              <a:ext cx="1948293" cy="1735393"/>
              <a:chOff x="17730615" y="0"/>
              <a:chExt cx="1948293" cy="1735393"/>
            </a:xfrm>
          </p:grpSpPr>
          <p:pic>
            <p:nvPicPr>
              <p:cNvPr id="35" name="Object 3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730615" y="0"/>
                <a:ext cx="1948293" cy="1735393"/>
              </a:xfrm>
              <a:prstGeom prst="rect">
                <a:avLst/>
              </a:prstGeom>
            </p:spPr>
          </p:pic>
        </p:grpSp>
        <p:grpSp>
          <p:nvGrpSpPr>
            <p:cNvPr id="19" name="그룹 1012"/>
            <p:cNvGrpSpPr/>
            <p:nvPr/>
          </p:nvGrpSpPr>
          <p:grpSpPr>
            <a:xfrm>
              <a:off x="17730615" y="4806"/>
              <a:ext cx="1948293" cy="1719797"/>
              <a:chOff x="17730615" y="4806"/>
              <a:chExt cx="1948293" cy="1719797"/>
            </a:xfrm>
          </p:grpSpPr>
          <p:pic>
            <p:nvPicPr>
              <p:cNvPr id="34" name="Object 4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7730615" y="4806"/>
                <a:ext cx="1948293" cy="1719797"/>
              </a:xfrm>
              <a:prstGeom prst="rect">
                <a:avLst/>
              </a:prstGeom>
            </p:spPr>
          </p:pic>
        </p:grpSp>
        <p:grpSp>
          <p:nvGrpSpPr>
            <p:cNvPr id="20" name="그룹 1013"/>
            <p:cNvGrpSpPr/>
            <p:nvPr/>
          </p:nvGrpSpPr>
          <p:grpSpPr>
            <a:xfrm>
              <a:off x="17738052" y="1740125"/>
              <a:ext cx="1933420" cy="1706668"/>
              <a:chOff x="17738052" y="1740125"/>
              <a:chExt cx="1933420" cy="1706668"/>
            </a:xfrm>
          </p:grpSpPr>
          <p:pic>
            <p:nvPicPr>
              <p:cNvPr id="33" name="Object 4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7738052" y="1740125"/>
                <a:ext cx="1933420" cy="1706668"/>
              </a:xfrm>
              <a:prstGeom prst="rect">
                <a:avLst/>
              </a:prstGeom>
            </p:spPr>
          </p:pic>
        </p:grpSp>
        <p:grpSp>
          <p:nvGrpSpPr>
            <p:cNvPr id="21" name="그룹 1014"/>
            <p:cNvGrpSpPr/>
            <p:nvPr/>
          </p:nvGrpSpPr>
          <p:grpSpPr>
            <a:xfrm>
              <a:off x="17730615" y="5143546"/>
              <a:ext cx="1948293" cy="1714991"/>
              <a:chOff x="17730615" y="5143546"/>
              <a:chExt cx="1948293" cy="1714991"/>
            </a:xfrm>
          </p:grpSpPr>
          <p:pic>
            <p:nvPicPr>
              <p:cNvPr id="32" name="Object 4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7730615" y="5143546"/>
                <a:ext cx="1948293" cy="1714991"/>
              </a:xfrm>
              <a:prstGeom prst="rect">
                <a:avLst/>
              </a:prstGeom>
            </p:spPr>
          </p:pic>
        </p:grpSp>
        <p:grpSp>
          <p:nvGrpSpPr>
            <p:cNvPr id="22" name="그룹 1015"/>
            <p:cNvGrpSpPr/>
            <p:nvPr/>
          </p:nvGrpSpPr>
          <p:grpSpPr>
            <a:xfrm>
              <a:off x="17738052" y="5151869"/>
              <a:ext cx="1933420" cy="1706668"/>
              <a:chOff x="17738052" y="5151869"/>
              <a:chExt cx="1933420" cy="1706668"/>
            </a:xfrm>
          </p:grpSpPr>
          <p:pic>
            <p:nvPicPr>
              <p:cNvPr id="31" name="Object 5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7738052" y="5151869"/>
                <a:ext cx="1933420" cy="1706668"/>
              </a:xfrm>
              <a:prstGeom prst="rect">
                <a:avLst/>
              </a:prstGeom>
            </p:spPr>
          </p:pic>
        </p:grpSp>
        <p:grpSp>
          <p:nvGrpSpPr>
            <p:cNvPr id="23" name="그룹 1016"/>
            <p:cNvGrpSpPr/>
            <p:nvPr/>
          </p:nvGrpSpPr>
          <p:grpSpPr>
            <a:xfrm>
              <a:off x="17730615" y="6858538"/>
              <a:ext cx="1948293" cy="1714991"/>
              <a:chOff x="17730615" y="6858538"/>
              <a:chExt cx="1948293" cy="1714991"/>
            </a:xfrm>
          </p:grpSpPr>
          <p:pic>
            <p:nvPicPr>
              <p:cNvPr id="30" name="Object 5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7730615" y="6858538"/>
                <a:ext cx="1948293" cy="1714991"/>
              </a:xfrm>
              <a:prstGeom prst="rect">
                <a:avLst/>
              </a:prstGeom>
            </p:spPr>
          </p:pic>
        </p:grpSp>
        <p:grpSp>
          <p:nvGrpSpPr>
            <p:cNvPr id="24" name="그룹 1017"/>
            <p:cNvGrpSpPr/>
            <p:nvPr/>
          </p:nvGrpSpPr>
          <p:grpSpPr>
            <a:xfrm>
              <a:off x="17738052" y="6858538"/>
              <a:ext cx="1933420" cy="1706668"/>
              <a:chOff x="17738052" y="6858538"/>
              <a:chExt cx="1933420" cy="1706668"/>
            </a:xfrm>
          </p:grpSpPr>
          <p:pic>
            <p:nvPicPr>
              <p:cNvPr id="29" name="Object 5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7738052" y="6858538"/>
                <a:ext cx="1933420" cy="1706668"/>
              </a:xfrm>
              <a:prstGeom prst="rect">
                <a:avLst/>
              </a:prstGeom>
            </p:spPr>
          </p:pic>
        </p:grpSp>
        <p:grpSp>
          <p:nvGrpSpPr>
            <p:cNvPr id="25" name="그룹 1018"/>
            <p:cNvGrpSpPr/>
            <p:nvPr/>
          </p:nvGrpSpPr>
          <p:grpSpPr>
            <a:xfrm>
              <a:off x="17730615" y="8570723"/>
              <a:ext cx="1948293" cy="1714991"/>
              <a:chOff x="17730615" y="8570723"/>
              <a:chExt cx="1948293" cy="1714991"/>
            </a:xfrm>
          </p:grpSpPr>
          <p:pic>
            <p:nvPicPr>
              <p:cNvPr id="28" name="Object 6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7730615" y="8570723"/>
                <a:ext cx="1948293" cy="1714991"/>
              </a:xfrm>
              <a:prstGeom prst="rect">
                <a:avLst/>
              </a:prstGeom>
            </p:spPr>
          </p:pic>
        </p:grpSp>
        <p:grpSp>
          <p:nvGrpSpPr>
            <p:cNvPr id="26" name="그룹 1019"/>
            <p:cNvGrpSpPr/>
            <p:nvPr/>
          </p:nvGrpSpPr>
          <p:grpSpPr>
            <a:xfrm>
              <a:off x="17738052" y="8570723"/>
              <a:ext cx="1933420" cy="1706668"/>
              <a:chOff x="17738052" y="8570723"/>
              <a:chExt cx="1933420" cy="1706668"/>
            </a:xfrm>
          </p:grpSpPr>
          <p:pic>
            <p:nvPicPr>
              <p:cNvPr id="27" name="Object 6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7738052" y="8570723"/>
                <a:ext cx="1933420" cy="1706668"/>
              </a:xfrm>
              <a:prstGeom prst="rect">
                <a:avLst/>
              </a:prstGeom>
            </p:spPr>
          </p:pic>
        </p:grpSp>
      </p:grpSp>
      <p:grpSp>
        <p:nvGrpSpPr>
          <p:cNvPr id="12" name="그룹 1007">
            <a:extLst>
              <a:ext uri="{FF2B5EF4-FFF2-40B4-BE49-F238E27FC236}">
                <a16:creationId xmlns:a16="http://schemas.microsoft.com/office/drawing/2014/main" xmlns="" id="{A8BE0DBA-8B02-6337-9BDE-E6E43D83AE12}"/>
              </a:ext>
            </a:extLst>
          </p:cNvPr>
          <p:cNvGrpSpPr/>
          <p:nvPr/>
        </p:nvGrpSpPr>
        <p:grpSpPr>
          <a:xfrm>
            <a:off x="339384" y="316983"/>
            <a:ext cx="1906542" cy="470935"/>
            <a:chOff x="633902" y="1124448"/>
            <a:chExt cx="1906542" cy="470935"/>
          </a:xfrm>
        </p:grpSpPr>
        <p:grpSp>
          <p:nvGrpSpPr>
            <p:cNvPr id="13" name="그룹 1008">
              <a:extLst>
                <a:ext uri="{FF2B5EF4-FFF2-40B4-BE49-F238E27FC236}">
                  <a16:creationId xmlns:a16="http://schemas.microsoft.com/office/drawing/2014/main" xmlns="" id="{B22BCDF3-D434-060B-20A2-6A555B36E39C}"/>
                </a:ext>
              </a:extLst>
            </p:cNvPr>
            <p:cNvGrpSpPr/>
            <p:nvPr/>
          </p:nvGrpSpPr>
          <p:grpSpPr>
            <a:xfrm>
              <a:off x="885222" y="1124448"/>
              <a:ext cx="1403901" cy="470935"/>
              <a:chOff x="885222" y="1124448"/>
              <a:chExt cx="1403901" cy="470935"/>
            </a:xfrm>
          </p:grpSpPr>
          <p:pic>
            <p:nvPicPr>
              <p:cNvPr id="40" name="Object 35">
                <a:extLst>
                  <a:ext uri="{FF2B5EF4-FFF2-40B4-BE49-F238E27FC236}">
                    <a16:creationId xmlns:a16="http://schemas.microsoft.com/office/drawing/2014/main" xmlns="" id="{2CD334EA-44BC-CD29-1BD0-C37C653B2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85222" y="1124448"/>
                <a:ext cx="1403901" cy="470935"/>
              </a:xfrm>
              <a:prstGeom prst="rect">
                <a:avLst/>
              </a:prstGeom>
            </p:spPr>
          </p:pic>
        </p:grp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xmlns="" id="{105C1E8A-E00E-7533-8BD0-A81AC6A85422}"/>
                </a:ext>
              </a:extLst>
            </p:cNvPr>
            <p:cNvSpPr txBox="1"/>
            <p:nvPr/>
          </p:nvSpPr>
          <p:spPr>
            <a:xfrm>
              <a:off x="633902" y="1181100"/>
              <a:ext cx="1906542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서론</a:t>
              </a:r>
              <a:endParaRPr 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57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144001" y="2587824"/>
            <a:ext cx="9144000" cy="7699176"/>
            <a:chOff x="6085714" y="3314286"/>
            <a:chExt cx="6114286" cy="69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5714" y="3314286"/>
              <a:ext cx="6114286" cy="69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9049" y="2591671"/>
            <a:ext cx="9163049" cy="7695329"/>
            <a:chOff x="-19048" y="3314286"/>
            <a:chExt cx="6114286" cy="69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48" y="3314286"/>
              <a:ext cx="6114286" cy="697142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085972" y="3044820"/>
            <a:ext cx="49530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 pitchFamily="34" charset="0"/>
                <a:ea typeface="+mn-ea"/>
                <a:cs typeface="Pretendard" pitchFamily="34" charset="0"/>
              </a:rPr>
              <a:t> For feature selection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84425" y="2621095"/>
            <a:ext cx="43560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itchFamily="34" charset="0"/>
                <a:ea typeface="+mn-ea"/>
                <a:cs typeface="Pretendard SemiBold" pitchFamily="34" charset="0"/>
              </a:rPr>
              <a:t>Random Forest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867400" y="1506175"/>
            <a:ext cx="193675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Pretendard" pitchFamily="34" charset="0"/>
              </a:rPr>
              <a:t>사용한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Pretendard" pitchFamily="34" charset="0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Pretendard" pitchFamily="34" charset="0"/>
              </a:rPr>
              <a:t>모델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itchFamily="34" charset="-127"/>
              <a:ea typeface="에스코어 드림 8 Heavy" pitchFamily="34" charset="-127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-19049" y="2591671"/>
            <a:ext cx="99908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 pitchFamily="34" charset="0"/>
                <a:ea typeface="+mn-ea"/>
                <a:cs typeface="Pretendard" pitchFamily="34" charset="0"/>
              </a:rPr>
              <a:t>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5223" y="1027690"/>
            <a:ext cx="10337766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0" i="0" u="none" strike="noStrike" kern="1200" cap="none" spc="0" normalizeH="0" baseline="0" noProof="0" dirty="0">
                <a:ln>
                  <a:noFill/>
                </a:ln>
                <a:solidFill>
                  <a:srgbClr val="141E38"/>
                </a:solidFill>
                <a:effectLst/>
                <a:uLnTx/>
                <a:uFillTx/>
                <a:latin typeface="S-Core Dream 6 Bold" pitchFamily="34" charset="0"/>
                <a:ea typeface="+mn-ea"/>
                <a:cs typeface="S-Core Dream 6 Bold" pitchFamily="34" charset="0"/>
              </a:rPr>
              <a:t>Used Model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633902" y="401833"/>
            <a:ext cx="1906542" cy="470935"/>
            <a:chOff x="633902" y="1124448"/>
            <a:chExt cx="1906542" cy="47093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85222" y="1124448"/>
              <a:ext cx="1403901" cy="470935"/>
              <a:chOff x="885222" y="1124448"/>
              <a:chExt cx="1403901" cy="47093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85222" y="1124448"/>
                <a:ext cx="1403901" cy="470935"/>
              </a:xfrm>
              <a:prstGeom prst="rect">
                <a:avLst/>
              </a:prstGeom>
            </p:spPr>
          </p:pic>
        </p:grpSp>
        <p:sp>
          <p:nvSpPr>
            <p:cNvPr id="38" name="Object 38"/>
            <p:cNvSpPr txBox="1"/>
            <p:nvPr/>
          </p:nvSpPr>
          <p:spPr>
            <a:xfrm>
              <a:off x="633902" y="1181100"/>
              <a:ext cx="1906542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모델링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5777662"/>
            <a:ext cx="9143171" cy="453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Object 30"/>
          <p:cNvSpPr txBox="1"/>
          <p:nvPr/>
        </p:nvSpPr>
        <p:spPr>
          <a:xfrm>
            <a:off x="9124122" y="2591671"/>
            <a:ext cx="99908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 pitchFamily="34" charset="0"/>
                <a:ea typeface="+mn-ea"/>
                <a:cs typeface="Pretendard" pitchFamily="34" charset="0"/>
              </a:rPr>
              <a:t>2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20"/>
          <p:cNvSpPr txBox="1"/>
          <p:nvPr/>
        </p:nvSpPr>
        <p:spPr>
          <a:xfrm>
            <a:off x="11353800" y="3015810"/>
            <a:ext cx="49530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" pitchFamily="34" charset="0"/>
                <a:ea typeface="+mn-ea"/>
                <a:cs typeface="Pretendard" pitchFamily="34" charset="0"/>
              </a:rPr>
              <a:t> For model selection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21"/>
          <p:cNvSpPr txBox="1"/>
          <p:nvPr/>
        </p:nvSpPr>
        <p:spPr>
          <a:xfrm>
            <a:off x="11652253" y="2592085"/>
            <a:ext cx="435609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itchFamily="34" charset="0"/>
                <a:ea typeface="+mn-ea"/>
                <a:cs typeface="Pretendard SemiBold" pitchFamily="34" charset="0"/>
              </a:rPr>
              <a:t>Logistic Regression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9049" y="3506485"/>
            <a:ext cx="9163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종속변수를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각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feature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를 적용시켜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노드를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 분기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3 Light" pitchFamily="34" charset="-127"/>
              <a:ea typeface="에스코어 드림 3 Light" pitchFamily="34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Importance gain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이 큰 순으로 변수 선택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3 Light" pitchFamily="34" charset="-127"/>
              <a:ea typeface="에스코어 드림 3 Light" pitchFamily="34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Random Forest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의 경우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Gini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 impurity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의 감소를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Importance gain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으로 사용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3 Light" pitchFamily="34" charset="-127"/>
              <a:ea typeface="에스코어 드림 3 Light" pitchFamily="34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즉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Gini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 impurity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가 가장 큰 폭으로 감소하는 변수 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으로 선택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3 Light" pitchFamily="34" charset="-127"/>
              <a:ea typeface="에스코어 드림 3 Light" pitchFamily="34" charset="-127"/>
              <a:cs typeface="+mn-cs"/>
            </a:endParaRPr>
          </a:p>
        </p:txBody>
      </p:sp>
      <p:pic>
        <p:nvPicPr>
          <p:cNvPr id="1028" name="Picture 4" descr="Logistic Regression — Detailed Overview | by Saishruthi Swaminathan |  Towards Data Scienc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"/>
          <a:stretch/>
        </p:blipFill>
        <p:spPr bwMode="auto">
          <a:xfrm>
            <a:off x="9124121" y="5775931"/>
            <a:ext cx="9163880" cy="453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9049" y="4762500"/>
            <a:ext cx="914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종속변수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(P5: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금투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활동고객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밖에 없는 데이터였기에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6 Bold" pitchFamily="34" charset="-127"/>
              <a:ea typeface="에스코어 드림 6 Bold" pitchFamily="34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계산이 간편한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Gini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 impurity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를 사용하여 변수를 선택하는 것이 적절하다고 판단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0" y="3477475"/>
                <a:ext cx="9144000" cy="1122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에스코어 드림 3 Light" pitchFamily="34" charset="-127"/>
                    <a:ea typeface="에스코어 드림 3 Light" pitchFamily="34" charset="-127"/>
                    <a:cs typeface="+mn-cs"/>
                  </a:rPr>
                  <a:t>여러 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에스코어 드림 6 Bold" pitchFamily="34" charset="-127"/>
                    <a:ea typeface="에스코어 드림 6 Bold" pitchFamily="34" charset="-127"/>
                    <a:cs typeface="+mn-cs"/>
                  </a:rPr>
                  <a:t>독립변수와 </a:t>
                </a:r>
                <a:r>
                  <a:rPr kumimoji="0" lang="ko-KR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에스코어 드림 6 Bold" pitchFamily="34" charset="-127"/>
                    <a:ea typeface="에스코어 드림 6 Bold" pitchFamily="34" charset="-127"/>
                    <a:cs typeface="+mn-cs"/>
                  </a:rPr>
                  <a:t>이항형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에스코어 드림 6 Bold" pitchFamily="34" charset="-127"/>
                    <a:ea typeface="에스코어 드림 6 Bold" pitchFamily="34" charset="-127"/>
                    <a:cs typeface="+mn-cs"/>
                  </a:rPr>
                  <a:t> 종속변수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에스코어 드림 6 Bold" pitchFamily="34" charset="-127"/>
                    <a:ea typeface="에스코어 드림 6 Bold" pitchFamily="34" charset="-127"/>
                    <a:cs typeface="+mn-cs"/>
                  </a:rPr>
                  <a:t>(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에스코어 드림 6 Bold" pitchFamily="34" charset="-127"/>
                    <a:ea typeface="에스코어 드림 6 Bold" pitchFamily="34" charset="-127"/>
                    <a:cs typeface="+mn-cs"/>
                  </a:rPr>
                  <a:t>성공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에스코어 드림 6 Bold" pitchFamily="34" charset="-127"/>
                    <a:ea typeface="에스코어 드림 6 Bold" pitchFamily="34" charset="-127"/>
                    <a:cs typeface="+mn-cs"/>
                  </a:rPr>
                  <a:t>/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에스코어 드림 6 Bold" pitchFamily="34" charset="-127"/>
                    <a:ea typeface="에스코어 드림 6 Bold" pitchFamily="34" charset="-127"/>
                    <a:cs typeface="+mn-cs"/>
                  </a:rPr>
                  <a:t>실패 등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에스코어 드림 6 Bold" pitchFamily="34" charset="-127"/>
                    <a:ea typeface="에스코어 드림 6 Bold" pitchFamily="34" charset="-127"/>
                    <a:cs typeface="+mn-cs"/>
                  </a:rPr>
                  <a:t>) 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에스코어 드림 6 Bold" pitchFamily="34" charset="-127"/>
                    <a:ea typeface="에스코어 드림 6 Bold" pitchFamily="34" charset="-127"/>
                    <a:cs typeface="+mn-cs"/>
                  </a:rPr>
                  <a:t>간의 관계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에스코어 드림 3 Light" pitchFamily="34" charset="-127"/>
                    <a:ea typeface="에스코어 드림 3 Light" pitchFamily="34" charset="-127"/>
                    <a:cs typeface="+mn-cs"/>
                  </a:rPr>
                  <a:t>를 나타낼 때 많이 쓰이는 모델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3 Light" pitchFamily="34" charset="-127"/>
                  <a:ea typeface="에스코어 드림 3 Light" pitchFamily="34" charset="-127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에스코어 드림 3 Light" pitchFamily="34" charset="-127"/>
                    <a:ea typeface="에스코어 드림 3 Light" pitchFamily="34" charset="-127"/>
                    <a:cs typeface="+mn-cs"/>
                  </a:rPr>
                  <a:t>독립변수를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에스코어 드림 3 Light" pitchFamily="34" charset="-127"/>
                    <a:ea typeface="에스코어 드림 3 Light" pitchFamily="34" charset="-127"/>
                    <a:cs typeface="+mn-cs"/>
                  </a:rPr>
                  <a:t> 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에스코어 드림 3 Light" pitchFamily="34" charset="-127"/>
                    <a:ea typeface="에스코어 드림 3 Light" pitchFamily="34" charset="-127"/>
                    <a:cs typeface="+mn-cs"/>
                  </a:rPr>
                  <a:t>이용하여 종속변수를 예측하기 위해 쓰이는 </a:t>
                </a:r>
                <a:r>
                  <a:rPr kumimoji="0" lang="ko-KR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에스코어 드림 3 Light" pitchFamily="34" charset="-127"/>
                    <a:ea typeface="에스코어 드림 3 Light" pitchFamily="34" charset="-127"/>
                    <a:cs typeface="+mn-cs"/>
                  </a:rPr>
                  <a:t>로지스틱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에스코어 드림 3 Light" pitchFamily="34" charset="-127"/>
                    <a:ea typeface="에스코어 드림 3 Light" pitchFamily="34" charset="-127"/>
                    <a:cs typeface="+mn-cs"/>
                  </a:rPr>
                  <a:t> 모형의 식은 다음과 같다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3 Light" pitchFamily="34" charset="-127"/>
                  <a:ea typeface="에스코어 드림 3 Light" pitchFamily="34" charset="-127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3 Light" pitchFamily="34" charset="-127"/>
                  <a:ea typeface="에스코어 드림 3 Light" pitchFamily="34" charset="-127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477475"/>
                <a:ext cx="9144000" cy="1122615"/>
              </a:xfrm>
              <a:prstGeom prst="rect">
                <a:avLst/>
              </a:prstGeom>
              <a:blipFill rotWithShape="1">
                <a:blip r:embed="rId7"/>
                <a:stretch>
                  <a:fillRect t="-1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124122" y="4762500"/>
            <a:ext cx="9163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우리의 종속 변수 역시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0, 1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만을 가지는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이항형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 종속변수였으므로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기본 선형 회귀모형보다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로지스틱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 회귀모형이 더 적합한 모델이라고 판단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491853" cy="10380952"/>
            <a:chOff x="0" y="0"/>
            <a:chExt cx="4491853" cy="103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491853" cy="103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4912251"/>
            <a:ext cx="4491853" cy="5354415"/>
            <a:chOff x="0" y="6320925"/>
            <a:chExt cx="4491853" cy="39457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20925"/>
              <a:ext cx="4491853" cy="39457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76683" y="662409"/>
            <a:ext cx="3583992" cy="3583992"/>
            <a:chOff x="8176694" y="2070823"/>
            <a:chExt cx="3583992" cy="358399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6694" y="2070823"/>
              <a:ext cx="3583992" cy="358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70624" y="662409"/>
            <a:ext cx="3583992" cy="3583992"/>
            <a:chOff x="11170635" y="2070823"/>
            <a:chExt cx="3583992" cy="358399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70635" y="2070823"/>
              <a:ext cx="3583992" cy="35839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64565" y="673775"/>
            <a:ext cx="3561260" cy="3561260"/>
            <a:chOff x="14164576" y="2082189"/>
            <a:chExt cx="3561260" cy="356126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64576" y="2082189"/>
              <a:ext cx="3561260" cy="356126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995153" y="1923990"/>
            <a:ext cx="341567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+mn-cs"/>
              </a:rPr>
              <a:t>중요 변수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+mn-cs"/>
              </a:rPr>
              <a:t>ranking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8 Heavy" pitchFamily="34" charset="-127"/>
              <a:ea typeface="에스코어 드림 8 Heavy" pitchFamily="34" charset="-127"/>
              <a:cs typeface="+mn-c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1426" y="1181100"/>
            <a:ext cx="3429000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-Core Dream 6 Bold" pitchFamily="34" charset="0"/>
                <a:ea typeface="+mn-ea"/>
                <a:cs typeface="S-Core Dream 6 Bold" pitchFamily="34" charset="0"/>
              </a:rPr>
              <a:t>Process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1426" y="2247900"/>
            <a:ext cx="155317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Pretendard" pitchFamily="34" charset="0"/>
              </a:rPr>
              <a:t>분석의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Pretendard" pitchFamily="34" charset="0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Pretendard" pitchFamily="34" charset="0"/>
              </a:rPr>
              <a:t>진행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itchFamily="34" charset="-127"/>
              <a:ea typeface="에스코어 드림 8 Heavy" pitchFamily="34" charset="-127"/>
              <a:cs typeface="+mn-c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18447" y="1478376"/>
            <a:ext cx="299086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Pretendard SemiBold" pitchFamily="34" charset="0"/>
              </a:rPr>
              <a:t>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8 Heavy" pitchFamily="34" charset="-127"/>
              <a:ea typeface="에스코어 드림 8 Heavy" pitchFamily="34" charset="-127"/>
              <a:cs typeface="+mn-cs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0" y="4912251"/>
            <a:ext cx="4491853" cy="5373463"/>
            <a:chOff x="0" y="8191500"/>
            <a:chExt cx="4491853" cy="209421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8191500"/>
              <a:ext cx="4491853" cy="2094214"/>
            </a:xfrm>
            <a:prstGeom prst="rect">
              <a:avLst/>
            </a:prstGeom>
          </p:spPr>
        </p:pic>
      </p:grpSp>
      <p:grpSp>
        <p:nvGrpSpPr>
          <p:cNvPr id="36" name="그룹 1007"/>
          <p:cNvGrpSpPr/>
          <p:nvPr/>
        </p:nvGrpSpPr>
        <p:grpSpPr>
          <a:xfrm>
            <a:off x="633902" y="401833"/>
            <a:ext cx="1906542" cy="470935"/>
            <a:chOff x="633902" y="1124448"/>
            <a:chExt cx="1906542" cy="470935"/>
          </a:xfrm>
        </p:grpSpPr>
        <p:grpSp>
          <p:nvGrpSpPr>
            <p:cNvPr id="38" name="그룹 1008"/>
            <p:cNvGrpSpPr/>
            <p:nvPr/>
          </p:nvGrpSpPr>
          <p:grpSpPr>
            <a:xfrm>
              <a:off x="885222" y="1124448"/>
              <a:ext cx="1403901" cy="470935"/>
              <a:chOff x="885222" y="1124448"/>
              <a:chExt cx="1403901" cy="470935"/>
            </a:xfrm>
          </p:grpSpPr>
          <p:pic>
            <p:nvPicPr>
              <p:cNvPr id="45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85222" y="1124448"/>
                <a:ext cx="1403901" cy="470935"/>
              </a:xfrm>
              <a:prstGeom prst="rect">
                <a:avLst/>
              </a:prstGeom>
            </p:spPr>
          </p:pic>
        </p:grpSp>
        <p:sp>
          <p:nvSpPr>
            <p:cNvPr id="43" name="Object 38"/>
            <p:cNvSpPr txBox="1"/>
            <p:nvPr/>
          </p:nvSpPr>
          <p:spPr>
            <a:xfrm>
              <a:off x="633902" y="1181100"/>
              <a:ext cx="1906542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모델링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491853" y="4912251"/>
            <a:ext cx="13796147" cy="537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001625" y="1923990"/>
            <a:ext cx="299086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Pretendard SemiBold" pitchFamily="34" charset="0"/>
              </a:rPr>
              <a:t>Test data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Pretendard SemiBold" pitchFamily="34" charset="0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Pretendard SemiBold" pitchFamily="34" charset="0"/>
              </a:rPr>
              <a:t>이용해 평가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8 Heavy" pitchFamily="34" charset="-127"/>
              <a:ea typeface="에스코어 드림 8 Heavy" pitchFamily="34" charset="-127"/>
              <a:cs typeface="+mn-c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001625" y="1466790"/>
            <a:ext cx="299086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Pretendard SemiBold" pitchFamily="34" charset="0"/>
              </a:rPr>
              <a:t>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8 Heavy" pitchFamily="34" charset="-127"/>
              <a:ea typeface="에스코어 드림 8 Heavy" pitchFamily="34" charset="-127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53626" y="1923990"/>
            <a:ext cx="299086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+mn-cs"/>
              </a:rPr>
              <a:t>적합한 변수 개수 선정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8 Heavy" pitchFamily="34" charset="-127"/>
              <a:ea typeface="에스코어 드림 8 Heavy" pitchFamily="34" charset="-127"/>
              <a:cs typeface="+mn-c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953625" y="1466790"/>
            <a:ext cx="299086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Pretendard SemiBold" pitchFamily="34" charset="0"/>
              </a:rPr>
              <a:t>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8 Heavy" pitchFamily="34" charset="-127"/>
              <a:ea typeface="에스코어 드림 8 Heavy" pitchFamily="34" charset="-127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7381875"/>
            <a:ext cx="35528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5438775"/>
            <a:ext cx="1776412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38775"/>
            <a:ext cx="1776412" cy="196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2219" y="5005810"/>
            <a:ext cx="3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에스코어 드림 8 Heavy" pitchFamily="34" charset="-127"/>
              <a:ea typeface="에스코어 드림 8 Heavy" pitchFamily="34" charset="-127"/>
              <a:cs typeface="+mn-cs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886825" y="5438775"/>
            <a:ext cx="4512948" cy="3585036"/>
            <a:chOff x="9037632" y="5789736"/>
            <a:chExt cx="4512948" cy="3585036"/>
          </a:xfrm>
        </p:grpSpPr>
        <p:grpSp>
          <p:nvGrpSpPr>
            <p:cNvPr id="10" name="그룹 9"/>
            <p:cNvGrpSpPr/>
            <p:nvPr/>
          </p:nvGrpSpPr>
          <p:grpSpPr>
            <a:xfrm>
              <a:off x="9037632" y="6153774"/>
              <a:ext cx="4512948" cy="3220998"/>
              <a:chOff x="9037632" y="5933301"/>
              <a:chExt cx="4512948" cy="3220998"/>
            </a:xfrm>
          </p:grpSpPr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37632" y="6153774"/>
                <a:ext cx="4512948" cy="2723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037632" y="8877300"/>
                <a:ext cx="451294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3 Light" pitchFamily="34" charset="-127"/>
                    <a:ea typeface="에스코어 드림 3 Light" pitchFamily="34" charset="-127"/>
                    <a:cs typeface="+mn-cs"/>
                  </a:rPr>
                  <a:t>선택한 변수 개수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9037632" y="5933301"/>
                <a:ext cx="451294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3 Light" pitchFamily="34" charset="-127"/>
                    <a:ea typeface="에스코어 드림 3 Light" pitchFamily="34" charset="-127"/>
                    <a:cs typeface="+mn-cs"/>
                  </a:rPr>
                  <a:t>score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3 Light" pitchFamily="34" charset="-127"/>
                  <a:ea typeface="에스코어 드림 3 Light" pitchFamily="34" charset="-127"/>
                  <a:cs typeface="+mn-cs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9037632" y="5789736"/>
              <a:ext cx="4512948" cy="4205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3 Light" pitchFamily="34" charset="-127"/>
                  <a:ea typeface="에스코어 드림 3 Light" pitchFamily="34" charset="-127"/>
                  <a:cs typeface="+mn-cs"/>
                </a:rPr>
                <a:t>선택된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3 Light" pitchFamily="34" charset="-127"/>
                  <a:ea typeface="에스코어 드림 3 Light" pitchFamily="34" charset="-127"/>
                  <a:cs typeface="+mn-cs"/>
                </a:rPr>
                <a:t>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3 Light" pitchFamily="34" charset="-127"/>
                  <a:ea typeface="에스코어 드림 3 Light" pitchFamily="34" charset="-127"/>
                  <a:cs typeface="+mn-cs"/>
                </a:rPr>
                <a:t>변수의 개수 별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3 Light" pitchFamily="34" charset="-127"/>
                  <a:ea typeface="에스코어 드림 3 Light" pitchFamily="34" charset="-127"/>
                  <a:cs typeface="+mn-cs"/>
                </a:rPr>
                <a:t>score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3 Light" pitchFamily="34" charset="-127"/>
                  <a:ea typeface="에스코어 드림 3 Light" pitchFamily="34" charset="-127"/>
                  <a:cs typeface="+mn-cs"/>
                </a:rPr>
                <a:t>그래프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009949" y="500581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에스코어 드림 8 Heavy" pitchFamily="34" charset="-127"/>
              <a:ea typeface="에스코어 드림 8 Heavy" pitchFamily="34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446" y="2400300"/>
            <a:ext cx="278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Random Forest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이용해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3 Light" pitchFamily="34" charset="-127"/>
              <a:ea typeface="에스코어 드림 3 Light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변수 순위 매기기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09314" y="2400300"/>
            <a:ext cx="276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TOP10~TOP20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중 몇 개의 변수를 쓰는 것이 가장 적합한지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score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기반 선택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154616" y="2400299"/>
            <a:ext cx="2911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Test data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itchFamily="34" charset="-127"/>
                <a:ea typeface="에스코어 드림 3 Light" pitchFamily="34" charset="-127"/>
                <a:cs typeface="+mn-cs"/>
              </a:rPr>
              <a:t>이용해 선택된 변수 활용한 모델이 적합한지 평가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3775875" y="5438775"/>
            <a:ext cx="4254950" cy="1914525"/>
            <a:chOff x="14001750" y="5448300"/>
            <a:chExt cx="4254950" cy="1914525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1"/>
            <a:stretch/>
          </p:blipFill>
          <p:spPr bwMode="auto">
            <a:xfrm>
              <a:off x="14001750" y="5448300"/>
              <a:ext cx="4254950" cy="742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70"/>
            <a:stretch/>
          </p:blipFill>
          <p:spPr bwMode="auto">
            <a:xfrm>
              <a:off x="14001750" y="6191250"/>
              <a:ext cx="4254950" cy="1171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TextBox 25"/>
          <p:cNvSpPr txBox="1"/>
          <p:nvPr/>
        </p:nvSpPr>
        <p:spPr>
          <a:xfrm>
            <a:off x="8886825" y="9182100"/>
            <a:ext cx="451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15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위의 변수까지 사용한 것이 가장 적합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775875" y="7429500"/>
            <a:ext cx="425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Test 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 적합 결과 정확도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itchFamily="34" charset="-127"/>
                <a:ea typeface="에스코어 드림 6 Bold" pitchFamily="34" charset="-127"/>
                <a:cs typeface="+mn-cs"/>
              </a:rPr>
              <a:t>: 0.89857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6 Bold" pitchFamily="34" charset="-127"/>
              <a:ea typeface="에스코어 드림 6 Bold" pitchFamily="34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32768" y="500581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40000"/>
                    <a:lumOff val="60000"/>
                  </a:srgbClr>
                </a:solidFill>
                <a:effectLst/>
                <a:uLnTx/>
                <a:uFillTx/>
                <a:latin typeface="에스코어 드림 8 Heavy" pitchFamily="34" charset="-127"/>
                <a:ea typeface="에스코어 드림 8 Heavy" pitchFamily="34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40000"/>
                  <a:lumOff val="60000"/>
                </a:srgbClr>
              </a:solidFill>
              <a:effectLst/>
              <a:uLnTx/>
              <a:uFillTx/>
              <a:latin typeface="에스코어 드림 8 Heavy" pitchFamily="34" charset="-127"/>
              <a:ea typeface="에스코어 드림 8 Heavy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8000" cy="2705100"/>
            <a:chOff x="0" y="0"/>
            <a:chExt cx="4491853" cy="10380952"/>
          </a:xfrm>
          <a:solidFill>
            <a:srgbClr val="7EA9F0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491853" cy="10380952"/>
            </a:xfrm>
            <a:prstGeom prst="rect">
              <a:avLst/>
            </a:prstGeom>
            <a:grpFill/>
          </p:spPr>
        </p:pic>
      </p:grpSp>
      <p:sp>
        <p:nvSpPr>
          <p:cNvPr id="31" name="Object 31"/>
          <p:cNvSpPr txBox="1"/>
          <p:nvPr/>
        </p:nvSpPr>
        <p:spPr>
          <a:xfrm>
            <a:off x="590704" y="1104901"/>
            <a:ext cx="542909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6 Bold" pitchFamily="34" charset="0"/>
              </a:rPr>
              <a:t>분석 결과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n-cs"/>
            </a:endParaRPr>
          </a:p>
        </p:txBody>
      </p:sp>
      <p:grpSp>
        <p:nvGrpSpPr>
          <p:cNvPr id="36" name="그룹 1007"/>
          <p:cNvGrpSpPr/>
          <p:nvPr/>
        </p:nvGrpSpPr>
        <p:grpSpPr>
          <a:xfrm>
            <a:off x="339384" y="316983"/>
            <a:ext cx="1906542" cy="470935"/>
            <a:chOff x="633902" y="1124448"/>
            <a:chExt cx="1906542" cy="470935"/>
          </a:xfrm>
        </p:grpSpPr>
        <p:grpSp>
          <p:nvGrpSpPr>
            <p:cNvPr id="38" name="그룹 1008"/>
            <p:cNvGrpSpPr/>
            <p:nvPr/>
          </p:nvGrpSpPr>
          <p:grpSpPr>
            <a:xfrm>
              <a:off x="885222" y="1124448"/>
              <a:ext cx="1403901" cy="470935"/>
              <a:chOff x="885222" y="1124448"/>
              <a:chExt cx="1403901" cy="470935"/>
            </a:xfrm>
          </p:grpSpPr>
          <p:pic>
            <p:nvPicPr>
              <p:cNvPr id="45" name="Object 3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85222" y="1124448"/>
                <a:ext cx="1403901" cy="470935"/>
              </a:xfrm>
              <a:prstGeom prst="rect">
                <a:avLst/>
              </a:prstGeom>
            </p:spPr>
          </p:pic>
        </p:grpSp>
        <p:sp>
          <p:nvSpPr>
            <p:cNvPr id="43" name="Object 38"/>
            <p:cNvSpPr txBox="1"/>
            <p:nvPr/>
          </p:nvSpPr>
          <p:spPr>
            <a:xfrm>
              <a:off x="633902" y="1181100"/>
              <a:ext cx="1906542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rPr>
                <a:t>시각화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endParaRPr>
            </a:p>
          </p:txBody>
        </p:sp>
      </p:grpSp>
      <p:sp>
        <p:nvSpPr>
          <p:cNvPr id="27" name="Object 21">
            <a:extLst>
              <a:ext uri="{FF2B5EF4-FFF2-40B4-BE49-F238E27FC236}">
                <a16:creationId xmlns:a16="http://schemas.microsoft.com/office/drawing/2014/main" xmlns="" id="{70DA5E7D-76C5-DD5B-44A2-A35B2F4DF1BE}"/>
              </a:ext>
            </a:extLst>
          </p:cNvPr>
          <p:cNvSpPr txBox="1"/>
          <p:nvPr/>
        </p:nvSpPr>
        <p:spPr>
          <a:xfrm>
            <a:off x="14706600" y="3038309"/>
            <a:ext cx="785225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A1C9F4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●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A9678F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: 20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~ 40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대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금투활동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B482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●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A9678F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: 20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~ 40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대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금투활동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8DE5A1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●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A9678F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: 50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~ 60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대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금투활동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9F9B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●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A9678F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: 50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~ 60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대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금투활동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x</a:t>
            </a:r>
          </a:p>
        </p:txBody>
      </p:sp>
      <p:grpSp>
        <p:nvGrpSpPr>
          <p:cNvPr id="2" name="그룹 1004">
            <a:extLst>
              <a:ext uri="{FF2B5EF4-FFF2-40B4-BE49-F238E27FC236}">
                <a16:creationId xmlns:a16="http://schemas.microsoft.com/office/drawing/2014/main" xmlns="" id="{3A0AE113-F3FF-E009-0692-36BCF7B30D60}"/>
              </a:ext>
            </a:extLst>
          </p:cNvPr>
          <p:cNvGrpSpPr/>
          <p:nvPr/>
        </p:nvGrpSpPr>
        <p:grpSpPr>
          <a:xfrm>
            <a:off x="593456" y="3624781"/>
            <a:ext cx="3886295" cy="513840"/>
            <a:chOff x="761905" y="4501593"/>
            <a:chExt cx="5055770" cy="11240302"/>
          </a:xfrm>
        </p:grpSpPr>
        <p:pic>
          <p:nvPicPr>
            <p:cNvPr id="4" name="Object 12">
              <a:extLst>
                <a:ext uri="{FF2B5EF4-FFF2-40B4-BE49-F238E27FC236}">
                  <a16:creationId xmlns:a16="http://schemas.microsoft.com/office/drawing/2014/main" xmlns="" id="{E24D4A6C-CC0A-4FA2-5E36-EE2AB9147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5" name="Object 16">
            <a:extLst>
              <a:ext uri="{FF2B5EF4-FFF2-40B4-BE49-F238E27FC236}">
                <a16:creationId xmlns:a16="http://schemas.microsoft.com/office/drawing/2014/main" xmlns="" id="{4148D523-8096-0D9F-A4B0-0C6F9DA476BD}"/>
              </a:ext>
            </a:extLst>
          </p:cNvPr>
          <p:cNvSpPr txBox="1"/>
          <p:nvPr/>
        </p:nvSpPr>
        <p:spPr>
          <a:xfrm>
            <a:off x="699369" y="3708883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B34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결제대행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_PG </a:t>
            </a:r>
          </a:p>
        </p:txBody>
      </p:sp>
      <p:grpSp>
        <p:nvGrpSpPr>
          <p:cNvPr id="6" name="그룹 1004">
            <a:extLst>
              <a:ext uri="{FF2B5EF4-FFF2-40B4-BE49-F238E27FC236}">
                <a16:creationId xmlns:a16="http://schemas.microsoft.com/office/drawing/2014/main" xmlns="" id="{DF7F9E0A-4993-103B-9BEF-B37AEDABBBF8}"/>
              </a:ext>
            </a:extLst>
          </p:cNvPr>
          <p:cNvGrpSpPr/>
          <p:nvPr/>
        </p:nvGrpSpPr>
        <p:grpSpPr>
          <a:xfrm>
            <a:off x="593452" y="4124526"/>
            <a:ext cx="3886295" cy="513840"/>
            <a:chOff x="761905" y="4501593"/>
            <a:chExt cx="5055770" cy="11240302"/>
          </a:xfrm>
        </p:grpSpPr>
        <p:pic>
          <p:nvPicPr>
            <p:cNvPr id="7" name="Object 12">
              <a:extLst>
                <a:ext uri="{FF2B5EF4-FFF2-40B4-BE49-F238E27FC236}">
                  <a16:creationId xmlns:a16="http://schemas.microsoft.com/office/drawing/2014/main" xmlns="" id="{949B044D-9072-40B6-074F-44BA97ABA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xmlns="" id="{B93B2CD6-B031-5E69-7FC3-F886F646BB09}"/>
              </a:ext>
            </a:extLst>
          </p:cNvPr>
          <p:cNvGrpSpPr/>
          <p:nvPr/>
        </p:nvGrpSpPr>
        <p:grpSpPr>
          <a:xfrm>
            <a:off x="593452" y="4638367"/>
            <a:ext cx="3886295" cy="554598"/>
            <a:chOff x="761905" y="4501593"/>
            <a:chExt cx="5055770" cy="11240302"/>
          </a:xfrm>
        </p:grpSpPr>
        <p:pic>
          <p:nvPicPr>
            <p:cNvPr id="9" name="Object 12">
              <a:extLst>
                <a:ext uri="{FF2B5EF4-FFF2-40B4-BE49-F238E27FC236}">
                  <a16:creationId xmlns:a16="http://schemas.microsoft.com/office/drawing/2014/main" xmlns="" id="{679493CE-4CBF-68CE-5EA8-06EFEC221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grpSp>
        <p:nvGrpSpPr>
          <p:cNvPr id="10" name="그룹 1004">
            <a:extLst>
              <a:ext uri="{FF2B5EF4-FFF2-40B4-BE49-F238E27FC236}">
                <a16:creationId xmlns:a16="http://schemas.microsoft.com/office/drawing/2014/main" xmlns="" id="{B5F11E0B-D24C-9E2F-3FBC-FD58A8D7B09F}"/>
              </a:ext>
            </a:extLst>
          </p:cNvPr>
          <p:cNvGrpSpPr/>
          <p:nvPr/>
        </p:nvGrpSpPr>
        <p:grpSpPr>
          <a:xfrm>
            <a:off x="590704" y="5166687"/>
            <a:ext cx="3886295" cy="796721"/>
            <a:chOff x="761905" y="4501593"/>
            <a:chExt cx="5055770" cy="11240302"/>
          </a:xfrm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xmlns="" id="{656A741F-A3C7-0293-97AB-BC065A216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15" name="Object 16">
            <a:extLst>
              <a:ext uri="{FF2B5EF4-FFF2-40B4-BE49-F238E27FC236}">
                <a16:creationId xmlns:a16="http://schemas.microsoft.com/office/drawing/2014/main" xmlns="" id="{F13BD542-C5C6-C28F-F843-2A45042D017F}"/>
              </a:ext>
            </a:extLst>
          </p:cNvPr>
          <p:cNvSpPr txBox="1"/>
          <p:nvPr/>
        </p:nvSpPr>
        <p:spPr>
          <a:xfrm>
            <a:off x="699367" y="4709686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B17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편의점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xmlns="" id="{EBF3B710-C0DB-D1A8-B222-7A0910713B34}"/>
              </a:ext>
            </a:extLst>
          </p:cNvPr>
          <p:cNvSpPr txBox="1"/>
          <p:nvPr/>
        </p:nvSpPr>
        <p:spPr>
          <a:xfrm>
            <a:off x="705164" y="4054614"/>
            <a:ext cx="37105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B33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전자상거래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다품목취급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EB08736-4C9F-CD1A-F3F9-A763234222E5}"/>
              </a:ext>
            </a:extLst>
          </p:cNvPr>
          <p:cNvSpPr/>
          <p:nvPr/>
        </p:nvSpPr>
        <p:spPr>
          <a:xfrm>
            <a:off x="590704" y="3044148"/>
            <a:ext cx="3886295" cy="576270"/>
          </a:xfrm>
          <a:prstGeom prst="rect">
            <a:avLst/>
          </a:prstGeom>
          <a:solidFill>
            <a:srgbClr val="7E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1. </a:t>
            </a:r>
            <a:r>
              <a:rPr lang="ko-KR" altLang="en-US" sz="20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쇼핑</a:t>
            </a:r>
          </a:p>
        </p:txBody>
      </p:sp>
      <p:pic>
        <p:nvPicPr>
          <p:cNvPr id="19" name="그림 18" descr="텍스트, 장치, 측정기, 게이지이(가) 표시된 사진&#10;&#10;자동 생성된 설명">
            <a:extLst>
              <a:ext uri="{FF2B5EF4-FFF2-40B4-BE49-F238E27FC236}">
                <a16:creationId xmlns:a16="http://schemas.microsoft.com/office/drawing/2014/main" xmlns="" id="{421E4173-C254-4D34-B2A2-6DC8380701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9" r="37129"/>
          <a:stretch/>
        </p:blipFill>
        <p:spPr>
          <a:xfrm>
            <a:off x="5325934" y="3436295"/>
            <a:ext cx="4191000" cy="210868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BFF9131-65D7-C5DD-61DF-C1A5C64E12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742"/>
          <a:stretch/>
        </p:blipFill>
        <p:spPr>
          <a:xfrm>
            <a:off x="7391400" y="7089748"/>
            <a:ext cx="1981200" cy="21086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3B997DB-1900-9DE5-6B71-0C68309700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9" r="50000"/>
          <a:stretch/>
        </p:blipFill>
        <p:spPr>
          <a:xfrm>
            <a:off x="11650534" y="3419662"/>
            <a:ext cx="2057400" cy="2108680"/>
          </a:xfrm>
          <a:prstGeom prst="rect">
            <a:avLst/>
          </a:prstGeom>
        </p:spPr>
      </p:pic>
      <p:grpSp>
        <p:nvGrpSpPr>
          <p:cNvPr id="23" name="그룹 1004">
            <a:extLst>
              <a:ext uri="{FF2B5EF4-FFF2-40B4-BE49-F238E27FC236}">
                <a16:creationId xmlns:a16="http://schemas.microsoft.com/office/drawing/2014/main" xmlns="" id="{151F8554-5BEF-09B8-E2C5-561E2C3EE41C}"/>
              </a:ext>
            </a:extLst>
          </p:cNvPr>
          <p:cNvGrpSpPr/>
          <p:nvPr/>
        </p:nvGrpSpPr>
        <p:grpSpPr>
          <a:xfrm>
            <a:off x="593456" y="6995837"/>
            <a:ext cx="3886295" cy="513840"/>
            <a:chOff x="761905" y="4501593"/>
            <a:chExt cx="5055770" cy="11240302"/>
          </a:xfrm>
        </p:grpSpPr>
        <p:pic>
          <p:nvPicPr>
            <p:cNvPr id="25" name="Object 12">
              <a:extLst>
                <a:ext uri="{FF2B5EF4-FFF2-40B4-BE49-F238E27FC236}">
                  <a16:creationId xmlns:a16="http://schemas.microsoft.com/office/drawing/2014/main" xmlns="" id="{8FFDA44E-8354-E1D1-0CB5-DD65891A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28" name="Object 16">
            <a:extLst>
              <a:ext uri="{FF2B5EF4-FFF2-40B4-BE49-F238E27FC236}">
                <a16:creationId xmlns:a16="http://schemas.microsoft.com/office/drawing/2014/main" xmlns="" id="{751C35A4-6621-D0B3-F77B-2AEB3CA225E5}"/>
              </a:ext>
            </a:extLst>
          </p:cNvPr>
          <p:cNvSpPr txBox="1"/>
          <p:nvPr/>
        </p:nvSpPr>
        <p:spPr>
          <a:xfrm>
            <a:off x="699369" y="7079939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B35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한식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grpSp>
        <p:nvGrpSpPr>
          <p:cNvPr id="29" name="그룹 1004">
            <a:extLst>
              <a:ext uri="{FF2B5EF4-FFF2-40B4-BE49-F238E27FC236}">
                <a16:creationId xmlns:a16="http://schemas.microsoft.com/office/drawing/2014/main" xmlns="" id="{B6BFF525-8C3D-5F84-C85C-790F9BA5C8D5}"/>
              </a:ext>
            </a:extLst>
          </p:cNvPr>
          <p:cNvGrpSpPr/>
          <p:nvPr/>
        </p:nvGrpSpPr>
        <p:grpSpPr>
          <a:xfrm>
            <a:off x="593452" y="7495582"/>
            <a:ext cx="3886295" cy="513840"/>
            <a:chOff x="761905" y="4501593"/>
            <a:chExt cx="5055770" cy="11240302"/>
          </a:xfrm>
        </p:grpSpPr>
        <p:pic>
          <p:nvPicPr>
            <p:cNvPr id="30" name="Object 12">
              <a:extLst>
                <a:ext uri="{FF2B5EF4-FFF2-40B4-BE49-F238E27FC236}">
                  <a16:creationId xmlns:a16="http://schemas.microsoft.com/office/drawing/2014/main" xmlns="" id="{29BE96F1-C52D-B7CA-83FA-CFE6EF438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grpSp>
        <p:nvGrpSpPr>
          <p:cNvPr id="32" name="그룹 1004">
            <a:extLst>
              <a:ext uri="{FF2B5EF4-FFF2-40B4-BE49-F238E27FC236}">
                <a16:creationId xmlns:a16="http://schemas.microsoft.com/office/drawing/2014/main" xmlns="" id="{F77E895E-C9FD-A9BE-80FC-04FBFEE64840}"/>
              </a:ext>
            </a:extLst>
          </p:cNvPr>
          <p:cNvGrpSpPr/>
          <p:nvPr/>
        </p:nvGrpSpPr>
        <p:grpSpPr>
          <a:xfrm>
            <a:off x="593452" y="8009422"/>
            <a:ext cx="3886295" cy="528321"/>
            <a:chOff x="761905" y="4501593"/>
            <a:chExt cx="5055770" cy="11240302"/>
          </a:xfrm>
        </p:grpSpPr>
        <p:pic>
          <p:nvPicPr>
            <p:cNvPr id="33" name="Object 12">
              <a:extLst>
                <a:ext uri="{FF2B5EF4-FFF2-40B4-BE49-F238E27FC236}">
                  <a16:creationId xmlns:a16="http://schemas.microsoft.com/office/drawing/2014/main" xmlns="" id="{07BC4B69-9907-0188-6E8E-73E9ACC60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grpSp>
        <p:nvGrpSpPr>
          <p:cNvPr id="34" name="그룹 1004">
            <a:extLst>
              <a:ext uri="{FF2B5EF4-FFF2-40B4-BE49-F238E27FC236}">
                <a16:creationId xmlns:a16="http://schemas.microsoft.com/office/drawing/2014/main" xmlns="" id="{485B7661-DBC8-3DC6-942C-376FC438836C}"/>
              </a:ext>
            </a:extLst>
          </p:cNvPr>
          <p:cNvGrpSpPr/>
          <p:nvPr/>
        </p:nvGrpSpPr>
        <p:grpSpPr>
          <a:xfrm>
            <a:off x="593450" y="8512771"/>
            <a:ext cx="3886295" cy="576270"/>
            <a:chOff x="761905" y="4501593"/>
            <a:chExt cx="5055770" cy="11240302"/>
          </a:xfrm>
        </p:grpSpPr>
        <p:pic>
          <p:nvPicPr>
            <p:cNvPr id="35" name="Object 12">
              <a:extLst>
                <a:ext uri="{FF2B5EF4-FFF2-40B4-BE49-F238E27FC236}">
                  <a16:creationId xmlns:a16="http://schemas.microsoft.com/office/drawing/2014/main" xmlns="" id="{F45272FA-30C0-9E87-329B-CD04AC15C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37" name="Object 16">
            <a:extLst>
              <a:ext uri="{FF2B5EF4-FFF2-40B4-BE49-F238E27FC236}">
                <a16:creationId xmlns:a16="http://schemas.microsoft.com/office/drawing/2014/main" xmlns="" id="{A77DC480-7C2B-4B58-ED6C-0E86239AB67D}"/>
              </a:ext>
            </a:extLst>
          </p:cNvPr>
          <p:cNvSpPr txBox="1"/>
          <p:nvPr/>
        </p:nvSpPr>
        <p:spPr>
          <a:xfrm>
            <a:off x="699369" y="7557666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B41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일반대중음식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xmlns="" id="{4E8766D5-989B-B0A0-8104-D15DB650FC83}"/>
              </a:ext>
            </a:extLst>
          </p:cNvPr>
          <p:cNvSpPr txBox="1"/>
          <p:nvPr/>
        </p:nvSpPr>
        <p:spPr>
          <a:xfrm>
            <a:off x="705164" y="5109796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B40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커피전문점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xmlns="" id="{A94494E8-85D7-F0A9-0A4F-06264DE4A955}"/>
              </a:ext>
            </a:extLst>
          </p:cNvPr>
          <p:cNvSpPr txBox="1"/>
          <p:nvPr/>
        </p:nvSpPr>
        <p:spPr>
          <a:xfrm>
            <a:off x="705164" y="8604396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B20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식품잡화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grpSp>
        <p:nvGrpSpPr>
          <p:cNvPr id="41" name="그룹 1004">
            <a:extLst>
              <a:ext uri="{FF2B5EF4-FFF2-40B4-BE49-F238E27FC236}">
                <a16:creationId xmlns:a16="http://schemas.microsoft.com/office/drawing/2014/main" xmlns="" id="{941529B5-03D4-6103-16E0-FF507158F163}"/>
              </a:ext>
            </a:extLst>
          </p:cNvPr>
          <p:cNvGrpSpPr/>
          <p:nvPr/>
        </p:nvGrpSpPr>
        <p:grpSpPr>
          <a:xfrm>
            <a:off x="593454" y="9077829"/>
            <a:ext cx="3886295" cy="576270"/>
            <a:chOff x="761905" y="4501593"/>
            <a:chExt cx="5055770" cy="11240302"/>
          </a:xfrm>
        </p:grpSpPr>
        <p:pic>
          <p:nvPicPr>
            <p:cNvPr id="42" name="Object 12">
              <a:extLst>
                <a:ext uri="{FF2B5EF4-FFF2-40B4-BE49-F238E27FC236}">
                  <a16:creationId xmlns:a16="http://schemas.microsoft.com/office/drawing/2014/main" xmlns="" id="{6A4F5FB5-9C1E-32F0-C0A5-F66F16D70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44" name="Object 16">
            <a:extLst>
              <a:ext uri="{FF2B5EF4-FFF2-40B4-BE49-F238E27FC236}">
                <a16:creationId xmlns:a16="http://schemas.microsoft.com/office/drawing/2014/main" xmlns="" id="{465FFAFC-E8C1-FFFA-3272-7F393AE315B4}"/>
              </a:ext>
            </a:extLst>
          </p:cNvPr>
          <p:cNvSpPr txBox="1"/>
          <p:nvPr/>
        </p:nvSpPr>
        <p:spPr>
          <a:xfrm>
            <a:off x="699367" y="9161931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B30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제과점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7DB34F-FE81-EEC1-7418-BAAA9402A538}"/>
              </a:ext>
            </a:extLst>
          </p:cNvPr>
          <p:cNvSpPr/>
          <p:nvPr/>
        </p:nvSpPr>
        <p:spPr>
          <a:xfrm>
            <a:off x="590704" y="6415204"/>
            <a:ext cx="3886295" cy="576270"/>
          </a:xfrm>
          <a:prstGeom prst="rect">
            <a:avLst/>
          </a:prstGeom>
          <a:solidFill>
            <a:srgbClr val="7E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2. </a:t>
            </a:r>
            <a:r>
              <a:rPr lang="ko-KR" altLang="en-US" sz="20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식비</a:t>
            </a:r>
          </a:p>
        </p:txBody>
      </p:sp>
      <p:pic>
        <p:nvPicPr>
          <p:cNvPr id="47" name="그림 46" descr="텍스트, 장치, 측정기, 게이지이(가) 표시된 사진&#10;&#10;자동 생성된 설명">
            <a:extLst>
              <a:ext uri="{FF2B5EF4-FFF2-40B4-BE49-F238E27FC236}">
                <a16:creationId xmlns:a16="http://schemas.microsoft.com/office/drawing/2014/main" xmlns="" id="{7313493D-81C1-BE16-2BFB-F553CE599B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71" r="24718"/>
          <a:stretch/>
        </p:blipFill>
        <p:spPr>
          <a:xfrm>
            <a:off x="5325934" y="7089748"/>
            <a:ext cx="2057400" cy="210868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58390391-E5B9-1E7A-CE3A-0286383F704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79"/>
          <a:stretch/>
        </p:blipFill>
        <p:spPr>
          <a:xfrm>
            <a:off x="9636420" y="3419662"/>
            <a:ext cx="2057400" cy="210868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89704373-F45D-FEA6-6468-03EC4265F5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73" r="24516"/>
          <a:stretch/>
        </p:blipFill>
        <p:spPr>
          <a:xfrm>
            <a:off x="11802934" y="7089748"/>
            <a:ext cx="2057400" cy="2108680"/>
          </a:xfrm>
          <a:prstGeom prst="rect">
            <a:avLst/>
          </a:prstGeom>
        </p:spPr>
      </p:pic>
      <p:pic>
        <p:nvPicPr>
          <p:cNvPr id="50" name="그림 49" descr="텍스트, 장치, 측정기, 게이지이(가) 표시된 사진&#10;&#10;자동 생성된 설명">
            <a:extLst>
              <a:ext uri="{FF2B5EF4-FFF2-40B4-BE49-F238E27FC236}">
                <a16:creationId xmlns:a16="http://schemas.microsoft.com/office/drawing/2014/main" xmlns="" id="{D4ECE3C2-B86C-B47F-5411-747B389E13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7" r="62411"/>
          <a:stretch/>
        </p:blipFill>
        <p:spPr>
          <a:xfrm>
            <a:off x="14012734" y="7089748"/>
            <a:ext cx="1981200" cy="2108680"/>
          </a:xfrm>
          <a:prstGeom prst="rect">
            <a:avLst/>
          </a:prstGeom>
        </p:spPr>
      </p:pic>
      <p:sp>
        <p:nvSpPr>
          <p:cNvPr id="12" name="Object 21">
            <a:extLst>
              <a:ext uri="{FF2B5EF4-FFF2-40B4-BE49-F238E27FC236}">
                <a16:creationId xmlns:a16="http://schemas.microsoft.com/office/drawing/2014/main" xmlns="" id="{A379CD21-8080-CBFC-84C4-07CF8630DB1E}"/>
              </a:ext>
            </a:extLst>
          </p:cNvPr>
          <p:cNvSpPr txBox="1"/>
          <p:nvPr/>
        </p:nvSpPr>
        <p:spPr>
          <a:xfrm>
            <a:off x="5325934" y="5827405"/>
            <a:ext cx="1189085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-&gt; 20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~ 40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파랑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+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주황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B33, B34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비율이 높음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-&gt; 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해당 나이대의 경우 위 변수의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변화를 주의 깊게 살필 필요가 있음 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5164" y="2028231"/>
            <a:ext cx="6076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선택된 변수들에 한하여 시각화를 진행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58390391-E5B9-1E7A-CE3A-0286383F704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1" r="75159"/>
          <a:stretch/>
        </p:blipFill>
        <p:spPr>
          <a:xfrm>
            <a:off x="9601200" y="7089748"/>
            <a:ext cx="2057400" cy="21086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9367" y="8096190"/>
            <a:ext cx="348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itchFamily="34" charset="-127"/>
                <a:ea typeface="에스코어 드림 5 Medium" pitchFamily="34" charset="-127"/>
              </a:rPr>
              <a:t>B15 : </a:t>
            </a:r>
            <a:r>
              <a:rPr lang="ko-KR" altLang="en-US" sz="2000" dirty="0">
                <a:latin typeface="에스코어 드림 5 Medium" pitchFamily="34" charset="-127"/>
                <a:ea typeface="에스코어 드림 5 Medium" pitchFamily="34" charset="-127"/>
              </a:rPr>
              <a:t>금액</a:t>
            </a:r>
            <a:r>
              <a:rPr lang="en-US" altLang="ko-KR" sz="2000" dirty="0">
                <a:latin typeface="에스코어 드림 5 Medium" pitchFamily="34" charset="-127"/>
                <a:ea typeface="에스코어 드림 5 Medium" pitchFamily="34" charset="-127"/>
              </a:rPr>
              <a:t>_</a:t>
            </a:r>
            <a:r>
              <a:rPr lang="ko-KR" altLang="en-US" sz="2000" dirty="0">
                <a:latin typeface="에스코어 드림 5 Medium" pitchFamily="34" charset="-127"/>
                <a:ea typeface="에스코어 드림 5 Medium" pitchFamily="34" charset="-127"/>
              </a:rPr>
              <a:t>할인점</a:t>
            </a:r>
            <a:r>
              <a:rPr lang="en-US" altLang="ko-KR" sz="2000" dirty="0">
                <a:latin typeface="에스코어 드림 5 Medium" pitchFamily="34" charset="-127"/>
                <a:ea typeface="에스코어 드림 5 Medium" pitchFamily="34" charset="-127"/>
              </a:rPr>
              <a:t>_</a:t>
            </a:r>
            <a:r>
              <a:rPr lang="ko-KR" altLang="en-US" sz="2000" dirty="0">
                <a:latin typeface="에스코어 드림 5 Medium" pitchFamily="34" charset="-127"/>
                <a:ea typeface="에스코어 드림 5 Medium" pitchFamily="34" charset="-127"/>
              </a:rPr>
              <a:t>슈퍼마켓</a:t>
            </a:r>
          </a:p>
        </p:txBody>
      </p:sp>
    </p:spTree>
    <p:extLst>
      <p:ext uri="{BB962C8B-B14F-4D97-AF65-F5344CB8AC3E}">
        <p14:creationId xmlns:p14="http://schemas.microsoft.com/office/powerpoint/2010/main" val="97633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8000" cy="2705100"/>
            <a:chOff x="0" y="0"/>
            <a:chExt cx="4491853" cy="10380952"/>
          </a:xfrm>
          <a:solidFill>
            <a:srgbClr val="7EA9F0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491853" cy="10380952"/>
            </a:xfrm>
            <a:prstGeom prst="rect">
              <a:avLst/>
            </a:prstGeom>
            <a:grpFill/>
          </p:spPr>
        </p:pic>
      </p:grpSp>
      <p:sp>
        <p:nvSpPr>
          <p:cNvPr id="31" name="Object 31"/>
          <p:cNvSpPr txBox="1"/>
          <p:nvPr/>
        </p:nvSpPr>
        <p:spPr>
          <a:xfrm>
            <a:off x="590704" y="1104901"/>
            <a:ext cx="542909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6 Bold" pitchFamily="34" charset="0"/>
              </a:rPr>
              <a:t>분석 결과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n-cs"/>
            </a:endParaRPr>
          </a:p>
        </p:txBody>
      </p:sp>
      <p:grpSp>
        <p:nvGrpSpPr>
          <p:cNvPr id="36" name="그룹 1007"/>
          <p:cNvGrpSpPr/>
          <p:nvPr/>
        </p:nvGrpSpPr>
        <p:grpSpPr>
          <a:xfrm>
            <a:off x="339384" y="316983"/>
            <a:ext cx="1906542" cy="470935"/>
            <a:chOff x="633902" y="1124448"/>
            <a:chExt cx="1906542" cy="470935"/>
          </a:xfrm>
        </p:grpSpPr>
        <p:grpSp>
          <p:nvGrpSpPr>
            <p:cNvPr id="38" name="그룹 1008"/>
            <p:cNvGrpSpPr/>
            <p:nvPr/>
          </p:nvGrpSpPr>
          <p:grpSpPr>
            <a:xfrm>
              <a:off x="885222" y="1124448"/>
              <a:ext cx="1403901" cy="470935"/>
              <a:chOff x="885222" y="1124448"/>
              <a:chExt cx="1403901" cy="470935"/>
            </a:xfrm>
          </p:grpSpPr>
          <p:pic>
            <p:nvPicPr>
              <p:cNvPr id="45" name="Object 3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85222" y="1124448"/>
                <a:ext cx="1403901" cy="470935"/>
              </a:xfrm>
              <a:prstGeom prst="rect">
                <a:avLst/>
              </a:prstGeom>
            </p:spPr>
          </p:pic>
        </p:grpSp>
        <p:sp>
          <p:nvSpPr>
            <p:cNvPr id="43" name="Object 38"/>
            <p:cNvSpPr txBox="1"/>
            <p:nvPr/>
          </p:nvSpPr>
          <p:spPr>
            <a:xfrm>
              <a:off x="633902" y="1181100"/>
              <a:ext cx="1906542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+mn-cs"/>
                </a:rPr>
                <a:t>시각화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endParaRPr>
            </a:p>
          </p:txBody>
        </p:sp>
      </p:grpSp>
      <p:sp>
        <p:nvSpPr>
          <p:cNvPr id="27" name="Object 21">
            <a:extLst>
              <a:ext uri="{FF2B5EF4-FFF2-40B4-BE49-F238E27FC236}">
                <a16:creationId xmlns:a16="http://schemas.microsoft.com/office/drawing/2014/main" xmlns="" id="{70DA5E7D-76C5-DD5B-44A2-A35B2F4DF1BE}"/>
              </a:ext>
            </a:extLst>
          </p:cNvPr>
          <p:cNvSpPr txBox="1"/>
          <p:nvPr/>
        </p:nvSpPr>
        <p:spPr>
          <a:xfrm>
            <a:off x="14706600" y="3038309"/>
            <a:ext cx="785225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A1C9F4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●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A9678F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: 20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~ 40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대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금투활동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B482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●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A9678F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: 20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~ 40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대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금투활동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8DE5A1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●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A9678F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: 50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~ 60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대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금투활동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9F9B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●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A9678F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: 50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~ 60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대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금투활동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x</a:t>
            </a:r>
          </a:p>
        </p:txBody>
      </p:sp>
      <p:grpSp>
        <p:nvGrpSpPr>
          <p:cNvPr id="12" name="그룹 1004">
            <a:extLst>
              <a:ext uri="{FF2B5EF4-FFF2-40B4-BE49-F238E27FC236}">
                <a16:creationId xmlns:a16="http://schemas.microsoft.com/office/drawing/2014/main" xmlns="" id="{68BF0578-A725-3206-4163-08ADFF91A61A}"/>
              </a:ext>
            </a:extLst>
          </p:cNvPr>
          <p:cNvGrpSpPr/>
          <p:nvPr/>
        </p:nvGrpSpPr>
        <p:grpSpPr>
          <a:xfrm>
            <a:off x="593456" y="3850791"/>
            <a:ext cx="3886295" cy="513840"/>
            <a:chOff x="761905" y="4501593"/>
            <a:chExt cx="5055770" cy="11240302"/>
          </a:xfrm>
        </p:grpSpPr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xmlns="" id="{70883E67-B991-52BE-2BF2-08519D3D5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xmlns="" id="{877459D0-19EF-1BE7-1911-88D74A8D891B}"/>
              </a:ext>
            </a:extLst>
          </p:cNvPr>
          <p:cNvSpPr txBox="1"/>
          <p:nvPr/>
        </p:nvSpPr>
        <p:spPr>
          <a:xfrm>
            <a:off x="699369" y="3934893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B146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약국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grpSp>
        <p:nvGrpSpPr>
          <p:cNvPr id="20" name="그룹 1004">
            <a:extLst>
              <a:ext uri="{FF2B5EF4-FFF2-40B4-BE49-F238E27FC236}">
                <a16:creationId xmlns:a16="http://schemas.microsoft.com/office/drawing/2014/main" xmlns="" id="{6ED12CB1-156A-0EED-B159-6704C876341A}"/>
              </a:ext>
            </a:extLst>
          </p:cNvPr>
          <p:cNvGrpSpPr/>
          <p:nvPr/>
        </p:nvGrpSpPr>
        <p:grpSpPr>
          <a:xfrm>
            <a:off x="593452" y="4350536"/>
            <a:ext cx="3886295" cy="513840"/>
            <a:chOff x="761905" y="4501593"/>
            <a:chExt cx="5055770" cy="11240302"/>
          </a:xfrm>
        </p:grpSpPr>
        <p:pic>
          <p:nvPicPr>
            <p:cNvPr id="24" name="Object 12">
              <a:extLst>
                <a:ext uri="{FF2B5EF4-FFF2-40B4-BE49-F238E27FC236}">
                  <a16:creationId xmlns:a16="http://schemas.microsoft.com/office/drawing/2014/main" xmlns="" id="{4EC172B1-B1BE-C336-782F-08AE5AC72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54" name="Object 16">
            <a:extLst>
              <a:ext uri="{FF2B5EF4-FFF2-40B4-BE49-F238E27FC236}">
                <a16:creationId xmlns:a16="http://schemas.microsoft.com/office/drawing/2014/main" xmlns="" id="{7835593A-DCB9-AF5D-F464-9FCE3E6C8A9E}"/>
              </a:ext>
            </a:extLst>
          </p:cNvPr>
          <p:cNvSpPr txBox="1"/>
          <p:nvPr/>
        </p:nvSpPr>
        <p:spPr>
          <a:xfrm>
            <a:off x="699369" y="4412620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B140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개인병원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47FC2E-C665-6AA7-FBBB-9CEC164D759F}"/>
              </a:ext>
            </a:extLst>
          </p:cNvPr>
          <p:cNvSpPr/>
          <p:nvPr/>
        </p:nvSpPr>
        <p:spPr>
          <a:xfrm>
            <a:off x="590704" y="3270158"/>
            <a:ext cx="3886295" cy="576270"/>
          </a:xfrm>
          <a:prstGeom prst="rect">
            <a:avLst/>
          </a:prstGeom>
          <a:solidFill>
            <a:srgbClr val="7E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3. </a:t>
            </a:r>
            <a:r>
              <a:rPr lang="ko-KR" altLang="en-US" sz="20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의료비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38F0543E-D457-F116-C140-032400FBAB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32"/>
          <a:stretch/>
        </p:blipFill>
        <p:spPr>
          <a:xfrm>
            <a:off x="7383334" y="3432646"/>
            <a:ext cx="2057400" cy="1906219"/>
          </a:xfrm>
          <a:prstGeom prst="rect">
            <a:avLst/>
          </a:prstGeom>
        </p:spPr>
      </p:pic>
      <p:pic>
        <p:nvPicPr>
          <p:cNvPr id="59" name="그림 58" descr="텍스트, 장치, 측정기이(가) 표시된 사진&#10;&#10;자동 생성된 설명">
            <a:extLst>
              <a:ext uri="{FF2B5EF4-FFF2-40B4-BE49-F238E27FC236}">
                <a16:creationId xmlns:a16="http://schemas.microsoft.com/office/drawing/2014/main" xmlns="" id="{40C44795-4A0B-7DBC-E622-9D3C5B146E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4" r="24777"/>
          <a:stretch/>
        </p:blipFill>
        <p:spPr>
          <a:xfrm>
            <a:off x="5325934" y="3374080"/>
            <a:ext cx="2057400" cy="2108680"/>
          </a:xfrm>
          <a:prstGeom prst="rect">
            <a:avLst/>
          </a:prstGeom>
        </p:spPr>
      </p:pic>
      <p:grpSp>
        <p:nvGrpSpPr>
          <p:cNvPr id="60" name="그룹 1004">
            <a:extLst>
              <a:ext uri="{FF2B5EF4-FFF2-40B4-BE49-F238E27FC236}">
                <a16:creationId xmlns:a16="http://schemas.microsoft.com/office/drawing/2014/main" xmlns="" id="{08FC5399-5B6D-D533-FEDE-F2CD9946FD98}"/>
              </a:ext>
            </a:extLst>
          </p:cNvPr>
          <p:cNvGrpSpPr/>
          <p:nvPr/>
        </p:nvGrpSpPr>
        <p:grpSpPr>
          <a:xfrm>
            <a:off x="594265" y="6733070"/>
            <a:ext cx="3886295" cy="878123"/>
            <a:chOff x="761905" y="4501593"/>
            <a:chExt cx="5055770" cy="11240302"/>
          </a:xfrm>
        </p:grpSpPr>
        <p:pic>
          <p:nvPicPr>
            <p:cNvPr id="61" name="Object 12">
              <a:extLst>
                <a:ext uri="{FF2B5EF4-FFF2-40B4-BE49-F238E27FC236}">
                  <a16:creationId xmlns:a16="http://schemas.microsoft.com/office/drawing/2014/main" xmlns="" id="{A01FBCBD-0057-041D-4A0D-3B293C625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62" name="Object 16">
            <a:extLst>
              <a:ext uri="{FF2B5EF4-FFF2-40B4-BE49-F238E27FC236}">
                <a16:creationId xmlns:a16="http://schemas.microsoft.com/office/drawing/2014/main" xmlns="" id="{40D12906-1518-4291-62C2-123237094B18}"/>
              </a:ext>
            </a:extLst>
          </p:cNvPr>
          <p:cNvSpPr txBox="1"/>
          <p:nvPr/>
        </p:nvSpPr>
        <p:spPr>
          <a:xfrm>
            <a:off x="700178" y="6827108"/>
            <a:ext cx="37105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B61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통신요금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이동시내전화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grpSp>
        <p:nvGrpSpPr>
          <p:cNvPr id="63" name="그룹 1004">
            <a:extLst>
              <a:ext uri="{FF2B5EF4-FFF2-40B4-BE49-F238E27FC236}">
                <a16:creationId xmlns:a16="http://schemas.microsoft.com/office/drawing/2014/main" xmlns="" id="{2E61E36E-7266-FC59-8804-15A5C1B63B38}"/>
              </a:ext>
            </a:extLst>
          </p:cNvPr>
          <p:cNvGrpSpPr/>
          <p:nvPr/>
        </p:nvGrpSpPr>
        <p:grpSpPr>
          <a:xfrm>
            <a:off x="594261" y="7611216"/>
            <a:ext cx="3886295" cy="513840"/>
            <a:chOff x="761905" y="4501593"/>
            <a:chExt cx="5055770" cy="11240302"/>
          </a:xfrm>
        </p:grpSpPr>
        <p:pic>
          <p:nvPicPr>
            <p:cNvPr id="960" name="Object 12">
              <a:extLst>
                <a:ext uri="{FF2B5EF4-FFF2-40B4-BE49-F238E27FC236}">
                  <a16:creationId xmlns:a16="http://schemas.microsoft.com/office/drawing/2014/main" xmlns="" id="{D00FDEC3-6A11-40C0-4CD4-579A7485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grpSp>
        <p:nvGrpSpPr>
          <p:cNvPr id="961" name="그룹 1004">
            <a:extLst>
              <a:ext uri="{FF2B5EF4-FFF2-40B4-BE49-F238E27FC236}">
                <a16:creationId xmlns:a16="http://schemas.microsoft.com/office/drawing/2014/main" xmlns="" id="{23B0A67B-B7E0-E184-45EF-7D0F1BD19348}"/>
              </a:ext>
            </a:extLst>
          </p:cNvPr>
          <p:cNvGrpSpPr/>
          <p:nvPr/>
        </p:nvGrpSpPr>
        <p:grpSpPr>
          <a:xfrm>
            <a:off x="594261" y="8125056"/>
            <a:ext cx="3886295" cy="702276"/>
            <a:chOff x="761905" y="4501593"/>
            <a:chExt cx="5055770" cy="11240302"/>
          </a:xfrm>
        </p:grpSpPr>
        <p:pic>
          <p:nvPicPr>
            <p:cNvPr id="962" name="Object 12">
              <a:extLst>
                <a:ext uri="{FF2B5EF4-FFF2-40B4-BE49-F238E27FC236}">
                  <a16:creationId xmlns:a16="http://schemas.microsoft.com/office/drawing/2014/main" xmlns="" id="{CA3BABF6-AB74-596F-A8E5-A2CADCE3F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grpSp>
        <p:nvGrpSpPr>
          <p:cNvPr id="963" name="그룹 1004">
            <a:extLst>
              <a:ext uri="{FF2B5EF4-FFF2-40B4-BE49-F238E27FC236}">
                <a16:creationId xmlns:a16="http://schemas.microsoft.com/office/drawing/2014/main" xmlns="" id="{EC055FEF-BD78-4A87-5CFF-E3B0BB6F843D}"/>
              </a:ext>
            </a:extLst>
          </p:cNvPr>
          <p:cNvGrpSpPr/>
          <p:nvPr/>
        </p:nvGrpSpPr>
        <p:grpSpPr>
          <a:xfrm>
            <a:off x="594259" y="8677994"/>
            <a:ext cx="3886295" cy="878123"/>
            <a:chOff x="761905" y="4501593"/>
            <a:chExt cx="5055770" cy="11240302"/>
          </a:xfrm>
        </p:grpSpPr>
        <p:pic>
          <p:nvPicPr>
            <p:cNvPr id="964" name="Object 12">
              <a:extLst>
                <a:ext uri="{FF2B5EF4-FFF2-40B4-BE49-F238E27FC236}">
                  <a16:creationId xmlns:a16="http://schemas.microsoft.com/office/drawing/2014/main" xmlns="" id="{DE178918-638F-F433-03D4-D8D5D7D4C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05" y="4501593"/>
              <a:ext cx="5055770" cy="11240302"/>
            </a:xfrm>
            <a:prstGeom prst="rect">
              <a:avLst/>
            </a:prstGeom>
          </p:spPr>
        </p:pic>
      </p:grpSp>
      <p:sp>
        <p:nvSpPr>
          <p:cNvPr id="965" name="Object 16">
            <a:extLst>
              <a:ext uri="{FF2B5EF4-FFF2-40B4-BE49-F238E27FC236}">
                <a16:creationId xmlns:a16="http://schemas.microsoft.com/office/drawing/2014/main" xmlns="" id="{EF7E1D1A-6137-8D22-7035-04142ABA3EBE}"/>
              </a:ext>
            </a:extLst>
          </p:cNvPr>
          <p:cNvSpPr txBox="1"/>
          <p:nvPr/>
        </p:nvSpPr>
        <p:spPr>
          <a:xfrm>
            <a:off x="700178" y="7673300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B161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주유소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966" name="Object 16">
            <a:extLst>
              <a:ext uri="{FF2B5EF4-FFF2-40B4-BE49-F238E27FC236}">
                <a16:creationId xmlns:a16="http://schemas.microsoft.com/office/drawing/2014/main" xmlns="" id="{B97D3387-E613-946B-10B4-E2E59B5A885E}"/>
              </a:ext>
            </a:extLst>
          </p:cNvPr>
          <p:cNvSpPr txBox="1"/>
          <p:nvPr/>
        </p:nvSpPr>
        <p:spPr>
          <a:xfrm>
            <a:off x="700176" y="8196376"/>
            <a:ext cx="37105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B58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컴퓨터소프트웨어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967" name="Object 16">
            <a:extLst>
              <a:ext uri="{FF2B5EF4-FFF2-40B4-BE49-F238E27FC236}">
                <a16:creationId xmlns:a16="http://schemas.microsoft.com/office/drawing/2014/main" xmlns="" id="{D12ADAE4-BA33-A027-7ECB-A25EC6D68BB7}"/>
              </a:ext>
            </a:extLst>
          </p:cNvPr>
          <p:cNvSpPr txBox="1"/>
          <p:nvPr/>
        </p:nvSpPr>
        <p:spPr>
          <a:xfrm>
            <a:off x="700176" y="8754194"/>
            <a:ext cx="37105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B131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금액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용역서비스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연구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_</a:t>
            </a: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번역등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968" name="직사각형 967">
            <a:extLst>
              <a:ext uri="{FF2B5EF4-FFF2-40B4-BE49-F238E27FC236}">
                <a16:creationId xmlns:a16="http://schemas.microsoft.com/office/drawing/2014/main" xmlns="" id="{4D0500EB-D544-B96F-229D-5B0D4B9D3FA3}"/>
              </a:ext>
            </a:extLst>
          </p:cNvPr>
          <p:cNvSpPr/>
          <p:nvPr/>
        </p:nvSpPr>
        <p:spPr>
          <a:xfrm>
            <a:off x="591513" y="6152438"/>
            <a:ext cx="3886295" cy="576270"/>
          </a:xfrm>
          <a:prstGeom prst="rect">
            <a:avLst/>
          </a:prstGeom>
          <a:solidFill>
            <a:srgbClr val="7E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4. </a:t>
            </a:r>
            <a:r>
              <a:rPr lang="ko-KR" altLang="en-US" sz="20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기타</a:t>
            </a:r>
          </a:p>
        </p:txBody>
      </p:sp>
      <p:pic>
        <p:nvPicPr>
          <p:cNvPr id="969" name="그림 968">
            <a:extLst>
              <a:ext uri="{FF2B5EF4-FFF2-40B4-BE49-F238E27FC236}">
                <a16:creationId xmlns:a16="http://schemas.microsoft.com/office/drawing/2014/main" xmlns="" id="{AECBFCF3-C638-BB64-125D-8B3FB53844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r="75320"/>
          <a:stretch/>
        </p:blipFill>
        <p:spPr>
          <a:xfrm>
            <a:off x="5325934" y="6999457"/>
            <a:ext cx="2057400" cy="2108680"/>
          </a:xfrm>
          <a:prstGeom prst="rect">
            <a:avLst/>
          </a:prstGeom>
        </p:spPr>
      </p:pic>
      <p:pic>
        <p:nvPicPr>
          <p:cNvPr id="970" name="그림 969">
            <a:extLst>
              <a:ext uri="{FF2B5EF4-FFF2-40B4-BE49-F238E27FC236}">
                <a16:creationId xmlns:a16="http://schemas.microsoft.com/office/drawing/2014/main" xmlns="" id="{676417C4-1340-3F62-501E-162B22367E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64" r="24466"/>
          <a:stretch/>
        </p:blipFill>
        <p:spPr>
          <a:xfrm>
            <a:off x="7383334" y="6999457"/>
            <a:ext cx="2133600" cy="2108680"/>
          </a:xfrm>
          <a:prstGeom prst="rect">
            <a:avLst/>
          </a:prstGeom>
        </p:spPr>
      </p:pic>
      <p:pic>
        <p:nvPicPr>
          <p:cNvPr id="971" name="그림 970">
            <a:extLst>
              <a:ext uri="{FF2B5EF4-FFF2-40B4-BE49-F238E27FC236}">
                <a16:creationId xmlns:a16="http://schemas.microsoft.com/office/drawing/2014/main" xmlns="" id="{8AA02B35-30DC-4D44-88F3-38FFD4A3A81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70"/>
          <a:stretch/>
        </p:blipFill>
        <p:spPr>
          <a:xfrm>
            <a:off x="9601200" y="6996347"/>
            <a:ext cx="2057400" cy="2108680"/>
          </a:xfrm>
          <a:prstGeom prst="rect">
            <a:avLst/>
          </a:prstGeom>
        </p:spPr>
      </p:pic>
      <p:pic>
        <p:nvPicPr>
          <p:cNvPr id="972" name="그림 971" descr="텍스트, 장치, 측정기이(가) 표시된 사진&#10;&#10;자동 생성된 설명">
            <a:extLst>
              <a:ext uri="{FF2B5EF4-FFF2-40B4-BE49-F238E27FC236}">
                <a16:creationId xmlns:a16="http://schemas.microsoft.com/office/drawing/2014/main" xmlns="" id="{3C981AEB-5D89-6E04-7E95-79ABC6DF63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15"/>
          <a:stretch/>
        </p:blipFill>
        <p:spPr>
          <a:xfrm>
            <a:off x="11977250" y="6996347"/>
            <a:ext cx="1929696" cy="2108680"/>
          </a:xfrm>
          <a:prstGeom prst="rect">
            <a:avLst/>
          </a:prstGeom>
        </p:spPr>
      </p:pic>
      <p:sp>
        <p:nvSpPr>
          <p:cNvPr id="2" name="Object 21">
            <a:extLst>
              <a:ext uri="{FF2B5EF4-FFF2-40B4-BE49-F238E27FC236}">
                <a16:creationId xmlns:a16="http://schemas.microsoft.com/office/drawing/2014/main" xmlns="" id="{BB4BAF01-65DF-40C5-3811-D68069EC8B3F}"/>
              </a:ext>
            </a:extLst>
          </p:cNvPr>
          <p:cNvSpPr txBox="1"/>
          <p:nvPr/>
        </p:nvSpPr>
        <p:spPr>
          <a:xfrm>
            <a:off x="5181600" y="5736241"/>
            <a:ext cx="1189085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-&gt; 50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~ 60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초록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+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빨강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B146, B140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비율이 높음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-&gt; 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해당 나이대의 경우 위 변수의 변화를 주의 깊게 살필 필요가 있음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164" y="2028231"/>
            <a:ext cx="6076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선택된 변수들에 한하여 시각화를 진행</a:t>
            </a:r>
          </a:p>
        </p:txBody>
      </p:sp>
    </p:spTree>
    <p:extLst>
      <p:ext uri="{BB962C8B-B14F-4D97-AF65-F5344CB8AC3E}">
        <p14:creationId xmlns:p14="http://schemas.microsoft.com/office/powerpoint/2010/main" val="402420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8000" cy="2705100"/>
            <a:chOff x="0" y="0"/>
            <a:chExt cx="4491853" cy="103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491853" cy="1038095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90704" y="1104901"/>
            <a:ext cx="434201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dirty="0">
                <a:solidFill>
                  <a:srgbClr val="FFFF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S-Core Dream 6 Bold" pitchFamily="34" charset="0"/>
              </a:rPr>
              <a:t>분석 결과</a:t>
            </a:r>
            <a:endParaRPr 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36" name="그룹 1007"/>
          <p:cNvGrpSpPr/>
          <p:nvPr/>
        </p:nvGrpSpPr>
        <p:grpSpPr>
          <a:xfrm>
            <a:off x="339384" y="316983"/>
            <a:ext cx="1906542" cy="470935"/>
            <a:chOff x="633902" y="1124448"/>
            <a:chExt cx="1906542" cy="470935"/>
          </a:xfrm>
        </p:grpSpPr>
        <p:grpSp>
          <p:nvGrpSpPr>
            <p:cNvPr id="38" name="그룹 1008"/>
            <p:cNvGrpSpPr/>
            <p:nvPr/>
          </p:nvGrpSpPr>
          <p:grpSpPr>
            <a:xfrm>
              <a:off x="885222" y="1124448"/>
              <a:ext cx="1403901" cy="470935"/>
              <a:chOff x="885222" y="1124448"/>
              <a:chExt cx="1403901" cy="470935"/>
            </a:xfrm>
          </p:grpSpPr>
          <p:pic>
            <p:nvPicPr>
              <p:cNvPr id="45" name="Object 3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85222" y="1124448"/>
                <a:ext cx="1403901" cy="470935"/>
              </a:xfrm>
              <a:prstGeom prst="rect">
                <a:avLst/>
              </a:prstGeom>
            </p:spPr>
          </p:pic>
        </p:grpSp>
        <p:sp>
          <p:nvSpPr>
            <p:cNvPr id="43" name="Object 38"/>
            <p:cNvSpPr txBox="1"/>
            <p:nvPr/>
          </p:nvSpPr>
          <p:spPr>
            <a:xfrm>
              <a:off x="633902" y="1181100"/>
              <a:ext cx="1906542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시각화</a:t>
              </a:r>
              <a:endParaRPr 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E0CEA51F-A253-4D41-0FD2-8233CA341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8" y="4541536"/>
            <a:ext cx="16932958" cy="2108680"/>
          </a:xfrm>
          <a:prstGeom prst="rect">
            <a:avLst/>
          </a:prstGeom>
        </p:spPr>
      </p:pic>
      <p:pic>
        <p:nvPicPr>
          <p:cNvPr id="42" name="그림 41" descr="텍스트, 바퀴이(가) 표시된 사진&#10;&#10;자동 생성된 설명">
            <a:extLst>
              <a:ext uri="{FF2B5EF4-FFF2-40B4-BE49-F238E27FC236}">
                <a16:creationId xmlns:a16="http://schemas.microsoft.com/office/drawing/2014/main" xmlns="" id="{7C7B1316-F95F-03D6-A985-A90F18A9DC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6"/>
          <a:stretch/>
        </p:blipFill>
        <p:spPr>
          <a:xfrm>
            <a:off x="891427" y="6862186"/>
            <a:ext cx="14913649" cy="2108680"/>
          </a:xfrm>
          <a:prstGeom prst="rect">
            <a:avLst/>
          </a:prstGeom>
        </p:spPr>
      </p:pic>
      <p:sp>
        <p:nvSpPr>
          <p:cNvPr id="46" name="Object 21">
            <a:extLst>
              <a:ext uri="{FF2B5EF4-FFF2-40B4-BE49-F238E27FC236}">
                <a16:creationId xmlns:a16="http://schemas.microsoft.com/office/drawing/2014/main" xmlns="" id="{EDA67E1A-F498-1B24-5AD9-EB4A8B05C327}"/>
              </a:ext>
            </a:extLst>
          </p:cNvPr>
          <p:cNvSpPr txBox="1"/>
          <p:nvPr/>
        </p:nvSpPr>
        <p:spPr>
          <a:xfrm>
            <a:off x="13944600" y="3004316"/>
            <a:ext cx="785225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Pretendard SemiBold" pitchFamily="34" charset="0"/>
              </a:rPr>
              <a:t>모델 적용 결과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  <a:p>
            <a:r>
              <a:rPr lang="en-US" altLang="ko-KR" sz="2000" dirty="0">
                <a:solidFill>
                  <a:srgbClr val="A1C9F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●</a:t>
            </a:r>
            <a:r>
              <a:rPr lang="en-US" altLang="ko-KR" sz="2000" dirty="0">
                <a:solidFill>
                  <a:srgbClr val="A9678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증권성향이 있다고 예측한 고객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 dirty="0">
                <a:solidFill>
                  <a:srgbClr val="FFB48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●</a:t>
            </a:r>
            <a:r>
              <a:rPr lang="en-US" altLang="ko-KR" sz="2000" dirty="0">
                <a:solidFill>
                  <a:srgbClr val="A9678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증권성향이 없다고 예측한 고객</a:t>
            </a:r>
            <a:endParaRPr 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Pretendard SemiBold" pitchFamily="34" charset="0"/>
            </a:endParaRP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xmlns="" id="{0AE37693-715D-98C3-4E8A-FBD7C5F8B686}"/>
              </a:ext>
            </a:extLst>
          </p:cNvPr>
          <p:cNvSpPr txBox="1"/>
          <p:nvPr/>
        </p:nvSpPr>
        <p:spPr>
          <a:xfrm>
            <a:off x="590704" y="9492423"/>
            <a:ext cx="1189085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-&gt; B34, B41, B33, B140, B131 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값이 크면 증권성향이 크다고 예측할 수 있음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164" y="2028231"/>
            <a:ext cx="6076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선택된 변수들에 한하여 시각화를 진행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966</Words>
  <Application>Microsoft Office PowerPoint</Application>
  <PresentationFormat>사용자 지정</PresentationFormat>
  <Paragraphs>168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9" baseType="lpstr">
      <vt:lpstr>굴림</vt:lpstr>
      <vt:lpstr>Arial</vt:lpstr>
      <vt:lpstr>Pretendard SemiBold</vt:lpstr>
      <vt:lpstr>에스코어 드림 3 Light</vt:lpstr>
      <vt:lpstr>S-Core Dream 6 Bold</vt:lpstr>
      <vt:lpstr>Calibri</vt:lpstr>
      <vt:lpstr>에스코어 드림 6 Bold</vt:lpstr>
      <vt:lpstr>Cambria Math</vt:lpstr>
      <vt:lpstr>Pretendard</vt:lpstr>
      <vt:lpstr>에스코어 드림 7 ExtraBold</vt:lpstr>
      <vt:lpstr>맑은 고딕</vt:lpstr>
      <vt:lpstr>에스코어 드림 5 Medium</vt:lpstr>
      <vt:lpstr>에스코어 드림 8 Heavy</vt:lpstr>
      <vt:lpstr>?? ??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팽정태</cp:lastModifiedBy>
  <cp:revision>81</cp:revision>
  <dcterms:created xsi:type="dcterms:W3CDTF">2022-09-25T10:34:36Z</dcterms:created>
  <dcterms:modified xsi:type="dcterms:W3CDTF">2022-09-26T00:45:07Z</dcterms:modified>
</cp:coreProperties>
</file>