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6" r:id="rId1"/>
  </p:sldMasterIdLst>
  <p:notesMasterIdLst>
    <p:notesMasterId r:id="rId24"/>
  </p:notesMasterIdLst>
  <p:handoutMasterIdLst>
    <p:handoutMasterId r:id="rId25"/>
  </p:handoutMasterIdLst>
  <p:sldIdLst>
    <p:sldId id="257" r:id="rId2"/>
    <p:sldId id="28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9" r:id="rId20"/>
    <p:sldId id="280" r:id="rId21"/>
    <p:sldId id="281" r:id="rId22"/>
    <p:sldId id="285" r:id="rId23"/>
  </p:sldIdLst>
  <p:sldSz cx="9144000" cy="6858000" type="screen4x3"/>
  <p:notesSz cx="6797675" cy="9926638"/>
  <p:defaultTextStyle>
    <a:defPPr>
      <a:defRPr lang="ko-KR"/>
    </a:defPPr>
    <a:lvl1pPr algn="l" rtl="0" fontAlgn="base" latinLnBrk="1">
      <a:spcBef>
        <a:spcPct val="0"/>
      </a:spcBef>
      <a:spcAft>
        <a:spcPct val="0"/>
      </a:spcAft>
      <a:defRPr kumimoji="1" kern="1200">
        <a:solidFill>
          <a:schemeClr val="tx1"/>
        </a:solidFill>
        <a:latin typeface="굴림"/>
        <a:ea typeface="굴림"/>
        <a:cs typeface="+mn-cs"/>
      </a:defRPr>
    </a:lvl1pPr>
    <a:lvl2pPr marL="457200" algn="l" rtl="0" fontAlgn="base" latinLnBrk="1">
      <a:spcBef>
        <a:spcPct val="0"/>
      </a:spcBef>
      <a:spcAft>
        <a:spcPct val="0"/>
      </a:spcAft>
      <a:defRPr kumimoji="1" kern="1200">
        <a:solidFill>
          <a:schemeClr val="tx1"/>
        </a:solidFill>
        <a:latin typeface="굴림"/>
        <a:ea typeface="굴림"/>
        <a:cs typeface="+mn-cs"/>
      </a:defRPr>
    </a:lvl2pPr>
    <a:lvl3pPr marL="914400" algn="l" rtl="0" fontAlgn="base" latinLnBrk="1">
      <a:spcBef>
        <a:spcPct val="0"/>
      </a:spcBef>
      <a:spcAft>
        <a:spcPct val="0"/>
      </a:spcAft>
      <a:defRPr kumimoji="1" kern="1200">
        <a:solidFill>
          <a:schemeClr val="tx1"/>
        </a:solidFill>
        <a:latin typeface="굴림"/>
        <a:ea typeface="굴림"/>
        <a:cs typeface="+mn-cs"/>
      </a:defRPr>
    </a:lvl3pPr>
    <a:lvl4pPr marL="1371600" algn="l" rtl="0" fontAlgn="base" latinLnBrk="1">
      <a:spcBef>
        <a:spcPct val="0"/>
      </a:spcBef>
      <a:spcAft>
        <a:spcPct val="0"/>
      </a:spcAft>
      <a:defRPr kumimoji="1" kern="1200">
        <a:solidFill>
          <a:schemeClr val="tx1"/>
        </a:solidFill>
        <a:latin typeface="굴림"/>
        <a:ea typeface="굴림"/>
        <a:cs typeface="+mn-cs"/>
      </a:defRPr>
    </a:lvl4pPr>
    <a:lvl5pPr marL="1828800" algn="l" rtl="0" fontAlgn="base" latinLnBrk="1">
      <a:spcBef>
        <a:spcPct val="0"/>
      </a:spcBef>
      <a:spcAft>
        <a:spcPct val="0"/>
      </a:spcAft>
      <a:defRPr kumimoji="1" kern="1200">
        <a:solidFill>
          <a:schemeClr val="tx1"/>
        </a:solidFill>
        <a:latin typeface="굴림"/>
        <a:ea typeface="굴림"/>
        <a:cs typeface="+mn-cs"/>
      </a:defRPr>
    </a:lvl5pPr>
    <a:lvl6pPr marL="2286000" algn="l" defTabSz="914400" rtl="0" eaLnBrk="1" latinLnBrk="1" hangingPunct="1">
      <a:defRPr kumimoji="1" kern="1200">
        <a:solidFill>
          <a:schemeClr val="tx1"/>
        </a:solidFill>
        <a:latin typeface="굴림"/>
        <a:ea typeface="굴림"/>
        <a:cs typeface="+mn-cs"/>
      </a:defRPr>
    </a:lvl6pPr>
    <a:lvl7pPr marL="2743200" algn="l" defTabSz="914400" rtl="0" eaLnBrk="1" latinLnBrk="1" hangingPunct="1">
      <a:defRPr kumimoji="1" kern="1200">
        <a:solidFill>
          <a:schemeClr val="tx1"/>
        </a:solidFill>
        <a:latin typeface="굴림"/>
        <a:ea typeface="굴림"/>
        <a:cs typeface="+mn-cs"/>
      </a:defRPr>
    </a:lvl7pPr>
    <a:lvl8pPr marL="3200400" algn="l" defTabSz="914400" rtl="0" eaLnBrk="1" latinLnBrk="1" hangingPunct="1">
      <a:defRPr kumimoji="1" kern="1200">
        <a:solidFill>
          <a:schemeClr val="tx1"/>
        </a:solidFill>
        <a:latin typeface="굴림"/>
        <a:ea typeface="굴림"/>
        <a:cs typeface="+mn-cs"/>
      </a:defRPr>
    </a:lvl8pPr>
    <a:lvl9pPr marL="3657600" algn="l" defTabSz="914400" rtl="0" eaLnBrk="1" latinLnBrk="1" hangingPunct="1">
      <a:defRPr kumimoji="1" kern="1200">
        <a:solidFill>
          <a:schemeClr val="tx1"/>
        </a:solidFill>
        <a:latin typeface="굴림"/>
        <a:ea typeface="굴림"/>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ACF4677E-8BD2-47ae-8A1F-98590045965D">
      <hp:hncThemeShow xmlns="" xmlns:c="http://schemas.openxmlformats.org/drawingml/2006/chart" xmlns:dgm="http://schemas.openxmlformats.org/drawingml/2006/diagram" xmlns:dsp="http://schemas.microsoft.com/office/drawing/2008/diagram" xmlns:hp="http://schemas.haansoft.com/office/presentation/8.0"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TxStyle/>
      <a:tcStyle>
        <a:tcBdr/>
        <a:fill>
          <a:solidFill>
            <a:schemeClr val="tx1">
              <a:alpha val="20000"/>
            </a:schemeClr>
          </a:solidFill>
        </a:fill>
      </a:tcStyle>
    </a:band1H>
    <a:band2H>
      <a:tcTxStyle/>
      <a:tcStyle>
        <a:tcBdr/>
      </a:tcStyle>
    </a:band2H>
    <a:band1V>
      <a:tcTxStyle/>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5455"/>
  </p:normalViewPr>
  <p:slideViewPr>
    <p:cSldViewPr>
      <p:cViewPr>
        <p:scale>
          <a:sx n="100" d="100"/>
          <a:sy n="100" d="100"/>
        </p:scale>
        <p:origin x="-306" y="-162"/>
      </p:cViewPr>
      <p:guideLst>
        <p:guide orient="horz" pos="2157"/>
        <p:guide pos="65"/>
        <p:guide pos="6549"/>
        <p:guide pos="742"/>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1272" y="125"/>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sz="quarter" idx="1"/>
          </p:nvPr>
        </p:nvSpPr>
        <p:spPr>
          <a:xfrm>
            <a:off x="3849688" y="0"/>
            <a:ext cx="2946400" cy="496888"/>
          </a:xfrm>
          <a:prstGeom prst="rect">
            <a:avLst/>
          </a:prstGeom>
        </p:spPr>
        <p:txBody>
          <a:bodyPr vert="horz" lIns="91440" tIns="45720" rIns="91440" bIns="45720"/>
          <a:lstStyle>
            <a:lvl1pPr algn="r">
              <a:defRPr sz="1200"/>
            </a:lvl1pPr>
          </a:lstStyle>
          <a:p>
            <a:pPr lvl="0">
              <a:defRPr lang="ko-KR" altLang="en-US"/>
            </a:pPr>
            <a:fld id="{29DDA9E2-9A69-41CA-AEDE-A9AD67006C74}" type="datetimeFigureOut">
              <a:rPr lang="ko-KR" altLang="en-US"/>
              <a:pPr lvl="0">
                <a:defRPr lang="ko-KR" altLang="en-US"/>
              </a:pPr>
              <a:t>2018-09-03</a:t>
            </a:fld>
            <a:endParaRPr lang="ko-KR" altLang="en-US"/>
          </a:p>
        </p:txBody>
      </p:sp>
      <p:sp>
        <p:nvSpPr>
          <p:cNvPr id="4" name="바닥글 개체 틀 3"/>
          <p:cNvSpPr>
            <a:spLocks noGrp="1"/>
          </p:cNvSpPr>
          <p:nvPr>
            <p:ph type="ftr" sz="quarter" idx="2"/>
          </p:nvPr>
        </p:nvSpPr>
        <p:spPr>
          <a:xfrm>
            <a:off x="0" y="9428163"/>
            <a:ext cx="2946400" cy="496887"/>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5" name="슬라이드 번호 개체 틀 4"/>
          <p:cNvSpPr>
            <a:spLocks noGrp="1"/>
          </p:cNvSpPr>
          <p:nvPr>
            <p:ph type="sldNum" sz="quarter" idx="3"/>
          </p:nvPr>
        </p:nvSpPr>
        <p:spPr>
          <a:xfrm>
            <a:off x="3849688" y="9428163"/>
            <a:ext cx="2946400" cy="496887"/>
          </a:xfrm>
          <a:prstGeom prst="rect">
            <a:avLst/>
          </a:prstGeom>
        </p:spPr>
        <p:txBody>
          <a:bodyPr vert="horz" lIns="91440" tIns="45720" rIns="91440" bIns="45720" anchor="b"/>
          <a:lstStyle>
            <a:lvl1pPr algn="r">
              <a:defRPr sz="1200"/>
            </a:lvl1pPr>
          </a:lstStyle>
          <a:p>
            <a:pPr lvl="0">
              <a:defRPr lang="ko-KR" altLang="en-US"/>
            </a:pPr>
            <a:fld id="{8FC0F8C6-34A1-4A15-8E4D-C107A933D2C7}" type="slidenum">
              <a:rPr lang="ko-KR" altLang="en-US"/>
              <a:pPr lvl="0">
                <a:defRPr lang="ko-KR" altLang="en-US"/>
              </a:pPr>
              <a:t>‹#›</a:t>
            </a:fld>
            <a:endParaRPr lang="ko-KR" altLang="en-US"/>
          </a:p>
        </p:txBody>
      </p:sp>
    </p:spTree>
    <p:extLst>
      <p:ext uri="{BB962C8B-B14F-4D97-AF65-F5344CB8AC3E}">
        <p14:creationId xmlns:p14="http://schemas.microsoft.com/office/powerpoint/2010/main" val="1013888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머리글 개체 틀 9"/>
          <p:cNvSpPr>
            <a:spLocks noGrp="1"/>
          </p:cNvSpPr>
          <p:nvPr>
            <p:ph type="hdr" sz="quarter"/>
          </p:nvPr>
        </p:nvSpPr>
        <p:spPr>
          <a:xfrm>
            <a:off x="0" y="0"/>
            <a:ext cx="2946400" cy="496888"/>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11" name="바닥글 개체 틀 10"/>
          <p:cNvSpPr>
            <a:spLocks noGrp="1"/>
          </p:cNvSpPr>
          <p:nvPr>
            <p:ph type="ftr" sz="quarter" idx="4"/>
          </p:nvPr>
        </p:nvSpPr>
        <p:spPr>
          <a:xfrm>
            <a:off x="0" y="9428163"/>
            <a:ext cx="2946400" cy="496887"/>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12" name="날짜 개체 틀 11"/>
          <p:cNvSpPr>
            <a:spLocks noGrp="1"/>
          </p:cNvSpPr>
          <p:nvPr>
            <p:ph type="dt" idx="1"/>
          </p:nvPr>
        </p:nvSpPr>
        <p:spPr>
          <a:xfrm>
            <a:off x="3849688" y="0"/>
            <a:ext cx="2946400" cy="496888"/>
          </a:xfrm>
          <a:prstGeom prst="rect">
            <a:avLst/>
          </a:prstGeom>
        </p:spPr>
        <p:txBody>
          <a:bodyPr vert="horz" lIns="91440" tIns="45720" rIns="91440" bIns="45720"/>
          <a:lstStyle>
            <a:lvl1pPr algn="r">
              <a:defRPr sz="1200"/>
            </a:lvl1pPr>
          </a:lstStyle>
          <a:p>
            <a:pPr lvl="0">
              <a:defRPr lang="ko-KR" altLang="en-US"/>
            </a:pPr>
            <a:fld id="{1DDC8741-7A52-4953-B29B-B071B7F30733}" type="datetimeFigureOut">
              <a:rPr lang="ko-KR" altLang="en-US"/>
              <a:pPr lvl="0">
                <a:defRPr lang="ko-KR" altLang="en-US"/>
              </a:pPr>
              <a:t>2018-09-03</a:t>
            </a:fld>
            <a:endParaRPr lang="ko-KR" altLang="en-US"/>
          </a:p>
        </p:txBody>
      </p:sp>
      <p:sp>
        <p:nvSpPr>
          <p:cNvPr id="13" name="슬라이드 번호 개체 틀 12"/>
          <p:cNvSpPr>
            <a:spLocks noGrp="1"/>
          </p:cNvSpPr>
          <p:nvPr>
            <p:ph type="sldNum" sz="quarter" idx="5"/>
          </p:nvPr>
        </p:nvSpPr>
        <p:spPr>
          <a:xfrm>
            <a:off x="3849688" y="9428163"/>
            <a:ext cx="2946400" cy="496887"/>
          </a:xfrm>
          <a:prstGeom prst="rect">
            <a:avLst/>
          </a:prstGeom>
        </p:spPr>
        <p:txBody>
          <a:bodyPr vert="horz" lIns="91440" tIns="45720" rIns="91440" bIns="45720" anchor="b"/>
          <a:lstStyle>
            <a:lvl1pPr algn="r">
              <a:defRPr sz="1200"/>
            </a:lvl1pPr>
          </a:lstStyle>
          <a:p>
            <a:pPr lvl="0">
              <a:defRPr lang="ko-KR" altLang="en-US"/>
            </a:pPr>
            <a:fld id="{C5419C86-D266-40EA-8971-692479000228}" type="slidenum">
              <a:rPr lang="ko-KR" altLang="en-US"/>
              <a:pPr lvl="0">
                <a:defRPr lang="ko-KR" altLang="en-US"/>
              </a:pPr>
              <a:t>‹#›</a:t>
            </a:fld>
            <a:endParaRPr lang="ko-KR" altLang="en-US"/>
          </a:p>
        </p:txBody>
      </p:sp>
      <p:sp>
        <p:nvSpPr>
          <p:cNvPr id="14" name="슬라이드 노트 개체 틀 13"/>
          <p:cNvSpPr>
            <a:spLocks noGrp="1"/>
          </p:cNvSpPr>
          <p:nvPr>
            <p:ph type="body" sz="quarter" idx="3"/>
          </p:nvPr>
        </p:nvSpPr>
        <p:spPr>
          <a:xfrm>
            <a:off x="679450" y="4714875"/>
            <a:ext cx="5438775" cy="4467225"/>
          </a:xfrm>
          <a:prstGeom prst="rect">
            <a:avLst/>
          </a:prstGeom>
        </p:spPr>
        <p:txBody>
          <a:bodyPr vert="horz" lIns="91440" tIns="45720" rIns="91440" bIns="45720">
            <a:normAutofit/>
          </a:body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15" name="슬라이드 이미지 개체 틀 14"/>
          <p:cNvSpPr>
            <a:spLocks noGrp="1" noRot="1" noChangeAspect="1" noTextEdi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Tree>
    <p:extLst>
      <p:ext uri="{BB962C8B-B14F-4D97-AF65-F5344CB8AC3E}">
        <p14:creationId xmlns:p14="http://schemas.microsoft.com/office/powerpoint/2010/main" val="2304059340"/>
      </p:ext>
    </p:extLst>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preserve="1" userDrawn="1">
  <p:cSld name="제목 슬라이드">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preserve="1" userDrawn="1">
  <p:cSld name="제목 및 내용">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57200" y="6356350"/>
            <a:ext cx="2133600" cy="365125"/>
          </a:xfrm>
          <a:prstGeom prst="rect">
            <a:avLst/>
          </a:prstGeom>
        </p:spPr>
        <p:txBody>
          <a:bodyPr/>
          <a:lstStyle>
            <a:lvl1pPr>
              <a:defRPr/>
            </a:lvl1pPr>
          </a:lstStyle>
          <a:p>
            <a:pPr>
              <a:defRPr lang="ko-KR"/>
            </a:pPr>
            <a:fld id="{59B4454A-C106-42E8-8665-69F03AC2D760}" type="datetimeFigureOut">
              <a:rPr lang="ko-KR" altLang="en-US">
                <a:solidFill>
                  <a:prstClr val="black"/>
                </a:solidFill>
              </a:rPr>
              <a:pPr>
                <a:defRPr lang="ko-KR"/>
              </a:pPr>
              <a:t>2018-09-03</a:t>
            </a:fld>
            <a:endParaRPr lang="ko-KR" altLang="en-US">
              <a:solidFill>
                <a:prstClr val="black"/>
              </a:solidFill>
            </a:endParaRPr>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a:defRPr/>
            </a:lvl1pPr>
          </a:lstStyle>
          <a:p>
            <a:pPr>
              <a:defRPr lang="ko-KR"/>
            </a:pPr>
            <a:endParaRPr lang="ko-KR" altLang="en-US">
              <a:solidFill>
                <a:prstClr val="black"/>
              </a:solidFill>
            </a:endParaRPr>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lvl1pPr>
              <a:defRPr/>
            </a:lvl1pPr>
          </a:lstStyle>
          <a:p>
            <a:pPr>
              <a:defRPr lang="ko-KR"/>
            </a:pPr>
            <a:fld id="{87412837-F78B-45A4-ADB1-F9943FE9DD1F}" type="slidenum">
              <a:rPr lang="ko-KR" altLang="en-US">
                <a:solidFill>
                  <a:prstClr val="black"/>
                </a:solidFill>
              </a:rPr>
              <a:pPr>
                <a:defRPr lang="ko-KR"/>
              </a:pPr>
              <a:t>‹#›</a:t>
            </a:fld>
            <a:endParaRPr lang="ko-KR" altLang="en-US">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제목 슬라이드" userDrawn="1">
  <p:cSld name="1_제목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57200" y="6356350"/>
            <a:ext cx="2133600" cy="365125"/>
          </a:xfrm>
          <a:prstGeom prst="rect">
            <a:avLst/>
          </a:prstGeom>
        </p:spPr>
        <p:txBody>
          <a:bodyPr/>
          <a:lstStyle>
            <a:lvl1pPr>
              <a:defRPr/>
            </a:lvl1pPr>
          </a:lstStyle>
          <a:p>
            <a:pPr>
              <a:defRPr lang="ko-KR"/>
            </a:pPr>
            <a:fld id="{D65F77BD-F550-43C9-856F-A84ABEF6957F}" type="datetimeFigureOut">
              <a:rPr lang="ko-KR" altLang="en-US">
                <a:solidFill>
                  <a:prstClr val="black"/>
                </a:solidFill>
              </a:rPr>
              <a:pPr>
                <a:defRPr lang="ko-KR"/>
              </a:pPr>
              <a:t>2018-09-03</a:t>
            </a:fld>
            <a:endParaRPr lang="ko-KR" altLang="en-US">
              <a:solidFill>
                <a:prstClr val="black"/>
              </a:solidFill>
            </a:endParaRPr>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a:defRPr/>
            </a:lvl1pPr>
          </a:lstStyle>
          <a:p>
            <a:pPr>
              <a:defRPr lang="ko-KR"/>
            </a:pPr>
            <a:endParaRPr lang="ko-KR" altLang="en-US">
              <a:solidFill>
                <a:prstClr val="black"/>
              </a:solidFill>
            </a:endParaRPr>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lvl1pPr>
              <a:defRPr/>
            </a:lvl1pPr>
          </a:lstStyle>
          <a:p>
            <a:pPr>
              <a:defRPr lang="ko-KR"/>
            </a:pPr>
            <a:fld id="{CCED6D23-593F-4727-BFE2-AF5A4546EFDF}" type="slidenum">
              <a:rPr lang="ko-KR" altLang="en-US">
                <a:solidFill>
                  <a:prstClr val="black"/>
                </a:solidFill>
              </a:rPr>
              <a:pPr>
                <a:defRPr lang="ko-KR"/>
              </a:pPr>
              <a:t>‹#›</a:t>
            </a:fld>
            <a:endParaRPr lang="ko-KR" altLang="en-US">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빈 화면" type="blank">
  <p:cSld name="빈 화면">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1_디자인 사용자 지정">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a:ea typeface="맑은 고딕"/>
        </a:defRPr>
      </a:lvl2pPr>
      <a:lvl3pPr algn="ctr" rtl="0" eaLnBrk="0" fontAlgn="base" latinLnBrk="1" hangingPunct="0">
        <a:spcBef>
          <a:spcPct val="0"/>
        </a:spcBef>
        <a:spcAft>
          <a:spcPct val="0"/>
        </a:spcAft>
        <a:defRPr sz="4400">
          <a:solidFill>
            <a:schemeClr val="tx1"/>
          </a:solidFill>
          <a:latin typeface="맑은 고딕"/>
          <a:ea typeface="맑은 고딕"/>
        </a:defRPr>
      </a:lvl3pPr>
      <a:lvl4pPr algn="ctr" rtl="0" eaLnBrk="0" fontAlgn="base" latinLnBrk="1" hangingPunct="0">
        <a:spcBef>
          <a:spcPct val="0"/>
        </a:spcBef>
        <a:spcAft>
          <a:spcPct val="0"/>
        </a:spcAft>
        <a:defRPr sz="4400">
          <a:solidFill>
            <a:schemeClr val="tx1"/>
          </a:solidFill>
          <a:latin typeface="맑은 고딕"/>
          <a:ea typeface="맑은 고딕"/>
        </a:defRPr>
      </a:lvl4pPr>
      <a:lvl5pPr algn="ctr" rtl="0" eaLnBrk="0" fontAlgn="base" latinLnBrk="1" hangingPunct="0">
        <a:spcBef>
          <a:spcPct val="0"/>
        </a:spcBef>
        <a:spcAft>
          <a:spcPct val="0"/>
        </a:spcAft>
        <a:defRPr sz="4400">
          <a:solidFill>
            <a:schemeClr val="tx1"/>
          </a:solidFill>
          <a:latin typeface="맑은 고딕"/>
          <a:ea typeface="맑은 고딕"/>
        </a:defRPr>
      </a:lvl5pPr>
      <a:lvl6pPr marL="457200" algn="ctr" rtl="0" fontAlgn="base" latinLnBrk="1">
        <a:spcBef>
          <a:spcPct val="0"/>
        </a:spcBef>
        <a:spcAft>
          <a:spcPct val="0"/>
        </a:spcAft>
        <a:defRPr sz="4400">
          <a:solidFill>
            <a:schemeClr val="tx1"/>
          </a:solidFill>
          <a:latin typeface="맑은 고딕"/>
          <a:ea typeface="맑은 고딕"/>
        </a:defRPr>
      </a:lvl6pPr>
      <a:lvl7pPr marL="914400" algn="ctr" rtl="0" fontAlgn="base" latinLnBrk="1">
        <a:spcBef>
          <a:spcPct val="0"/>
        </a:spcBef>
        <a:spcAft>
          <a:spcPct val="0"/>
        </a:spcAft>
        <a:defRPr sz="4400">
          <a:solidFill>
            <a:schemeClr val="tx1"/>
          </a:solidFill>
          <a:latin typeface="맑은 고딕"/>
          <a:ea typeface="맑은 고딕"/>
        </a:defRPr>
      </a:lvl7pPr>
      <a:lvl8pPr marL="1371600" algn="ctr" rtl="0" fontAlgn="base" latinLnBrk="1">
        <a:spcBef>
          <a:spcPct val="0"/>
        </a:spcBef>
        <a:spcAft>
          <a:spcPct val="0"/>
        </a:spcAft>
        <a:defRPr sz="4400">
          <a:solidFill>
            <a:schemeClr val="tx1"/>
          </a:solidFill>
          <a:latin typeface="맑은 고딕"/>
          <a:ea typeface="맑은 고딕"/>
        </a:defRPr>
      </a:lvl8pPr>
      <a:lvl9pPr marL="1828800" algn="ctr" rtl="0" fontAlgn="base" latinLnBrk="1">
        <a:spcBef>
          <a:spcPct val="0"/>
        </a:spcBef>
        <a:spcAft>
          <a:spcPct val="0"/>
        </a:spcAft>
        <a:defRPr sz="4400">
          <a:solidFill>
            <a:schemeClr val="tx1"/>
          </a:solidFill>
          <a:latin typeface="맑은 고딕"/>
          <a:ea typeface="맑은 고딕"/>
        </a:defRPr>
      </a:lvl9pPr>
    </p:titleStyle>
    <p:bodyStyle>
      <a:lvl1pPr marL="342900" indent="-342900" algn="l" rtl="0" eaLnBrk="0" fontAlgn="base" latinLnBrk="1"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직사각형 3"/>
          <p:cNvSpPr/>
          <p:nvPr/>
        </p:nvSpPr>
        <p:spPr>
          <a:xfrm>
            <a:off x="0" y="908720"/>
            <a:ext cx="9144000" cy="45719"/>
          </a:xfrm>
          <a:prstGeom prst="rect">
            <a:avLst/>
          </a:prstGeom>
          <a:solidFill>
            <a:schemeClr val="tx1">
              <a:lumMod val="65000"/>
              <a:lumOff val="3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6" name="TextBox 5"/>
          <p:cNvSpPr txBox="1"/>
          <p:nvPr/>
        </p:nvSpPr>
        <p:spPr>
          <a:xfrm>
            <a:off x="1285852" y="251937"/>
            <a:ext cx="6572296" cy="584775"/>
          </a:xfrm>
          <a:prstGeom prst="rect">
            <a:avLst/>
          </a:prstGeom>
          <a:noFill/>
        </p:spPr>
        <p:txBody>
          <a:bodyPr wrap="square">
            <a:spAutoFit/>
          </a:bodyPr>
          <a:lstStyle/>
          <a:p>
            <a:pPr algn="ctr">
              <a:defRPr lang="ko-KR" altLang="en-US"/>
            </a:pPr>
            <a:r>
              <a:rPr lang="ko-KR" altLang="en-US" sz="3200" b="1" dirty="0" smtClean="0">
                <a:solidFill>
                  <a:prstClr val="black"/>
                </a:solidFill>
                <a:latin typeface="맑은 고딕"/>
                <a:ea typeface="맑은 고딕"/>
              </a:rPr>
              <a:t>여행 커뮤니티</a:t>
            </a:r>
            <a:endParaRPr lang="ko-KR" altLang="en-US" sz="3200" b="1" dirty="0">
              <a:solidFill>
                <a:prstClr val="black"/>
              </a:solidFill>
              <a:latin typeface="맑은 고딕"/>
              <a:ea typeface="맑은 고딕"/>
            </a:endParaRPr>
          </a:p>
        </p:txBody>
      </p:sp>
      <p:sp>
        <p:nvSpPr>
          <p:cNvPr id="7" name="TextBox 6"/>
          <p:cNvSpPr txBox="1"/>
          <p:nvPr/>
        </p:nvSpPr>
        <p:spPr>
          <a:xfrm>
            <a:off x="3995936" y="1268760"/>
            <a:ext cx="4932040" cy="523220"/>
          </a:xfrm>
          <a:prstGeom prst="rect">
            <a:avLst/>
          </a:prstGeom>
          <a:noFill/>
        </p:spPr>
        <p:txBody>
          <a:bodyPr wrap="square">
            <a:spAutoFit/>
          </a:bodyPr>
          <a:lstStyle/>
          <a:p>
            <a:pPr algn="r">
              <a:defRPr lang="ko-KR" altLang="en-US"/>
            </a:pPr>
            <a:r>
              <a:rPr lang="ko-KR" altLang="en-US" sz="2800" i="1" dirty="0" err="1">
                <a:solidFill>
                  <a:prstClr val="black"/>
                </a:solidFill>
                <a:latin typeface="맑은 고딕"/>
                <a:ea typeface="맑은 고딕"/>
              </a:rPr>
              <a:t>비즈니스룰</a:t>
            </a:r>
            <a:endParaRPr lang="ko-KR" altLang="en-US" sz="2800" i="1" dirty="0">
              <a:solidFill>
                <a:prstClr val="black"/>
              </a:solidFill>
              <a:latin typeface="맑은 고딕"/>
              <a:ea typeface="맑은 고딕"/>
            </a:endParaRPr>
          </a:p>
        </p:txBody>
      </p:sp>
      <p:sp>
        <p:nvSpPr>
          <p:cNvPr id="33794" name="Rectangle 2"/>
          <p:cNvSpPr>
            <a:spLocks noChangeArrowheads="1"/>
          </p:cNvSpPr>
          <p:nvPr/>
        </p:nvSpPr>
        <p:spPr>
          <a:xfrm>
            <a:off x="0" y="0"/>
            <a:ext cx="9144000" cy="457200"/>
          </a:xfrm>
          <a:prstGeom prst="rect">
            <a:avLst/>
          </a:prstGeom>
          <a:noFill/>
          <a:ln w="9525">
            <a:noFill/>
            <a:miter/>
          </a:ln>
          <a:effectLst/>
        </p:spPr>
        <p:txBody>
          <a:bodyPr vert="horz" wrap="none" lIns="91440" tIns="45720" rIns="91440" bIns="45720" anchor="ctr" anchorCtr="0">
            <a:spAutoFit/>
          </a:bodyPr>
          <a:lstStyle/>
          <a:p>
            <a:pPr lvl="0">
              <a:defRPr lang="ko-KR" altLang="en-US"/>
            </a:pPr>
            <a:endParaRPr lang="ko-KR" altLang="en-US">
              <a:solidFill>
                <a:prstClr val="black"/>
              </a:solidFill>
            </a:endParaRPr>
          </a:p>
        </p:txBody>
      </p:sp>
      <p:sp>
        <p:nvSpPr>
          <p:cNvPr id="33796" name="Rectangle 4"/>
          <p:cNvSpPr>
            <a:spLocks noChangeArrowheads="1"/>
          </p:cNvSpPr>
          <p:nvPr/>
        </p:nvSpPr>
        <p:spPr>
          <a:xfrm>
            <a:off x="0" y="0"/>
            <a:ext cx="9144000" cy="457200"/>
          </a:xfrm>
          <a:prstGeom prst="rect">
            <a:avLst/>
          </a:prstGeom>
          <a:noFill/>
          <a:ln w="9525">
            <a:noFill/>
            <a:miter/>
          </a:ln>
          <a:effectLst/>
        </p:spPr>
        <p:txBody>
          <a:bodyPr vert="horz" wrap="none" lIns="91440" tIns="45720" rIns="91440" bIns="45720" anchor="ctr" anchorCtr="0">
            <a:spAutoFit/>
          </a:bodyPr>
          <a:lstStyle/>
          <a:p>
            <a:pPr lvl="0">
              <a:defRPr lang="ko-KR" altLang="en-US"/>
            </a:pPr>
            <a:endParaRPr lang="ko-KR" altLang="en-US">
              <a:solidFill>
                <a:prstClr val="black"/>
              </a:solidFill>
            </a:endParaRPr>
          </a:p>
        </p:txBody>
      </p:sp>
      <p:sp>
        <p:nvSpPr>
          <p:cNvPr id="2" name="Rectangle 3"/>
          <p:cNvSpPr>
            <a:spLocks noChangeArrowheads="1"/>
          </p:cNvSpPr>
          <p:nvPr/>
        </p:nvSpPr>
        <p:spPr>
          <a:xfrm>
            <a:off x="0" y="0"/>
            <a:ext cx="9144000" cy="457200"/>
          </a:xfrm>
          <a:prstGeom prst="rect">
            <a:avLst/>
          </a:prstGeom>
          <a:noFill/>
          <a:ln>
            <a:noFill/>
          </a:ln>
          <a:effectLst/>
        </p:spPr>
        <p:txBody>
          <a:bodyPr vert="horz" wrap="none" lIns="91440" tIns="45720" rIns="91440" bIns="45720" anchor="ctr" anchorCtr="0">
            <a:spAutoFit/>
          </a:bodyPr>
          <a:lstStyle/>
          <a:p>
            <a:pPr lvl="0">
              <a:defRPr lang="ko-KR" altLang="en-US"/>
            </a:pPr>
            <a:endParaRPr lang="ko-K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4899098" cy="584775"/>
          </a:xfrm>
          <a:prstGeom prst="rect">
            <a:avLst/>
          </a:prstGeom>
          <a:noFill/>
        </p:spPr>
        <p:txBody>
          <a:bodyPr wrap="none">
            <a:spAutoFit/>
          </a:bodyPr>
          <a:lstStyle/>
          <a:p>
            <a:pPr lvl="0">
              <a:defRPr lang="ko-KR" altLang="en-US"/>
            </a:pPr>
            <a:r>
              <a:rPr lang="ko-KR" altLang="en-US" sz="3200" dirty="0" smtClean="0"/>
              <a:t>&lt;제 </a:t>
            </a:r>
            <a:r>
              <a:rPr lang="en-US" altLang="ko-KR" sz="3200" dirty="0" smtClean="0"/>
              <a:t>7</a:t>
            </a:r>
            <a:r>
              <a:rPr lang="ko-KR" altLang="en-US" sz="3200" dirty="0" smtClean="0"/>
              <a:t>조 </a:t>
            </a:r>
            <a:r>
              <a:rPr lang="en-US" altLang="ko-KR" sz="3200" dirty="0" smtClean="0"/>
              <a:t>[</a:t>
            </a:r>
            <a:r>
              <a:rPr lang="ko-KR" altLang="en-US" sz="3200" dirty="0" smtClean="0"/>
              <a:t>개인정보보호</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876315"/>
          <a:ext cx="8763606" cy="5059299"/>
        </p:xfrm>
        <a:graphic>
          <a:graphicData uri="http://schemas.openxmlformats.org/drawingml/2006/table">
            <a:tbl>
              <a:tblPr firstRow="1" bandRow="1">
                <a:tableStyleId>{5C22544A-7EE6-4342-B048-85BDC9FD1C3A}</a:tableStyleId>
              </a:tblPr>
              <a:tblGrid>
                <a:gridCol w="1140642"/>
                <a:gridCol w="5683610"/>
                <a:gridCol w="1939354"/>
              </a:tblGrid>
              <a:tr h="367665">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558165">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"사용자"의 개인정보 수집시 "서비스"제공을 위하여 필요한 범위에서 최소한의 개인정보를 수집합니다.</a:t>
                      </a:r>
                    </a:p>
                  </a:txBody>
                  <a:tcPr/>
                </a:tc>
                <a:tc>
                  <a:txBody>
                    <a:bodyPr/>
                    <a:lstStyle/>
                    <a:p>
                      <a:pPr latinLnBrk="1">
                        <a:defRPr lang="ko-KR" altLang="en-US"/>
                      </a:pPr>
                      <a:endParaRPr lang="ko-KR" altLang="en-US" sz="1400"/>
                    </a:p>
                  </a:txBody>
                  <a:tcPr/>
                </a:tc>
              </a:tr>
              <a:tr h="1034415">
                <a:tc>
                  <a:txBody>
                    <a:bodyPr/>
                    <a:lstStyle/>
                    <a:p>
                      <a:pPr algn="ctr" latinLnBrk="1">
                        <a:defRPr lang="ko-KR" altLang="en-US"/>
                      </a:pPr>
                      <a:r>
                        <a:rPr lang="en-US" altLang="ko-KR" sz="1600"/>
                        <a:t>Rule</a:t>
                      </a:r>
                      <a:r>
                        <a:rPr lang="ko-KR" altLang="en-US" sz="1600"/>
                        <a:t>2</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이용계약 체결시 구매계약이행에 필요한 정보를 미리 수집하지 않습니다. 다만, 관련 법령상 의무이행을 위하여 구매계약 이전에 본인확인이 필요한 경우로서 최소한의 특정 개인정보를 수집하는 경우에는 그러하지 아니합니다.</a:t>
                      </a:r>
                    </a:p>
                  </a:txBody>
                  <a:tcPr/>
                </a:tc>
                <a:tc>
                  <a:txBody>
                    <a:bodyPr/>
                    <a:lstStyle/>
                    <a:p>
                      <a:pPr>
                        <a:defRPr lang="ko-KR" altLang="en-US"/>
                      </a:pPr>
                      <a:endParaRPr lang="ko-KR" altLang="en-US"/>
                    </a:p>
                  </a:txBody>
                  <a:tcPr/>
                </a:tc>
              </a:tr>
              <a:tr h="558165">
                <a:tc>
                  <a:txBody>
                    <a:bodyPr/>
                    <a:lstStyle/>
                    <a:p>
                      <a:pPr algn="ctr" latinLnBrk="1">
                        <a:defRPr lang="ko-KR" altLang="en-US"/>
                      </a:pPr>
                      <a:r>
                        <a:rPr lang="en-US" altLang="ko-KR" sz="1600"/>
                        <a:t>Rule</a:t>
                      </a:r>
                      <a:r>
                        <a:rPr lang="ko-KR" altLang="en-US" sz="1600"/>
                        <a:t>3</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"사용자"의 개인정보를 수집•이용하는 때에는 당해 "사용자"에게 그 목적을 고지하고 동의를 받습니다.</a:t>
                      </a:r>
                    </a:p>
                  </a:txBody>
                  <a:tcPr/>
                </a:tc>
                <a:tc>
                  <a:txBody>
                    <a:bodyPr/>
                    <a:lstStyle/>
                    <a:p>
                      <a:pPr>
                        <a:defRPr lang="ko-KR" altLang="en-US"/>
                      </a:pPr>
                      <a:endParaRPr lang="ko-KR" altLang="en-US"/>
                    </a:p>
                  </a:txBody>
                  <a:tcPr/>
                </a:tc>
              </a:tr>
              <a:tr h="948690">
                <a:tc>
                  <a:txBody>
                    <a:bodyPr/>
                    <a:lstStyle/>
                    <a:p>
                      <a:pPr algn="ctr">
                        <a:defRPr lang="ko-KR" altLang="en-US"/>
                      </a:pPr>
                      <a:r>
                        <a:rPr lang="en-US" altLang="ko-KR" sz="1600"/>
                        <a:t>Rule4</a:t>
                      </a:r>
                    </a:p>
                  </a:txBody>
                  <a:tcPr/>
                </a:tc>
                <a:tc>
                  <a:txBody>
                    <a:bodyPr/>
                    <a:lstStyle/>
                    <a:p>
                      <a:pPr>
                        <a:defRPr lang="ko-KR" altLang="en-US"/>
                      </a:pPr>
                      <a:r>
                        <a:rPr lang="ko-KR" altLang="en-US" sz="1400"/>
                        <a:t>"회사"는 수집된 개인정보를 목적외의 용도로 이용할 수 없으며, 새로운 이용목적이 발생한 경우 또는 제3자에게 제공하는 경우에는 이용•제공단계에서 당해 "사용자"에게 그 목적을 고지하고 동의를 받습니다. 다만, 관련 법령에 달리 정함이 있는 경우에는 예외로 합니다.</a:t>
                      </a:r>
                    </a:p>
                  </a:txBody>
                  <a:tcPr/>
                </a:tc>
                <a:tc>
                  <a:txBody>
                    <a:bodyPr/>
                    <a:lstStyle/>
                    <a:p>
                      <a:pPr>
                        <a:defRPr lang="ko-KR" altLang="en-US"/>
                      </a:pPr>
                      <a:endParaRPr lang="ko-KR" altLang="en-US"/>
                    </a:p>
                  </a:txBody>
                  <a:tcPr/>
                </a:tc>
              </a:tr>
              <a:tr h="1586865">
                <a:tc>
                  <a:txBody>
                    <a:bodyPr/>
                    <a:lstStyle/>
                    <a:p>
                      <a:pPr algn="ctr">
                        <a:defRPr lang="ko-KR" altLang="en-US"/>
                      </a:pPr>
                      <a:r>
                        <a:rPr lang="en-US" altLang="ko-KR" sz="1600"/>
                        <a:t>Rule5</a:t>
                      </a:r>
                    </a:p>
                  </a:txBody>
                  <a:tcPr/>
                </a:tc>
                <a:tc>
                  <a:txBody>
                    <a:bodyPr/>
                    <a:lstStyle/>
                    <a:p>
                      <a:pPr>
                        <a:defRPr lang="ko-KR" altLang="en-US"/>
                      </a:pPr>
                      <a:r>
                        <a:rPr lang="ko-KR" altLang="en-US" sz="1400"/>
                        <a:t>"회사"가 제2항과 제3항에 의해 "사용자"의 동의를 받아야 하는 경우에는 개인정보 관리 책임자의 신원(소속, 성명 및 전화번호, 기타 연락처), 정보의 수집목적 및 이용목적, 제3자에 대한 정보제공 관련사항(제공받은 자, 제공목적 및 제공할 정보의 내용) 등 『정보통신망 이용촉진 및 정보보호 등에 관한 법률』 에서 규정한 사항을 미리 명시하거나 고지해야 하며 사용자는 언제든지 이 동의를 철회할 수 있습니다.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4899098" cy="584775"/>
          </a:xfrm>
          <a:prstGeom prst="rect">
            <a:avLst/>
          </a:prstGeom>
          <a:noFill/>
        </p:spPr>
        <p:txBody>
          <a:bodyPr wrap="none">
            <a:spAutoFit/>
          </a:bodyPr>
          <a:lstStyle/>
          <a:p>
            <a:pPr lvl="0">
              <a:defRPr lang="ko-KR" altLang="en-US"/>
            </a:pPr>
            <a:r>
              <a:rPr lang="ko-KR" altLang="en-US" sz="3200" dirty="0" smtClean="0"/>
              <a:t>&lt;제 </a:t>
            </a:r>
            <a:r>
              <a:rPr lang="en-US" altLang="ko-KR" sz="3200" dirty="0" smtClean="0"/>
              <a:t>7</a:t>
            </a:r>
            <a:r>
              <a:rPr lang="ko-KR" altLang="en-US" sz="3200" dirty="0" smtClean="0"/>
              <a:t>조</a:t>
            </a:r>
            <a:r>
              <a:rPr lang="en-US" altLang="ko-KR" sz="3200" dirty="0" smtClean="0"/>
              <a:t>[ </a:t>
            </a:r>
            <a:r>
              <a:rPr lang="ko-KR" altLang="en-US" sz="3200" dirty="0" smtClean="0"/>
              <a:t>개인정보보호</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876315"/>
          <a:ext cx="8785571" cy="5772912"/>
        </p:xfrm>
        <a:graphic>
          <a:graphicData uri="http://schemas.openxmlformats.org/drawingml/2006/table">
            <a:tbl>
              <a:tblPr firstRow="1" bandRow="1">
                <a:tableStyleId>{5C22544A-7EE6-4342-B048-85BDC9FD1C3A}</a:tableStyleId>
              </a:tblPr>
              <a:tblGrid>
                <a:gridCol w="1143501"/>
                <a:gridCol w="5697855"/>
                <a:gridCol w="1944215"/>
              </a:tblGrid>
              <a:tr h="33655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060239">
                <a:tc>
                  <a:txBody>
                    <a:bodyPr/>
                    <a:lstStyle/>
                    <a:p>
                      <a:pPr algn="ctr">
                        <a:defRPr lang="ko-KR" altLang="en-US"/>
                      </a:pPr>
                      <a:r>
                        <a:rPr lang="en-US" altLang="ko-KR" sz="1600"/>
                        <a:t>Rule6</a:t>
                      </a:r>
                    </a:p>
                  </a:txBody>
                  <a:tcPr/>
                </a:tc>
                <a:tc>
                  <a:txBody>
                    <a:bodyPr/>
                    <a:lstStyle/>
                    <a:p>
                      <a:pPr>
                        <a:defRPr lang="ko-KR" altLang="en-US"/>
                      </a:pPr>
                      <a:r>
                        <a:rPr lang="ko-KR" altLang="en-US" sz="1400"/>
                        <a:t>"사용자"는 언제든지 "회사"가 가지고 있는 자신의 개인정보에 대해 열람 및 오류 정정을 요구할 수 있으며 "회사"는 이에 대해 지체 없이 필요한 조치를 취할 의무를 집니다. 사용자가 오류의 정정을 요구한 경우에는 "회사"는 그 오류를 정정할 때까지 당해 개인정보를 이용하지 않습니다.</a:t>
                      </a:r>
                    </a:p>
                  </a:txBody>
                  <a:tcPr/>
                </a:tc>
                <a:tc>
                  <a:txBody>
                    <a:bodyPr/>
                    <a:lstStyle/>
                    <a:p>
                      <a:pPr>
                        <a:defRPr lang="ko-KR" altLang="en-US"/>
                      </a:pPr>
                      <a:endParaRPr lang="ko-KR" altLang="en-US"/>
                    </a:p>
                  </a:txBody>
                  <a:tcPr/>
                </a:tc>
              </a:tr>
              <a:tr h="946891">
                <a:tc>
                  <a:txBody>
                    <a:bodyPr/>
                    <a:lstStyle/>
                    <a:p>
                      <a:pPr algn="ctr" latinLnBrk="1">
                        <a:defRPr lang="ko-KR" altLang="en-US"/>
                      </a:pPr>
                      <a:r>
                        <a:rPr lang="en-US" altLang="ko-KR" sz="1600"/>
                        <a:t>Rule</a:t>
                      </a:r>
                      <a:r>
                        <a:rPr lang="ko-KR" altLang="en-US" sz="1600"/>
                        <a:t>7</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개인정보 보호를 위하여 "사용자"의 개인정보를 취급하는 자를 최소한으로 제한하여야 하며 신용카드, 은행계좌 등을 포함한 "사용자"의 개인정보의 분실, 도난, 유출, 동의 없는 제3자 제공, 변조 등으로 인한 이용자의 손해에 대하여 모든 책임을 집니다.</a:t>
                      </a:r>
                    </a:p>
                  </a:txBody>
                  <a:tcPr/>
                </a:tc>
                <a:tc>
                  <a:txBody>
                    <a:bodyPr/>
                    <a:lstStyle/>
                    <a:p>
                      <a:pPr latinLnBrk="1">
                        <a:defRPr lang="ko-KR" altLang="en-US"/>
                      </a:pPr>
                      <a:endParaRPr lang="ko-KR" altLang="en-US" sz="1400"/>
                    </a:p>
                  </a:txBody>
                  <a:tcPr/>
                </a:tc>
              </a:tr>
              <a:tr h="728914">
                <a:tc>
                  <a:txBody>
                    <a:bodyPr/>
                    <a:lstStyle/>
                    <a:p>
                      <a:pPr algn="ctr" latinLnBrk="1">
                        <a:defRPr lang="ko-KR" altLang="en-US"/>
                      </a:pPr>
                      <a:r>
                        <a:rPr lang="en-US" altLang="ko-KR" sz="1600"/>
                        <a:t>Rule</a:t>
                      </a:r>
                      <a:r>
                        <a:rPr lang="ko-KR" altLang="en-US" sz="1600"/>
                        <a:t>8</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 또는 그로부터 개인정보를 제공받은 제3자는 개인정보의 수집목적 또는 제공받은 목적을 달성한 때에는 당해 개인정보를 지체 없이 파기합니다.</a:t>
                      </a:r>
                    </a:p>
                  </a:txBody>
                  <a:tcPr/>
                </a:tc>
                <a:tc>
                  <a:txBody>
                    <a:bodyPr/>
                    <a:lstStyle/>
                    <a:p>
                      <a:pPr>
                        <a:defRPr lang="ko-KR" altLang="en-US"/>
                      </a:pPr>
                      <a:endParaRPr lang="ko-KR" altLang="en-US"/>
                    </a:p>
                  </a:txBody>
                  <a:tcPr/>
                </a:tc>
              </a:tr>
              <a:tr h="1156149">
                <a:tc>
                  <a:txBody>
                    <a:bodyPr/>
                    <a:lstStyle/>
                    <a:p>
                      <a:pPr algn="ctr" latinLnBrk="1">
                        <a:defRPr lang="ko-KR" altLang="en-US"/>
                      </a:pPr>
                      <a:r>
                        <a:rPr lang="en-US" altLang="ko-KR" sz="1600"/>
                        <a:t>Rule</a:t>
                      </a:r>
                      <a:r>
                        <a:rPr lang="ko-KR" altLang="en-US" sz="1600"/>
                        <a:t>9</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개인정보의 수집•이용•제공에 관한 동의란을 미리 선택한 것으로 설정해두지 않습니다. 또한 개인정보의 수집•이용•제공에 관한 동의거절시 제한되는 서비스를 구체적으로 명시하고, 필수수집항목이 아닌 개인정보의 수집•이용•제공에 관한 사용자의 동의 거절을 이유로 회원가입 등 서비스 제공을 제한하거나 거절하지 않습니다.</a:t>
                      </a:r>
                    </a:p>
                  </a:txBody>
                  <a:tcPr/>
                </a:tc>
                <a:tc>
                  <a:txBody>
                    <a:bodyPr/>
                    <a:lstStyle/>
                    <a:p>
                      <a:pPr>
                        <a:defRPr lang="ko-KR" altLang="en-US"/>
                      </a:pPr>
                      <a:endParaRPr lang="ko-KR" altLang="en-US"/>
                    </a:p>
                  </a:txBody>
                  <a:tcPr/>
                </a:tc>
              </a:tr>
              <a:tr h="1060239">
                <a:tc>
                  <a:txBody>
                    <a:bodyPr/>
                    <a:lstStyle/>
                    <a:p>
                      <a:pPr algn="ctr">
                        <a:defRPr lang="ko-KR" altLang="en-US"/>
                      </a:pPr>
                      <a:r>
                        <a:rPr lang="en-US" altLang="ko-KR" sz="1600"/>
                        <a:t>Rule</a:t>
                      </a:r>
                      <a:r>
                        <a:rPr lang="ko-KR" altLang="en-US" sz="1600"/>
                        <a:t>10</a:t>
                      </a:r>
                    </a:p>
                  </a:txBody>
                  <a:tcPr/>
                </a:tc>
                <a:tc>
                  <a:txBody>
                    <a:bodyPr/>
                    <a:lstStyle/>
                    <a:p>
                      <a:pPr>
                        <a:defRPr lang="ko-KR" altLang="en-US"/>
                      </a:pPr>
                      <a:r>
                        <a:rPr lang="ko-KR" altLang="en-US" sz="1400"/>
                        <a:t>"회사"의 사이트(제2조 제1항에서 정한 범위 내) 이외의 링크된 사이트에서는 "회사"의 개인정보취급방침이 적용되지 않습니다. 링크된 사이트 및 상품 등을 제공하는 제3자의 개인정보 취급과 관련하여서는 해당 사이트 및 제3자의 개인정보취급방침을 확인할 책임이 사용자에게 있으며, "회사"는 이에 대하여 책임을 부담하지 않습니다.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6300123" cy="584775"/>
          </a:xfrm>
          <a:prstGeom prst="rect">
            <a:avLst/>
          </a:prstGeom>
          <a:noFill/>
        </p:spPr>
        <p:txBody>
          <a:bodyPr wrap="none">
            <a:spAutoFit/>
          </a:bodyPr>
          <a:lstStyle/>
          <a:p>
            <a:pPr lvl="0">
              <a:defRPr lang="ko-KR" altLang="en-US"/>
            </a:pPr>
            <a:r>
              <a:rPr lang="ko-KR" altLang="en-US" sz="3200" dirty="0" smtClean="0"/>
              <a:t>&lt;제 </a:t>
            </a:r>
            <a:r>
              <a:rPr lang="en-US" altLang="ko-KR" sz="3200" dirty="0" smtClean="0"/>
              <a:t>8</a:t>
            </a:r>
            <a:r>
              <a:rPr lang="ko-KR" altLang="en-US" sz="3200" dirty="0" smtClean="0"/>
              <a:t>조 </a:t>
            </a:r>
            <a:r>
              <a:rPr lang="en-US" altLang="ko-KR" sz="3200" dirty="0" smtClean="0"/>
              <a:t>[</a:t>
            </a:r>
            <a:r>
              <a:rPr lang="ko-KR" altLang="en-US" sz="3200" dirty="0" smtClean="0"/>
              <a:t>"사용자</a:t>
            </a:r>
            <a:r>
              <a:rPr lang="ko-KR" altLang="en-US" sz="3200" dirty="0"/>
              <a:t>"에 대한 </a:t>
            </a:r>
            <a:r>
              <a:rPr lang="ko-KR" altLang="en-US" sz="3200" dirty="0" smtClean="0"/>
              <a:t>통지</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870590"/>
          <a:ext cx="8785096" cy="2191512"/>
        </p:xfrm>
        <a:graphic>
          <a:graphicData uri="http://schemas.openxmlformats.org/drawingml/2006/table">
            <a:tbl>
              <a:tblPr firstRow="1" bandRow="1">
                <a:tableStyleId>{5C22544A-7EE6-4342-B048-85BDC9FD1C3A}</a:tableStyleId>
              </a:tblPr>
              <a:tblGrid>
                <a:gridCol w="1143501"/>
                <a:gridCol w="5697380"/>
                <a:gridCol w="1944215"/>
              </a:tblGrid>
              <a:tr h="307450">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65876">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"회사"가 "사용자"에 대한 통지를 하는 경우 이 약관에 별도 규정이 없는 한 사용자가 미리 약정하여 지정한 전자우편주소나 SMS 등으로 할 수 있습니다.</a:t>
                      </a:r>
                    </a:p>
                  </a:txBody>
                  <a:tcPr/>
                </a:tc>
                <a:tc>
                  <a:txBody>
                    <a:bodyPr/>
                    <a:lstStyle/>
                    <a:p>
                      <a:pPr latinLnBrk="1">
                        <a:defRPr lang="ko-KR" altLang="en-US"/>
                      </a:pPr>
                      <a:endParaRPr lang="ko-KR" altLang="en-US" sz="1400"/>
                    </a:p>
                  </a:txBody>
                  <a:tcPr/>
                </a:tc>
              </a:tr>
              <a:tr h="865002">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"회사"는 불특정다수 "사용자"에 대한 통지의 경우 1주일 이상 사이트의 공지사항에 게시함으로써 개별 통지에 갈음할 수 있습니다. 다만, 사용자 본인의 거래에 관련하여 중대한 영향을 미치는 사항에 대하여는 개별 통지합니다.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4932761"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제 </a:t>
            </a:r>
            <a:r>
              <a:rPr lang="en-US" altLang="ko-KR" sz="3200" dirty="0" smtClean="0"/>
              <a:t>9</a:t>
            </a:r>
            <a:r>
              <a:rPr lang="ko-KR" altLang="en-US" sz="3200" dirty="0" smtClean="0"/>
              <a:t>조 </a:t>
            </a:r>
            <a:r>
              <a:rPr lang="en-US" altLang="ko-KR" sz="3200" dirty="0" smtClean="0"/>
              <a:t>[</a:t>
            </a:r>
            <a:r>
              <a:rPr lang="ko-KR" altLang="en-US" sz="3200" dirty="0" smtClean="0"/>
              <a:t>"</a:t>
            </a:r>
            <a:r>
              <a:rPr lang="ko-KR" altLang="en-US" sz="3200" dirty="0"/>
              <a:t>회사"의 </a:t>
            </a:r>
            <a:r>
              <a:rPr lang="ko-KR" altLang="en-US" sz="3200" dirty="0" smtClean="0"/>
              <a:t>의무</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876315"/>
          <a:ext cx="8785571" cy="3697224"/>
        </p:xfrm>
        <a:graphic>
          <a:graphicData uri="http://schemas.openxmlformats.org/drawingml/2006/table">
            <a:tbl>
              <a:tblPr firstRow="1" bandRow="1">
                <a:tableStyleId>{5C22544A-7EE6-4342-B048-85BDC9FD1C3A}</a:tableStyleId>
              </a:tblPr>
              <a:tblGrid>
                <a:gridCol w="1143501"/>
                <a:gridCol w="5697855"/>
                <a:gridCol w="1944215"/>
              </a:tblGrid>
              <a:tr h="324752">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03350">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 "회사"는 관련법과 이 약관이 금지하거나 미풍양속에 반하는 행위를 하지 않으며, 계속적이고 안정적으로 "서비스"를 제공하기 위하여 최선을 다하여 노력합니다.</a:t>
                      </a:r>
                    </a:p>
                  </a:txBody>
                  <a:tcPr/>
                </a:tc>
                <a:tc>
                  <a:txBody>
                    <a:bodyPr/>
                    <a:lstStyle/>
                    <a:p>
                      <a:pPr latinLnBrk="1">
                        <a:defRPr lang="ko-KR" altLang="en-US"/>
                      </a:pPr>
                      <a:r>
                        <a:rPr lang="ko-KR" altLang="en-US" sz="1400"/>
                        <a:t>낮음</a:t>
                      </a:r>
                    </a:p>
                  </a:txBody>
                  <a:tcPr/>
                </a:tc>
              </a:tr>
              <a:tr h="703350">
                <a:tc>
                  <a:txBody>
                    <a:bodyPr/>
                    <a:lstStyle/>
                    <a:p>
                      <a:pPr algn="ctr" latinLnBrk="1">
                        <a:defRPr lang="ko-KR" altLang="en-US"/>
                      </a:pPr>
                      <a:r>
                        <a:rPr lang="en-US" altLang="ko-KR" sz="1600"/>
                        <a:t>Rule2</a:t>
                      </a:r>
                      <a:endParaRPr lang="ko-KR" altLang="en-US" sz="1600"/>
                    </a:p>
                  </a:txBody>
                  <a:tcPr/>
                </a:tc>
                <a:tc>
                  <a:txBody>
                    <a:bodyPr/>
                    <a:lstStyle/>
                    <a:p>
                      <a:pPr latinLnBrk="1">
                        <a:lnSpc>
                          <a:spcPct val="110000"/>
                        </a:lnSpc>
                        <a:defRPr lang="ko-KR" altLang="en-US"/>
                      </a:pPr>
                      <a:r>
                        <a:rPr lang="ko-KR" altLang="en-US" sz="1400"/>
                        <a:t> "회사"는 "사용자"이 안전하게 "서비스"를 이용할 수 있도록 개인정보(신용정보 포함)보호를 위해 보안시스템을 갖추어야 하며 개인정보취급방침을 공시하고 준수합니다.</a:t>
                      </a:r>
                    </a:p>
                  </a:txBody>
                  <a:tcPr/>
                </a:tc>
                <a:tc>
                  <a:txBody>
                    <a:bodyPr/>
                    <a:lstStyle/>
                    <a:p>
                      <a:pPr latinLnBrk="1">
                        <a:defRPr lang="ko-KR" altLang="en-US"/>
                      </a:pPr>
                      <a:endParaRPr lang="ko-KR" altLang="en-US" sz="1400"/>
                    </a:p>
                  </a:txBody>
                  <a:tcPr/>
                </a:tc>
              </a:tr>
              <a:tr h="703350">
                <a:tc>
                  <a:txBody>
                    <a:bodyPr/>
                    <a:lstStyle/>
                    <a:p>
                      <a:pPr algn="ctr" latinLnBrk="1">
                        <a:defRPr lang="ko-KR" altLang="en-US"/>
                      </a:pPr>
                      <a:r>
                        <a:rPr lang="en-US" altLang="ko-KR" sz="1600"/>
                        <a:t>Rule3</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서비스이용과 관련하여 발생하는 이용자의 불만 또는 피해구제요청을 적절하게 처리할 수 있도록 필요한 인력 및 시스템을 구비합니다.</a:t>
                      </a:r>
                    </a:p>
                  </a:txBody>
                  <a:tcPr/>
                </a:tc>
                <a:tc>
                  <a:txBody>
                    <a:bodyPr/>
                    <a:lstStyle/>
                    <a:p>
                      <a:pPr latinLnBrk="1">
                        <a:defRPr lang="ko-KR" altLang="en-US"/>
                      </a:pPr>
                      <a:endParaRPr lang="ko-KR" altLang="en-US" sz="1400"/>
                    </a:p>
                  </a:txBody>
                  <a:tcPr/>
                </a:tc>
              </a:tr>
              <a:tr h="837962">
                <a:tc>
                  <a:txBody>
                    <a:bodyPr/>
                    <a:lstStyle/>
                    <a:p>
                      <a:pPr algn="ctr" latinLnBrk="1">
                        <a:defRPr lang="ko-KR" altLang="en-US"/>
                      </a:pPr>
                      <a:r>
                        <a:rPr lang="en-US" altLang="ko-KR" sz="1600"/>
                        <a:t>Rule4</a:t>
                      </a:r>
                    </a:p>
                  </a:txBody>
                  <a:tcPr/>
                </a:tc>
                <a:tc>
                  <a:txBody>
                    <a:bodyPr/>
                    <a:lstStyle/>
                    <a:p>
                      <a:pPr>
                        <a:buNone/>
                        <a:defRPr lang="ko-KR" altLang="en-US"/>
                      </a:pPr>
                      <a:r>
                        <a:rPr lang="ko-KR" altLang="en-US" sz="1400"/>
                        <a:t>"회사"는 서비스이용과 관련하여 "사용자"으로부터 제기된 의견이나 불만이 정당하다고 인정할 경우에는 이를 처리하여야 합니다. "사용자"이 제기한 의견이나 불만사항에 대해서는 게시판을 활용하거나 전자우편 등을 통하여 "사용자"에게 처리과정 및 결과를 전달합니다.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5578771"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제 </a:t>
            </a:r>
            <a:r>
              <a:rPr lang="en-US" altLang="ko-KR" sz="3200" dirty="0" smtClean="0"/>
              <a:t>10</a:t>
            </a:r>
            <a:r>
              <a:rPr lang="ko-KR" altLang="en-US" sz="3200" dirty="0" smtClean="0"/>
              <a:t>조 </a:t>
            </a:r>
            <a:r>
              <a:rPr lang="en-US" altLang="ko-KR" sz="3200" dirty="0" smtClean="0"/>
              <a:t>[</a:t>
            </a:r>
            <a:r>
              <a:rPr lang="ko-KR" altLang="en-US" sz="3200" dirty="0" smtClean="0"/>
              <a:t>"</a:t>
            </a:r>
            <a:r>
              <a:rPr lang="ko-KR" altLang="en-US" sz="3200" dirty="0"/>
              <a:t>사용자"의 </a:t>
            </a:r>
            <a:r>
              <a:rPr lang="ko-KR" altLang="en-US" sz="3200" dirty="0" smtClean="0"/>
              <a:t>의무</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876315"/>
          <a:ext cx="8785571" cy="4629912"/>
        </p:xfrm>
        <a:graphic>
          <a:graphicData uri="http://schemas.openxmlformats.org/drawingml/2006/table">
            <a:tbl>
              <a:tblPr firstRow="1" bandRow="1">
                <a:tableStyleId>{5C22544A-7EE6-4342-B048-85BDC9FD1C3A}</a:tableStyleId>
              </a:tblPr>
              <a:tblGrid>
                <a:gridCol w="1143501"/>
                <a:gridCol w="5697855"/>
                <a:gridCol w="1944215"/>
              </a:tblGrid>
              <a:tr h="335553">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636853">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"사용자"는 다음 행위를 하여서는 안 됩니다.</a:t>
                      </a:r>
                    </a:p>
                    <a:p>
                      <a:pPr lvl="1" algn="l" defTabSz="914400" eaLnBrk="1" latinLnBrk="1" hangingPunct="1">
                        <a:lnSpc>
                          <a:spcPct val="110000"/>
                        </a:lnSpc>
                        <a:spcBef>
                          <a:spcPct val="0"/>
                        </a:spcBef>
                        <a:spcAft>
                          <a:spcPct val="0"/>
                        </a:spcAft>
                        <a:buNone/>
                        <a:defRPr lang="ko-KR"/>
                      </a:pPr>
                      <a:r>
                        <a:rPr lang="ko-KR" altLang="en-US" sz="1400"/>
                        <a:t>가. 신청 또는 변경 시 허위내용의 등록</a:t>
                      </a:r>
                    </a:p>
                    <a:p>
                      <a:pPr lvl="1" algn="l" defTabSz="914400" eaLnBrk="1" latinLnBrk="1" hangingPunct="1">
                        <a:lnSpc>
                          <a:spcPct val="110000"/>
                        </a:lnSpc>
                        <a:spcBef>
                          <a:spcPct val="0"/>
                        </a:spcBef>
                        <a:spcAft>
                          <a:spcPct val="0"/>
                        </a:spcAft>
                        <a:buNone/>
                        <a:defRPr lang="ko-KR"/>
                      </a:pPr>
                      <a:r>
                        <a:rPr lang="ko-KR" altLang="en-US" sz="1400"/>
                        <a:t>나. 타인의 정보도용</a:t>
                      </a:r>
                    </a:p>
                    <a:p>
                      <a:pPr lvl="1" algn="l" defTabSz="914400" eaLnBrk="1" latinLnBrk="1" hangingPunct="1">
                        <a:lnSpc>
                          <a:spcPct val="110000"/>
                        </a:lnSpc>
                        <a:spcBef>
                          <a:spcPct val="0"/>
                        </a:spcBef>
                        <a:spcAft>
                          <a:spcPct val="0"/>
                        </a:spcAft>
                        <a:buNone/>
                        <a:defRPr lang="ko-KR"/>
                      </a:pPr>
                      <a:r>
                        <a:rPr lang="ko-KR" altLang="en-US" sz="1400"/>
                        <a:t>다. "회사"가 게시한 정보의 변경</a:t>
                      </a:r>
                    </a:p>
                    <a:p>
                      <a:pPr lvl="1" algn="l" defTabSz="914400" eaLnBrk="1" latinLnBrk="1" hangingPunct="1">
                        <a:lnSpc>
                          <a:spcPct val="110000"/>
                        </a:lnSpc>
                        <a:spcBef>
                          <a:spcPct val="0"/>
                        </a:spcBef>
                        <a:spcAft>
                          <a:spcPct val="0"/>
                        </a:spcAft>
                        <a:buNone/>
                        <a:defRPr lang="ko-KR"/>
                      </a:pPr>
                      <a:r>
                        <a:rPr lang="ko-KR" altLang="en-US" sz="1400"/>
                        <a:t>라. "회사"와 기타 제3자의 저작권 등 지적재산권에 대한 침해</a:t>
                      </a:r>
                    </a:p>
                    <a:p>
                      <a:pPr lvl="1" algn="l" defTabSz="914400" eaLnBrk="1" latinLnBrk="1" hangingPunct="1">
                        <a:lnSpc>
                          <a:spcPct val="110000"/>
                        </a:lnSpc>
                        <a:spcBef>
                          <a:spcPct val="0"/>
                        </a:spcBef>
                        <a:spcAft>
                          <a:spcPct val="0"/>
                        </a:spcAft>
                        <a:buNone/>
                        <a:defRPr lang="ko-KR"/>
                      </a:pPr>
                      <a:r>
                        <a:rPr lang="ko-KR" altLang="en-US" sz="1400"/>
                        <a:t>마. 외설 또는 폭력적인 메시지 등 공서양속에 반하는 정보를 "서비스"에 공개 또는 게시하는 행위</a:t>
                      </a:r>
                    </a:p>
                    <a:p>
                      <a:pPr lvl="1" algn="l" defTabSz="914400" eaLnBrk="1" latinLnBrk="1" hangingPunct="1">
                        <a:lnSpc>
                          <a:spcPct val="110000"/>
                        </a:lnSpc>
                        <a:spcBef>
                          <a:spcPct val="0"/>
                        </a:spcBef>
                        <a:spcAft>
                          <a:spcPct val="0"/>
                        </a:spcAft>
                        <a:buNone/>
                        <a:defRPr lang="ko-KR"/>
                      </a:pPr>
                      <a:r>
                        <a:rPr lang="ko-KR" altLang="en-US" sz="1400"/>
                        <a:t>바. 회사의 동의 없이 영리를 목적으로 "서비스"를 사용하는 행위</a:t>
                      </a:r>
                    </a:p>
                    <a:p>
                      <a:pPr lvl="1" algn="l" defTabSz="914400" eaLnBrk="1" latinLnBrk="1" hangingPunct="1">
                        <a:lnSpc>
                          <a:spcPct val="110000"/>
                        </a:lnSpc>
                        <a:spcBef>
                          <a:spcPct val="0"/>
                        </a:spcBef>
                        <a:spcAft>
                          <a:spcPct val="0"/>
                        </a:spcAft>
                        <a:buNone/>
                        <a:defRPr lang="ko-KR"/>
                      </a:pPr>
                      <a:r>
                        <a:rPr lang="ko-KR" altLang="en-US" sz="1400"/>
                        <a:t>사. 기타 불법적이거나 부당한 행위</a:t>
                      </a:r>
                    </a:p>
                  </a:txBody>
                  <a:tcPr/>
                </a:tc>
                <a:tc>
                  <a:txBody>
                    <a:bodyPr/>
                    <a:lstStyle/>
                    <a:p>
                      <a:pPr latinLnBrk="1">
                        <a:defRPr lang="ko-KR" altLang="en-US"/>
                      </a:pPr>
                      <a:r>
                        <a:rPr lang="ko-KR" altLang="en-US" sz="1400"/>
                        <a:t>낮음</a:t>
                      </a:r>
                    </a:p>
                  </a:txBody>
                  <a:tcPr/>
                </a:tc>
              </a:tr>
              <a:tr h="633507">
                <a:tc>
                  <a:txBody>
                    <a:bodyPr/>
                    <a:lstStyle/>
                    <a:p>
                      <a:pPr algn="ctr" latinLnBrk="1">
                        <a:defRPr lang="ko-KR" altLang="en-US"/>
                      </a:pPr>
                      <a:r>
                        <a:rPr lang="en-US" altLang="ko-KR" sz="1600"/>
                        <a:t>Rule2</a:t>
                      </a:r>
                      <a:endParaRPr lang="ko-KR" altLang="en-US" sz="1600"/>
                    </a:p>
                  </a:txBody>
                  <a:tcPr/>
                </a:tc>
                <a:tc>
                  <a:txBody>
                    <a:bodyPr/>
                    <a:lstStyle/>
                    <a:p>
                      <a:pPr latinLnBrk="1">
                        <a:lnSpc>
                          <a:spcPct val="110000"/>
                        </a:lnSpc>
                        <a:defRPr lang="ko-KR" altLang="en-US"/>
                      </a:pPr>
                      <a:r>
                        <a:rPr lang="ko-KR" altLang="en-US" sz="1400"/>
                        <a:t>"사용자"은 관계법, 이 약관의 규정, 이용안내 및 "서비스"와 관련하여 공지한 주의사항, "회사"가 통지하는 사항 등을 준수하여야 하며, 기타 "회사"의 업무에 방해되는 행위를 하여서는 안 됩니다.</a:t>
                      </a:r>
                    </a:p>
                  </a:txBody>
                  <a:tcPr/>
                </a:tc>
                <a:tc>
                  <a:txBody>
                    <a:bodyPr/>
                    <a:lstStyle/>
                    <a:p>
                      <a:pPr latinLnBrk="1">
                        <a:defRPr lang="ko-KR" altLang="en-US"/>
                      </a:pPr>
                      <a:endParaRPr lang="ko-KR" altLang="en-US" sz="1400"/>
                    </a:p>
                  </a:txBody>
                  <a:tcPr/>
                </a:tc>
              </a:tr>
              <a:tr h="666850">
                <a:tc>
                  <a:txBody>
                    <a:bodyPr/>
                    <a:lstStyle/>
                    <a:p>
                      <a:pPr algn="ctr" latinLnBrk="1">
                        <a:defRPr lang="ko-KR" altLang="en-US"/>
                      </a:pPr>
                      <a:r>
                        <a:rPr lang="en-US" altLang="ko-KR" sz="1600"/>
                        <a:t>Rule3</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제1항에 위배되는 “게시물”을 게시한 “사용자”에 대하여 “회사”는 “서비스”사용의 제제를 하거나 해당 “게시물”에 대해서 임의의 처리를 할 수 있습니다. 이 경우, “회사”는 해당 “사용자” 에게 처리과정 및 결과를 전달합니다.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5442516"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제 </a:t>
            </a:r>
            <a:r>
              <a:rPr lang="en-US" altLang="ko-KR" sz="3200" dirty="0" smtClean="0"/>
              <a:t>12</a:t>
            </a:r>
            <a:r>
              <a:rPr lang="ko-KR" altLang="en-US" sz="3200" dirty="0" smtClean="0"/>
              <a:t>조</a:t>
            </a:r>
            <a:r>
              <a:rPr lang="en-US" altLang="ko-KR" sz="3200" dirty="0" smtClean="0"/>
              <a:t>[</a:t>
            </a:r>
            <a:r>
              <a:rPr lang="ko-KR" altLang="en-US" sz="3200" dirty="0" smtClean="0"/>
              <a:t>"</a:t>
            </a:r>
            <a:r>
              <a:rPr lang="ko-KR" altLang="en-US" sz="3200" dirty="0"/>
              <a:t>서비스"의 </a:t>
            </a:r>
            <a:r>
              <a:rPr lang="ko-KR" altLang="en-US" sz="3200" dirty="0" smtClean="0"/>
              <a:t>제공</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876315"/>
          <a:ext cx="8785571" cy="4575048"/>
        </p:xfrm>
        <a:graphic>
          <a:graphicData uri="http://schemas.openxmlformats.org/drawingml/2006/table">
            <a:tbl>
              <a:tblPr firstRow="1" bandRow="1">
                <a:tableStyleId>{5C22544A-7EE6-4342-B048-85BDC9FD1C3A}</a:tableStyleId>
              </a:tblPr>
              <a:tblGrid>
                <a:gridCol w="1143501"/>
                <a:gridCol w="5697855"/>
                <a:gridCol w="1944215"/>
              </a:tblGrid>
              <a:tr h="248727">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015529">
                <a:tc>
                  <a:txBody>
                    <a:bodyPr/>
                    <a:lstStyle/>
                    <a:p>
                      <a:pPr algn="ctr" latinLnBrk="1">
                        <a:defRPr lang="ko-KR" altLang="en-US"/>
                      </a:pPr>
                      <a:r>
                        <a:rPr lang="en-US" altLang="ko-KR" sz="1600"/>
                        <a:t>Rule</a:t>
                      </a:r>
                      <a:r>
                        <a:rPr lang="ko-KR" altLang="en-US" sz="1600"/>
                        <a:t>1</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다음과 같은 서비스를 제공합니다.</a:t>
                      </a:r>
                    </a:p>
                    <a:p>
                      <a:pPr lvl="1" algn="l" defTabSz="914400" eaLnBrk="1" latinLnBrk="1" hangingPunct="1">
                        <a:lnSpc>
                          <a:spcPct val="110000"/>
                        </a:lnSpc>
                        <a:spcBef>
                          <a:spcPct val="0"/>
                        </a:spcBef>
                        <a:spcAft>
                          <a:spcPct val="0"/>
                        </a:spcAft>
                        <a:buNone/>
                        <a:defRPr lang="ko-KR"/>
                      </a:pPr>
                      <a:r>
                        <a:rPr lang="ko-KR" altLang="en-US" sz="1400"/>
                        <a:t>가. 글쓰기 기능</a:t>
                      </a:r>
                    </a:p>
                    <a:p>
                      <a:pPr lvl="1" algn="l" defTabSz="914400" eaLnBrk="1" latinLnBrk="1" hangingPunct="1">
                        <a:lnSpc>
                          <a:spcPct val="110000"/>
                        </a:lnSpc>
                        <a:spcBef>
                          <a:spcPct val="0"/>
                        </a:spcBef>
                        <a:spcAft>
                          <a:spcPct val="0"/>
                        </a:spcAft>
                        <a:buNone/>
                        <a:defRPr lang="ko-KR"/>
                      </a:pPr>
                      <a:r>
                        <a:rPr lang="ko-KR" altLang="en-US" sz="1400"/>
                        <a:t>나. 작성 글 조회 기능</a:t>
                      </a:r>
                    </a:p>
                    <a:p>
                      <a:pPr lvl="1" algn="l" defTabSz="914400" eaLnBrk="1" latinLnBrk="1" hangingPunct="1">
                        <a:lnSpc>
                          <a:spcPct val="110000"/>
                        </a:lnSpc>
                        <a:spcBef>
                          <a:spcPct val="0"/>
                        </a:spcBef>
                        <a:spcAft>
                          <a:spcPct val="0"/>
                        </a:spcAft>
                        <a:buNone/>
                        <a:defRPr lang="ko-KR"/>
                      </a:pPr>
                      <a:r>
                        <a:rPr lang="ko-KR" altLang="en-US" sz="1400"/>
                        <a:t>다. 전자상거래 서비스 및 부수 서비스</a:t>
                      </a:r>
                    </a:p>
                    <a:p>
                      <a:pPr lvl="1" algn="l" defTabSz="914400" eaLnBrk="1" latinLnBrk="1" hangingPunct="1">
                        <a:lnSpc>
                          <a:spcPct val="110000"/>
                        </a:lnSpc>
                        <a:spcBef>
                          <a:spcPct val="0"/>
                        </a:spcBef>
                        <a:spcAft>
                          <a:spcPct val="0"/>
                        </a:spcAft>
                        <a:buNone/>
                        <a:defRPr lang="ko-KR"/>
                      </a:pPr>
                      <a:r>
                        <a:rPr lang="ko-KR" altLang="en-US" sz="1400"/>
                        <a:t>라. 기타 추가 개발을 통해 사용자에게 제공하는 일체의 서비스</a:t>
                      </a:r>
                    </a:p>
                  </a:txBody>
                  <a:tcPr/>
                </a:tc>
                <a:tc>
                  <a:txBody>
                    <a:bodyPr/>
                    <a:lstStyle/>
                    <a:p>
                      <a:pPr latinLnBrk="1">
                        <a:defRPr lang="ko-KR" altLang="en-US"/>
                      </a:pPr>
                      <a:endParaRPr lang="ko-KR" altLang="en-US" sz="1400"/>
                    </a:p>
                  </a:txBody>
                  <a:tcPr/>
                </a:tc>
              </a:tr>
              <a:tr h="538694">
                <a:tc>
                  <a:txBody>
                    <a:bodyPr/>
                    <a:lstStyle/>
                    <a:p>
                      <a:pPr algn="ctr" latinLnBrk="1">
                        <a:defRPr lang="ko-KR" altLang="en-US"/>
                      </a:pPr>
                      <a:r>
                        <a:rPr lang="en-US" altLang="ko-KR" sz="1600"/>
                        <a:t>Rule2</a:t>
                      </a:r>
                    </a:p>
                  </a:txBody>
                  <a:tcPr/>
                </a:tc>
                <a:tc>
                  <a:txBody>
                    <a:bodyPr/>
                    <a:lstStyle/>
                    <a:p>
                      <a:pPr lvl="0" algn="l" defTabSz="914400" eaLnBrk="1" latinLnBrk="1" hangingPunct="1">
                        <a:lnSpc>
                          <a:spcPct val="110000"/>
                        </a:lnSpc>
                        <a:spcBef>
                          <a:spcPct val="0"/>
                        </a:spcBef>
                        <a:spcAft>
                          <a:spcPct val="0"/>
                        </a:spcAft>
                        <a:buNone/>
                        <a:defRPr lang="ko-KR" altLang="en-US"/>
                      </a:pPr>
                      <a:r>
                        <a:rPr lang="ko-KR" altLang="en-US" sz="1400"/>
                        <a:t>회사는 "서비스"를 일정범위로 분할하여 각 범위 별로 이용가능시간을 별도로 지정할 수 있습니다. 다만, 이러한 경우에는 그 내용을 사전에 공지합니다.</a:t>
                      </a:r>
                    </a:p>
                  </a:txBody>
                  <a:tcPr/>
                </a:tc>
                <a:tc>
                  <a:txBody>
                    <a:bodyPr/>
                    <a:lstStyle/>
                    <a:p>
                      <a:pPr latinLnBrk="1">
                        <a:defRPr lang="ko-KR" altLang="en-US"/>
                      </a:pPr>
                      <a:endParaRPr lang="ko-KR" altLang="en-US" sz="1400"/>
                    </a:p>
                  </a:txBody>
                  <a:tcPr/>
                </a:tc>
              </a:tr>
              <a:tr h="248727">
                <a:tc>
                  <a:txBody>
                    <a:bodyPr/>
                    <a:lstStyle/>
                    <a:p>
                      <a:pPr algn="ctr">
                        <a:defRPr lang="ko-KR" altLang="en-US"/>
                      </a:pPr>
                      <a:r>
                        <a:rPr lang="en-US" altLang="ko-KR" sz="1600" b="0" i="0" spc="5">
                          <a:solidFill>
                            <a:schemeClr val="dk1"/>
                          </a:solidFill>
                          <a:latin typeface="+mn-lt"/>
                          <a:ea typeface="+mn-ea"/>
                          <a:cs typeface="+mn-cs"/>
                        </a:rPr>
                        <a:t>Rule3</a:t>
                      </a:r>
                    </a:p>
                  </a:txBody>
                  <a:tcPr/>
                </a:tc>
                <a:tc>
                  <a:txBody>
                    <a:bodyPr/>
                    <a:lstStyle/>
                    <a:p>
                      <a:pPr lvl="0" algn="l" defTabSz="914400" eaLnBrk="1" latinLnBrk="1" hangingPunct="1">
                        <a:lnSpc>
                          <a:spcPct val="110000"/>
                        </a:lnSpc>
                        <a:spcBef>
                          <a:spcPct val="0"/>
                        </a:spcBef>
                        <a:spcAft>
                          <a:spcPct val="0"/>
                        </a:spcAft>
                        <a:buNone/>
                        <a:defRPr lang="ko-KR" altLang="en-US"/>
                      </a:pPr>
                      <a:r>
                        <a:rPr lang="ko-KR" altLang="en-US" sz="1400"/>
                        <a:t>"서비스"는 연중무휴, 1일 24시간 제공함을 원칙으로 합니다.</a:t>
                      </a:r>
                    </a:p>
                  </a:txBody>
                  <a:tcPr/>
                </a:tc>
                <a:tc>
                  <a:txBody>
                    <a:bodyPr/>
                    <a:lstStyle/>
                    <a:p>
                      <a:pPr>
                        <a:defRPr lang="ko-KR" altLang="en-US"/>
                      </a:pPr>
                      <a:endParaRPr lang="ko-KR" altLang="en-US"/>
                    </a:p>
                  </a:txBody>
                  <a:tcPr/>
                </a:tc>
              </a:tr>
              <a:tr h="1015529">
                <a:tc>
                  <a:txBody>
                    <a:bodyPr/>
                    <a:lstStyle/>
                    <a:p>
                      <a:pPr algn="ctr">
                        <a:defRPr lang="ko-KR" altLang="en-US"/>
                      </a:pPr>
                      <a:r>
                        <a:rPr lang="en-US" altLang="ko-KR" sz="1600"/>
                        <a:t>Rule4</a:t>
                      </a:r>
                    </a:p>
                  </a:txBody>
                  <a:tcPr/>
                </a:tc>
                <a:tc>
                  <a:txBody>
                    <a:bodyPr/>
                    <a:lstStyle/>
                    <a:p>
                      <a:pPr lvl="0" algn="l" defTabSz="914400" eaLnBrk="1" latinLnBrk="1" hangingPunct="1">
                        <a:lnSpc>
                          <a:spcPct val="110000"/>
                        </a:lnSpc>
                        <a:spcBef>
                          <a:spcPct val="0"/>
                        </a:spcBef>
                        <a:spcAft>
                          <a:spcPct val="0"/>
                        </a:spcAft>
                        <a:buNone/>
                        <a:defRPr lang="ko-KR" altLang="en-US"/>
                      </a:pPr>
                      <a:r>
                        <a:rPr lang="ko-KR" altLang="en-US" sz="1400"/>
                        <a:t>"회사"는 구동 서버 등 정보통신설비의 보수점검, 교체 및 고장, 통신두절 또는 운영상 상당한 이유가 있는 경우 "서비스"의 제공을 일시적으로 중단할 수 있습니다. 이 경우 "회사"는 &lt;"사용자"에 대한 통지&gt;에 정한 방법으로 "사용자"에게 통지합니다. 다만, "회사"가 사전에 통지할 수 없는 부득이한 사유가 있는 경우 사후에 통지할 수 있습니다.</a:t>
                      </a:r>
                    </a:p>
                  </a:txBody>
                  <a:tcPr/>
                </a:tc>
                <a:tc>
                  <a:txBody>
                    <a:bodyPr/>
                    <a:lstStyle/>
                    <a:p>
                      <a:pPr>
                        <a:defRPr lang="ko-KR" altLang="en-US"/>
                      </a:pPr>
                      <a:endParaRPr lang="ko-KR" altLang="en-US"/>
                    </a:p>
                  </a:txBody>
                  <a:tcPr/>
                </a:tc>
              </a:tr>
              <a:tr h="493588">
                <a:tc>
                  <a:txBody>
                    <a:bodyPr/>
                    <a:lstStyle/>
                    <a:p>
                      <a:pPr algn="ctr">
                        <a:defRPr lang="ko-KR" altLang="en-US"/>
                      </a:pPr>
                      <a:r>
                        <a:rPr lang="en-US" altLang="ko-KR" sz="1600"/>
                        <a:t>Rule5</a:t>
                      </a:r>
                    </a:p>
                  </a:txBody>
                  <a:tcPr/>
                </a:tc>
                <a:tc>
                  <a:txBody>
                    <a:bodyPr/>
                    <a:lstStyle/>
                    <a:p>
                      <a:pPr>
                        <a:defRPr lang="ko-KR" altLang="en-US"/>
                      </a:pPr>
                      <a:r>
                        <a:rPr lang="ko-KR" altLang="en-US" sz="1400"/>
                        <a:t>"회사"는 서비스의 제공에 필요한 경우 정기점검을 실시할 수 있으며, 정기점검시간은 서비스제공화면에 공지한 바에 따릅니다.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5442516"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제 </a:t>
            </a:r>
            <a:r>
              <a:rPr lang="en-US" altLang="ko-KR" sz="3200" dirty="0" smtClean="0"/>
              <a:t>13</a:t>
            </a:r>
            <a:r>
              <a:rPr lang="ko-KR" altLang="en-US" sz="3200" dirty="0" smtClean="0"/>
              <a:t>조</a:t>
            </a:r>
            <a:r>
              <a:rPr lang="en-US" altLang="ko-KR" sz="3200" dirty="0" smtClean="0"/>
              <a:t>[</a:t>
            </a:r>
            <a:r>
              <a:rPr lang="ko-KR" altLang="en-US" sz="3200" dirty="0" smtClean="0"/>
              <a:t>"</a:t>
            </a:r>
            <a:r>
              <a:rPr lang="ko-KR" altLang="en-US" sz="3200" dirty="0"/>
              <a:t>서비스"의 </a:t>
            </a:r>
            <a:r>
              <a:rPr lang="ko-KR" altLang="en-US" sz="3200" dirty="0" smtClean="0"/>
              <a:t>변경</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876315"/>
          <a:ext cx="8785096" cy="2628127"/>
        </p:xfrm>
        <a:graphic>
          <a:graphicData uri="http://schemas.openxmlformats.org/drawingml/2006/table">
            <a:tbl>
              <a:tblPr firstRow="1" bandRow="1">
                <a:tableStyleId>{5C22544A-7EE6-4342-B048-85BDC9FD1C3A}</a:tableStyleId>
              </a:tblPr>
              <a:tblGrid>
                <a:gridCol w="1143501"/>
                <a:gridCol w="5697380"/>
                <a:gridCol w="1944215"/>
              </a:tblGrid>
              <a:tr h="290317">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28769">
                <a:tc>
                  <a:txBody>
                    <a:bodyPr/>
                    <a:lstStyle/>
                    <a:p>
                      <a:pPr algn="ctr" latinLnBrk="1">
                        <a:defRPr lang="ko-KR" altLang="en-US"/>
                      </a:pPr>
                      <a:r>
                        <a:rPr lang="en-US" altLang="ko-KR" sz="1600"/>
                        <a:t>Rule</a:t>
                      </a:r>
                      <a:r>
                        <a:rPr lang="ko-KR" altLang="en-US" sz="1600"/>
                        <a:t>1</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상당한 이유가 있는 경우에 운영상, 기술상의 필요에 따라 제공하고 있는 전부 또는 일부 "서비스"를 변경할 수 있습니다.</a:t>
                      </a:r>
                    </a:p>
                  </a:txBody>
                  <a:tcPr/>
                </a:tc>
                <a:tc>
                  <a:txBody>
                    <a:bodyPr/>
                    <a:lstStyle/>
                    <a:p>
                      <a:pPr latinLnBrk="1">
                        <a:defRPr lang="ko-KR" altLang="en-US"/>
                      </a:pPr>
                      <a:endParaRPr lang="ko-KR" altLang="en-US" sz="1400"/>
                    </a:p>
                  </a:txBody>
                  <a:tcPr/>
                </a:tc>
              </a:tr>
              <a:tr h="816799">
                <a:tc>
                  <a:txBody>
                    <a:bodyPr/>
                    <a:lstStyle/>
                    <a:p>
                      <a:pPr algn="ctr" latinLnBrk="1">
                        <a:defRPr lang="ko-KR" altLang="en-US"/>
                      </a:pPr>
                      <a:r>
                        <a:rPr lang="en-US" altLang="ko-KR" sz="1600"/>
                        <a:t>Rule2</a:t>
                      </a:r>
                    </a:p>
                  </a:txBody>
                  <a:tcPr/>
                </a:tc>
                <a:tc>
                  <a:txBody>
                    <a:bodyPr/>
                    <a:lstStyle/>
                    <a:p>
                      <a:pPr lvl="0" algn="l" defTabSz="914400" eaLnBrk="1" latinLnBrk="1" hangingPunct="1">
                        <a:lnSpc>
                          <a:spcPct val="110000"/>
                        </a:lnSpc>
                        <a:spcBef>
                          <a:spcPct val="0"/>
                        </a:spcBef>
                        <a:spcAft>
                          <a:spcPct val="0"/>
                        </a:spcAft>
                        <a:buNone/>
                        <a:defRPr lang="ko-KR" altLang="en-US"/>
                      </a:pPr>
                      <a:r>
                        <a:rPr lang="ko-KR" altLang="en-US" sz="1400"/>
                        <a:t>"서비스"의 내용, 이용방법, 이용시간에 대하여 변경이 있는 경우에는 변경사유, 변경될 서비스의 내용 및 제공일자 등은 그 변경 전에 해당 서비스 초기화면에 게시하여야 합니다.</a:t>
                      </a:r>
                    </a:p>
                  </a:txBody>
                  <a:tcPr/>
                </a:tc>
                <a:tc>
                  <a:txBody>
                    <a:bodyPr/>
                    <a:lstStyle/>
                    <a:p>
                      <a:pPr latinLnBrk="1">
                        <a:defRPr lang="ko-KR" altLang="en-US"/>
                      </a:pPr>
                      <a:endParaRPr lang="ko-KR" altLang="en-US" sz="1400"/>
                    </a:p>
                  </a:txBody>
                  <a:tcPr/>
                </a:tc>
              </a:tr>
              <a:tr h="816799">
                <a:tc>
                  <a:txBody>
                    <a:bodyPr/>
                    <a:lstStyle/>
                    <a:p>
                      <a:pPr algn="ctr">
                        <a:defRPr lang="ko-KR" altLang="en-US"/>
                      </a:pPr>
                      <a:r>
                        <a:rPr lang="en-US" altLang="ko-KR" sz="1600" b="0" i="0" spc="5">
                          <a:solidFill>
                            <a:schemeClr val="dk1"/>
                          </a:solidFill>
                          <a:latin typeface="+mn-lt"/>
                          <a:ea typeface="+mn-ea"/>
                          <a:cs typeface="+mn-cs"/>
                        </a:rPr>
                        <a:t>Rule3</a:t>
                      </a:r>
                    </a:p>
                  </a:txBody>
                  <a:tcPr/>
                </a:tc>
                <a:tc>
                  <a:txBody>
                    <a:bodyPr/>
                    <a:lstStyle/>
                    <a:p>
                      <a:pPr lvl="0" algn="l" defTabSz="914400" eaLnBrk="1" latinLnBrk="1" hangingPunct="1">
                        <a:lnSpc>
                          <a:spcPct val="110000"/>
                        </a:lnSpc>
                        <a:spcBef>
                          <a:spcPct val="0"/>
                        </a:spcBef>
                        <a:spcAft>
                          <a:spcPct val="0"/>
                        </a:spcAft>
                        <a:buNone/>
                        <a:defRPr lang="ko-KR" altLang="en-US"/>
                      </a:pPr>
                      <a:r>
                        <a:rPr lang="ko-KR" altLang="en-US" sz="1400"/>
                        <a:t>"회사"는 무료로 제공되는 서비스의 일부 또는 전부를 회사의 정책 및 운영의 필요상 수정, 중단, 변경할 수 있으며, 이에 대하여 관련법에 특별한 규정이 없는 한 "사용자"에게 별도의 보상을 하지 않습니다.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5852884"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제 </a:t>
            </a:r>
            <a:r>
              <a:rPr lang="en-US" altLang="ko-KR" sz="3200" dirty="0" smtClean="0"/>
              <a:t>14</a:t>
            </a:r>
            <a:r>
              <a:rPr lang="ko-KR" altLang="en-US" sz="3200" dirty="0" smtClean="0"/>
              <a:t>조</a:t>
            </a:r>
            <a:r>
              <a:rPr lang="en-US" altLang="ko-KR" sz="3200" dirty="0" smtClean="0"/>
              <a:t>[</a:t>
            </a:r>
            <a:r>
              <a:rPr lang="ko-KR" altLang="en-US" sz="3200" dirty="0" smtClean="0"/>
              <a:t>"</a:t>
            </a:r>
            <a:r>
              <a:rPr lang="ko-KR" altLang="en-US" sz="3200" dirty="0"/>
              <a:t>게시물"의 </a:t>
            </a:r>
            <a:r>
              <a:rPr lang="ko-KR" altLang="en-US" sz="3200" dirty="0" smtClean="0"/>
              <a:t>저작권</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876315"/>
          <a:ext cx="8709523" cy="1487424"/>
        </p:xfrm>
        <a:graphic>
          <a:graphicData uri="http://schemas.openxmlformats.org/drawingml/2006/table">
            <a:tbl>
              <a:tblPr firstRow="1" bandRow="1">
                <a:tableStyleId>{5C22544A-7EE6-4342-B048-85BDC9FD1C3A}</a:tableStyleId>
              </a:tblPr>
              <a:tblGrid>
                <a:gridCol w="1134128"/>
                <a:gridCol w="5631180"/>
                <a:gridCol w="1944215"/>
              </a:tblGrid>
              <a:tr h="35245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463854">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 "사용자"이 "서비스" 내에 게시한 "게시물"의 저작권은 해당 게시물의 저작자에게 귀속됩니다.</a:t>
                      </a:r>
                    </a:p>
                  </a:txBody>
                  <a:tcPr/>
                </a:tc>
                <a:tc>
                  <a:txBody>
                    <a:bodyPr/>
                    <a:lstStyle/>
                    <a:p>
                      <a:pPr latinLnBrk="1">
                        <a:defRPr lang="ko-KR" altLang="en-US"/>
                      </a:pPr>
                      <a:r>
                        <a:rPr lang="ko-KR" altLang="en-US" sz="1400"/>
                        <a:t>낮음</a:t>
                      </a:r>
                    </a:p>
                  </a:txBody>
                  <a:tcPr/>
                </a:tc>
              </a:tr>
              <a:tr h="512238">
                <a:tc>
                  <a:txBody>
                    <a:bodyPr/>
                    <a:lstStyle/>
                    <a:p>
                      <a:pPr algn="ctr" latinLnBrk="1">
                        <a:defRPr lang="ko-KR" altLang="en-US"/>
                      </a:pPr>
                      <a:r>
                        <a:rPr lang="en-US" altLang="ko-KR" sz="1600"/>
                        <a:t>Rule2</a:t>
                      </a:r>
                      <a:endParaRPr lang="ko-KR" altLang="en-US" sz="1600"/>
                    </a:p>
                  </a:txBody>
                  <a:tcPr/>
                </a:tc>
                <a:tc>
                  <a:txBody>
                    <a:bodyPr/>
                    <a:lstStyle/>
                    <a:p>
                      <a:pPr latinLnBrk="1">
                        <a:lnSpc>
                          <a:spcPct val="110000"/>
                        </a:lnSpc>
                        <a:defRPr lang="ko-KR" altLang="en-US"/>
                      </a:pPr>
                      <a:r>
                        <a:rPr lang="ko-KR" altLang="en-US" sz="1400"/>
                        <a:t>"회사"는 "사용자"의 "게시물"을 이용하고자 하는 경우에는 전화, 팩스, 전자우편 등을 통해 사전에 "사용자"의 동의를 얻어야 합니다.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5442516"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제 </a:t>
            </a:r>
            <a:r>
              <a:rPr lang="en-US" altLang="ko-KR" sz="3200" dirty="0" smtClean="0"/>
              <a:t>15</a:t>
            </a:r>
            <a:r>
              <a:rPr lang="ko-KR" altLang="en-US" sz="3200" dirty="0" smtClean="0"/>
              <a:t>조</a:t>
            </a:r>
            <a:r>
              <a:rPr lang="en-US" altLang="ko-KR" sz="3200" dirty="0" smtClean="0"/>
              <a:t>[</a:t>
            </a:r>
            <a:r>
              <a:rPr lang="ko-KR" altLang="en-US" sz="3200" dirty="0" smtClean="0"/>
              <a:t>"</a:t>
            </a:r>
            <a:r>
              <a:rPr lang="ko-KR" altLang="en-US" sz="3200" dirty="0"/>
              <a:t>게시물"의 </a:t>
            </a:r>
            <a:r>
              <a:rPr lang="ko-KR" altLang="en-US" sz="3200" dirty="0" smtClean="0"/>
              <a:t>관리</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876315"/>
          <a:ext cx="8781379" cy="2336659"/>
        </p:xfrm>
        <a:graphic>
          <a:graphicData uri="http://schemas.openxmlformats.org/drawingml/2006/table">
            <a:tbl>
              <a:tblPr firstRow="1" bandRow="1">
                <a:tableStyleId>{5C22544A-7EE6-4342-B048-85BDC9FD1C3A}</a:tableStyleId>
              </a:tblPr>
              <a:tblGrid>
                <a:gridCol w="1143501"/>
                <a:gridCol w="5621655"/>
                <a:gridCol w="2016223"/>
              </a:tblGrid>
              <a:tr h="449953">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037219">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"사용자"의 "게시물"이 "정보통신망법" 및 "저작권법"등 관련법에 위반되는 내용을 포함하는 경우, 권리자는 관련법이 정한 절차에 따라 해당 "게시물"의 게시중단 및 삭제 등을 요청할 수 있으며, "회사"는 관련법에 따라 조치를 취하여야 합니다.</a:t>
                      </a:r>
                    </a:p>
                  </a:txBody>
                  <a:tcPr/>
                </a:tc>
                <a:tc>
                  <a:txBody>
                    <a:bodyPr/>
                    <a:lstStyle/>
                    <a:p>
                      <a:pPr latinLnBrk="1">
                        <a:defRPr lang="ko-KR" altLang="en-US"/>
                      </a:pPr>
                      <a:r>
                        <a:rPr lang="ko-KR" altLang="en-US" sz="1400"/>
                        <a:t>낮음</a:t>
                      </a:r>
                    </a:p>
                  </a:txBody>
                  <a:tcPr/>
                </a:tc>
              </a:tr>
              <a:tr h="849487">
                <a:tc>
                  <a:txBody>
                    <a:bodyPr/>
                    <a:lstStyle/>
                    <a:p>
                      <a:pPr algn="ctr" latinLnBrk="1">
                        <a:defRPr lang="ko-KR" altLang="en-US"/>
                      </a:pPr>
                      <a:r>
                        <a:rPr lang="en-US" altLang="ko-KR" sz="1600"/>
                        <a:t>Rule2</a:t>
                      </a:r>
                      <a:endParaRPr lang="ko-KR" altLang="en-US" sz="1600"/>
                    </a:p>
                  </a:txBody>
                  <a:tcPr/>
                </a:tc>
                <a:tc>
                  <a:txBody>
                    <a:bodyPr/>
                    <a:lstStyle/>
                    <a:p>
                      <a:pPr latinLnBrk="1">
                        <a:lnSpc>
                          <a:spcPct val="110000"/>
                        </a:lnSpc>
                        <a:defRPr lang="ko-KR" altLang="en-US"/>
                      </a:pPr>
                      <a:r>
                        <a:rPr lang="ko-KR" altLang="en-US" sz="1400"/>
                        <a:t>"회사"는 전항에 따른 권리자의 요청이 없는 경우라도 권리침해가 인정될 만한 사유가 있거나 기타 회사 정책 및 관련법에 위반되는 경우에는 관련법에 따라 해당 "게시물"에 대해 임시조치 등을 취할 수 있습니다. </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4177747" cy="584775"/>
          </a:xfrm>
          <a:prstGeom prst="rect">
            <a:avLst/>
          </a:prstGeom>
          <a:noFill/>
        </p:spPr>
        <p:txBody>
          <a:bodyPr wrap="none">
            <a:spAutoFit/>
          </a:bodyPr>
          <a:lstStyle/>
          <a:p>
            <a:pPr lvl="0">
              <a:defRPr lang="ko-KR" altLang="en-US"/>
            </a:pPr>
            <a:r>
              <a:rPr lang="ko-KR" altLang="en-US" sz="3200" dirty="0" smtClean="0"/>
              <a:t>&lt;제 </a:t>
            </a:r>
            <a:r>
              <a:rPr lang="en-US" altLang="ko-KR" sz="3200" dirty="0" smtClean="0"/>
              <a:t>16</a:t>
            </a:r>
            <a:r>
              <a:rPr lang="ko-KR" altLang="en-US" sz="3200" dirty="0" smtClean="0"/>
              <a:t>조</a:t>
            </a:r>
            <a:r>
              <a:rPr lang="en-US" altLang="ko-KR" sz="3200" dirty="0" smtClean="0"/>
              <a:t>[</a:t>
            </a:r>
            <a:r>
              <a:rPr lang="en-US" altLang="ko-KR" sz="3200" dirty="0" err="1" smtClean="0"/>
              <a:t>청약철회</a:t>
            </a:r>
            <a:r>
              <a:rPr lang="en-US" altLang="ko-KR" sz="3200" dirty="0"/>
              <a:t>]</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764704"/>
          <a:ext cx="8785571" cy="5122117"/>
        </p:xfrm>
        <a:graphic>
          <a:graphicData uri="http://schemas.openxmlformats.org/drawingml/2006/table">
            <a:tbl>
              <a:tblPr firstRow="1" bandRow="1">
                <a:tableStyleId>{5C22544A-7EE6-4342-B048-85BDC9FD1C3A}</a:tableStyleId>
              </a:tblPr>
              <a:tblGrid>
                <a:gridCol w="1143501"/>
                <a:gridCol w="5697855"/>
                <a:gridCol w="1944215"/>
              </a:tblGrid>
              <a:tr h="337270">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30462">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"회사"의 상품 등의 구매취소 및 환불 규정은 『전자상거래 등에서의 소비자보호에 관한 법률』, 『온라인디지털콘텐츠산업발전법』 등 관련 법령을 준수합니다.</a:t>
                      </a:r>
                    </a:p>
                  </a:txBody>
                  <a:tcPr/>
                </a:tc>
                <a:tc>
                  <a:txBody>
                    <a:bodyPr/>
                    <a:lstStyle/>
                    <a:p>
                      <a:pPr latinLnBrk="1">
                        <a:defRPr lang="ko-KR" altLang="en-US"/>
                      </a:pPr>
                      <a:endParaRPr lang="ko-KR" altLang="en-US" sz="1400"/>
                    </a:p>
                  </a:txBody>
                  <a:tcPr/>
                </a:tc>
              </a:tr>
              <a:tr h="2220421">
                <a:tc>
                  <a:txBody>
                    <a:bodyPr/>
                    <a:lstStyle/>
                    <a:p>
                      <a:pPr algn="ctr">
                        <a:defRPr lang="ko-KR" altLang="en-US"/>
                      </a:pPr>
                      <a:r>
                        <a:rPr lang="en-US" altLang="ko-KR" sz="1600"/>
                        <a:t>Rule2</a:t>
                      </a:r>
                    </a:p>
                  </a:txBody>
                  <a:tcPr/>
                </a:tc>
                <a:tc>
                  <a:txBody>
                    <a:bodyPr/>
                    <a:lstStyle/>
                    <a:p>
                      <a:pPr marL="0" indent="0" algn="l" defTabSz="914400" eaLnBrk="1" latinLnBrk="1" hangingPunct="1">
                        <a:lnSpc>
                          <a:spcPct val="110000"/>
                        </a:lnSpc>
                        <a:spcBef>
                          <a:spcPct val="0"/>
                        </a:spcBef>
                        <a:spcAft>
                          <a:spcPct val="0"/>
                        </a:spcAft>
                        <a:buNone/>
                        <a:defRPr lang="ko-KR" altLang="en-US"/>
                      </a:pPr>
                      <a:r>
                        <a:rPr lang="ko-KR" altLang="en-US" sz="1400"/>
                        <a:t>"회사"는 『온라인디지털콘텐츠산업발전법』 및 『디지털콘텐츠이용자보호지침』에 따라 "서비스"와 관련된 다음 각호에 해당하는 온라인콘텐츠를 청약철회가 불가능한 것으로 제시합니다.</a:t>
                      </a:r>
                    </a:p>
                    <a:p>
                      <a:pPr marL="457200" lvl="0" defTabSz="914400" latinLnBrk="1" hangingPunct="1">
                        <a:lnSpc>
                          <a:spcPct val="110000"/>
                        </a:lnSpc>
                        <a:buNone/>
                        <a:defRPr lang="ko-KR" altLang="en-US"/>
                      </a:pPr>
                      <a:r>
                        <a:rPr lang="ko-KR" altLang="en-US" sz="1400"/>
                        <a:t>가. 소비자의 전부 또는 일부 이용에 의하여 온라인콘텐츠의 이용가치가 현저히 감소한 경우(단시간 또는 일회성으로 이용할 수 있는 각종 문화 콘텐츠 등)</a:t>
                      </a:r>
                    </a:p>
                    <a:p>
                      <a:pPr marL="457200" lvl="0" defTabSz="914400" latinLnBrk="1" hangingPunct="1">
                        <a:lnSpc>
                          <a:spcPct val="110000"/>
                        </a:lnSpc>
                        <a:buNone/>
                        <a:defRPr lang="ko-KR" altLang="en-US"/>
                      </a:pPr>
                      <a:r>
                        <a:rPr lang="ko-KR" altLang="en-US" sz="1400"/>
                        <a:t>나. 시간의 경과에 의하여 재판매가 곤란할 정도로 온라인콘텐츠의 이용가치가 현저히 감소한 경우(아바타, 스킨, 블로그 월페이퍼 등)</a:t>
                      </a:r>
                    </a:p>
                  </a:txBody>
                  <a:tcPr/>
                </a:tc>
                <a:tc>
                  <a:txBody>
                    <a:bodyPr/>
                    <a:lstStyle/>
                    <a:p>
                      <a:pPr>
                        <a:defRPr lang="ko-KR" altLang="en-US"/>
                      </a:pPr>
                      <a:endParaRPr lang="ko-KR" altLang="en-US"/>
                    </a:p>
                  </a:txBody>
                  <a:tcPr/>
                </a:tc>
              </a:tr>
              <a:tr h="730462">
                <a:tc>
                  <a:txBody>
                    <a:bodyPr/>
                    <a:lstStyle/>
                    <a:p>
                      <a:pPr algn="ctr">
                        <a:defRPr lang="ko-KR" altLang="en-US"/>
                      </a:pPr>
                      <a:r>
                        <a:rPr lang="en-US" altLang="ko-KR" sz="1600"/>
                        <a:t>Rule3</a:t>
                      </a:r>
                    </a:p>
                  </a:txBody>
                  <a:tcPr/>
                </a:tc>
                <a:tc>
                  <a:txBody>
                    <a:bodyPr/>
                    <a:lstStyle/>
                    <a:p>
                      <a:pPr marL="0" indent="0" algn="l" defTabSz="914400" eaLnBrk="1" latinLnBrk="1" hangingPunct="1">
                        <a:lnSpc>
                          <a:spcPct val="110000"/>
                        </a:lnSpc>
                        <a:spcBef>
                          <a:spcPct val="0"/>
                        </a:spcBef>
                        <a:spcAft>
                          <a:spcPct val="0"/>
                        </a:spcAft>
                        <a:buNone/>
                        <a:defRPr lang="ko-KR" altLang="en-US"/>
                      </a:pPr>
                      <a:r>
                        <a:rPr lang="ko-KR" altLang="en-US" sz="1400"/>
                        <a:t>"회사"는 "서비스" 내 디지털콘텐츠 구매에 있어 "사용자"의 단순구매의사변경만으로 청약철회가 불가능하다는 사실을 『온라인디지털콘텐츠산업발전법』 제 17조의 규정에 의해 "사용자"에게 안내해야 합니다.</a:t>
                      </a:r>
                    </a:p>
                  </a:txBody>
                  <a:tcPr/>
                </a:tc>
                <a:tc>
                  <a:txBody>
                    <a:bodyPr/>
                    <a:lstStyle/>
                    <a:p>
                      <a:pPr>
                        <a:defRPr lang="ko-KR" altLang="en-US"/>
                      </a:pPr>
                      <a:endParaRPr lang="ko-KR" altLang="en-US"/>
                    </a:p>
                  </a:txBody>
                  <a:tcPr/>
                </a:tc>
              </a:tr>
              <a:tr h="796290">
                <a:tc>
                  <a:txBody>
                    <a:bodyPr/>
                    <a:lstStyle/>
                    <a:p>
                      <a:pPr algn="ctr">
                        <a:defRPr lang="ko-KR" altLang="en-US"/>
                      </a:pPr>
                      <a:r>
                        <a:rPr lang="en-US" altLang="ko-KR" sz="1600"/>
                        <a:t>Rule4</a:t>
                      </a:r>
                    </a:p>
                  </a:txBody>
                  <a:tcPr/>
                </a:tc>
                <a:tc>
                  <a:txBody>
                    <a:bodyPr/>
                    <a:lstStyle/>
                    <a:p>
                      <a:pPr>
                        <a:defRPr lang="ko-KR" altLang="en-US"/>
                      </a:pPr>
                      <a:r>
                        <a:rPr lang="ko-KR" altLang="en-US" sz="1400"/>
                        <a:t>전</a:t>
                      </a:r>
                      <a:r>
                        <a:rPr lang="en-US" altLang="ko-KR" sz="1400"/>
                        <a:t> </a:t>
                      </a:r>
                      <a:r>
                        <a:rPr lang="ko-KR" altLang="en-US" sz="1400"/>
                        <a:t>항에 의거해 "회사"는 온라인콘텐츠가 서비스되는 이용 초기화면에 가독성이 높은 서체 및 크기(중요사항은 굵은 문자로), 또는 팝업화면, 연결화면(링크) 등으로 청약철회가 불가능한 온라인콘텐츠에 대해 표시합니다.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257623" cy="584775"/>
          </a:xfrm>
          <a:prstGeom prst="rect">
            <a:avLst/>
          </a:prstGeom>
          <a:noFill/>
        </p:spPr>
        <p:txBody>
          <a:bodyPr wrap="none">
            <a:spAutoFit/>
          </a:bodyPr>
          <a:lstStyle/>
          <a:p>
            <a:pPr lvl="0">
              <a:defRPr lang="ko-KR" altLang="en-US"/>
            </a:pPr>
            <a:r>
              <a:rPr lang="ko-KR" altLang="en-US" sz="3200" dirty="0" smtClean="0"/>
              <a:t>&lt;제 </a:t>
            </a:r>
            <a:r>
              <a:rPr lang="en-US" altLang="ko-KR" sz="3200" dirty="0" smtClean="0"/>
              <a:t>1</a:t>
            </a:r>
            <a:r>
              <a:rPr lang="ko-KR" altLang="en-US" sz="3200" dirty="0" smtClean="0"/>
              <a:t>조 </a:t>
            </a:r>
            <a:r>
              <a:rPr lang="en-US" altLang="ko-KR" sz="3200" dirty="0" smtClean="0"/>
              <a:t>[</a:t>
            </a:r>
            <a:r>
              <a:rPr lang="ko-KR" altLang="en-US" sz="3200" dirty="0" smtClean="0"/>
              <a:t>목적</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491188772"/>
              </p:ext>
            </p:extLst>
          </p:nvPr>
        </p:nvGraphicFramePr>
        <p:xfrm>
          <a:off x="179390" y="881431"/>
          <a:ext cx="8782589" cy="1395984"/>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55080">
                <a:tc>
                  <a:txBody>
                    <a:bodyPr/>
                    <a:lstStyle/>
                    <a:p>
                      <a:pPr algn="ctr" latinLnBrk="1">
                        <a:defRPr lang="ko-KR" altLang="en-US"/>
                      </a:pPr>
                      <a:r>
                        <a:rPr lang="en-US" altLang="ko-KR" sz="1600" dirty="0" smtClean="0"/>
                        <a:t>Rule1</a:t>
                      </a:r>
                      <a:endParaRPr lang="ko-KR" altLang="en-US" sz="1600" dirty="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dirty="0" smtClean="0"/>
                        <a:t>본 약관은 </a:t>
                      </a:r>
                      <a:r>
                        <a:rPr lang="en-US" altLang="ko-KR" sz="1400" dirty="0" smtClean="0"/>
                        <a:t>(</a:t>
                      </a:r>
                      <a:r>
                        <a:rPr lang="ko-KR" altLang="en-US" sz="1400" dirty="0" smtClean="0"/>
                        <a:t>주</a:t>
                      </a:r>
                      <a:r>
                        <a:rPr lang="en-US" altLang="ko-KR" sz="1400" dirty="0" smtClean="0"/>
                        <a:t>)</a:t>
                      </a:r>
                      <a:r>
                        <a:rPr lang="ko-KR" altLang="en-US" sz="1400" dirty="0" smtClean="0"/>
                        <a:t>★ ★ ★ </a:t>
                      </a:r>
                      <a:r>
                        <a:rPr lang="en-US" altLang="ko-KR" sz="1400" dirty="0" smtClean="0"/>
                        <a:t>(</a:t>
                      </a:r>
                      <a:r>
                        <a:rPr lang="ko-KR" altLang="en-US" sz="1400" dirty="0" smtClean="0"/>
                        <a:t>이하 </a:t>
                      </a:r>
                      <a:r>
                        <a:rPr lang="en-US" altLang="ko-KR" sz="1400" dirty="0" smtClean="0"/>
                        <a:t>"</a:t>
                      </a:r>
                      <a:r>
                        <a:rPr lang="ko-KR" altLang="en-US" sz="1400" dirty="0" smtClean="0"/>
                        <a:t>회사</a:t>
                      </a:r>
                      <a:r>
                        <a:rPr lang="en-US" altLang="ko-KR" sz="1400" dirty="0" smtClean="0"/>
                        <a:t>"</a:t>
                      </a:r>
                      <a:r>
                        <a:rPr lang="ko-KR" altLang="en-US" sz="1400" dirty="0" smtClean="0"/>
                        <a:t>라 합니다</a:t>
                      </a:r>
                      <a:r>
                        <a:rPr lang="en-US" altLang="ko-KR" sz="1400" dirty="0" smtClean="0"/>
                        <a:t>)</a:t>
                      </a:r>
                      <a:r>
                        <a:rPr lang="ko-KR" altLang="en-US" sz="1400" dirty="0" smtClean="0"/>
                        <a:t>가 웹 사이트</a:t>
                      </a:r>
                      <a:r>
                        <a:rPr lang="en-US" altLang="ko-KR" sz="1400" dirty="0" smtClean="0"/>
                        <a:t>(www.</a:t>
                      </a:r>
                      <a:r>
                        <a:rPr lang="ko-KR" altLang="en-US" sz="1400" dirty="0" smtClean="0"/>
                        <a:t> ★★★</a:t>
                      </a:r>
                      <a:r>
                        <a:rPr lang="en-US" altLang="ko-KR" sz="1400" dirty="0" smtClean="0"/>
                        <a:t>.com)</a:t>
                      </a:r>
                      <a:r>
                        <a:rPr lang="ko-KR" altLang="en-US" sz="1400" dirty="0" smtClean="0"/>
                        <a:t>을 통하여 제공하는 관련 제반 서비스</a:t>
                      </a:r>
                      <a:r>
                        <a:rPr lang="en-US" altLang="ko-KR" sz="1400" dirty="0" smtClean="0"/>
                        <a:t>(</a:t>
                      </a:r>
                      <a:r>
                        <a:rPr lang="ko-KR" altLang="en-US" sz="1400" dirty="0" smtClean="0"/>
                        <a:t>이하 </a:t>
                      </a:r>
                      <a:r>
                        <a:rPr lang="en-US" altLang="ko-KR" sz="1400" dirty="0" smtClean="0"/>
                        <a:t>"</a:t>
                      </a:r>
                      <a:r>
                        <a:rPr lang="ko-KR" altLang="en-US" sz="1400" dirty="0" smtClean="0"/>
                        <a:t>서비스</a:t>
                      </a:r>
                      <a:r>
                        <a:rPr lang="en-US" altLang="ko-KR" sz="1400" dirty="0" smtClean="0"/>
                        <a:t>"</a:t>
                      </a:r>
                      <a:r>
                        <a:rPr lang="ko-KR" altLang="en-US" sz="1400" dirty="0" smtClean="0"/>
                        <a:t>라 합니다</a:t>
                      </a:r>
                      <a:r>
                        <a:rPr lang="en-US" altLang="ko-KR" sz="1400" dirty="0" smtClean="0"/>
                        <a:t>)</a:t>
                      </a:r>
                      <a:r>
                        <a:rPr lang="ko-KR" altLang="en-US" sz="1400" dirty="0" smtClean="0"/>
                        <a:t>의 이용과 관련하여 회사와 회원과의 권리</a:t>
                      </a:r>
                      <a:r>
                        <a:rPr lang="en-US" altLang="ko-KR" sz="1400" dirty="0" smtClean="0"/>
                        <a:t>, </a:t>
                      </a:r>
                      <a:r>
                        <a:rPr lang="ko-KR" altLang="en-US" sz="1400" dirty="0" smtClean="0"/>
                        <a:t>의무 및 책임사항</a:t>
                      </a:r>
                      <a:r>
                        <a:rPr lang="en-US" altLang="ko-KR" sz="1400" dirty="0" smtClean="0"/>
                        <a:t>, </a:t>
                      </a:r>
                      <a:r>
                        <a:rPr lang="ko-KR" altLang="en-US" sz="1400" dirty="0" smtClean="0"/>
                        <a:t>기타 필요한 사항을 규정함을 목적으로 합니다</a:t>
                      </a:r>
                      <a:endParaRPr lang="ko-KR" altLang="en-US" sz="1400" dirty="0"/>
                    </a:p>
                  </a:txBody>
                  <a:tcPr/>
                </a:tc>
                <a:tc>
                  <a:txBody>
                    <a:bodyPr/>
                    <a:lstStyle/>
                    <a:p>
                      <a:pPr latinLnBrk="1">
                        <a:defRPr lang="ko-KR" altLang="en-US"/>
                      </a:pPr>
                      <a:r>
                        <a:rPr lang="ko-KR" altLang="en-US" sz="1400" dirty="0" smtClean="0"/>
                        <a:t>낮음</a:t>
                      </a:r>
                      <a:endParaRPr lang="ko-KR" altLang="en-US" sz="1400" dirty="0"/>
                    </a:p>
                  </a:txBody>
                  <a:tcPr/>
                </a:tc>
              </a:tr>
            </a:tbl>
          </a:graphicData>
        </a:graphic>
      </p:graphicFrame>
    </p:spTree>
    <p:extLst>
      <p:ext uri="{BB962C8B-B14F-4D97-AF65-F5344CB8AC3E}">
        <p14:creationId xmlns:p14="http://schemas.microsoft.com/office/powerpoint/2010/main" val="724752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4724370" cy="584775"/>
          </a:xfrm>
          <a:prstGeom prst="rect">
            <a:avLst/>
          </a:prstGeom>
          <a:noFill/>
        </p:spPr>
        <p:txBody>
          <a:bodyPr wrap="none">
            <a:spAutoFit/>
          </a:bodyPr>
          <a:lstStyle/>
          <a:p>
            <a:pPr lvl="0">
              <a:defRPr lang="ko-KR" altLang="en-US"/>
            </a:pPr>
            <a:r>
              <a:rPr lang="ko-KR" altLang="en-US" sz="3200" dirty="0" smtClean="0"/>
              <a:t>&lt;제 </a:t>
            </a:r>
            <a:r>
              <a:rPr lang="en-US" altLang="ko-KR" sz="3200" dirty="0" smtClean="0"/>
              <a:t>16</a:t>
            </a:r>
            <a:r>
              <a:rPr lang="ko-KR" altLang="en-US" sz="3200" dirty="0" smtClean="0"/>
              <a:t>조</a:t>
            </a:r>
            <a:r>
              <a:rPr lang="en-US" altLang="ko-KR" sz="3200" dirty="0" smtClean="0"/>
              <a:t>[</a:t>
            </a:r>
            <a:r>
              <a:rPr lang="en-US" altLang="ko-KR" sz="3200" dirty="0" err="1" smtClean="0"/>
              <a:t>청약철회</a:t>
            </a:r>
            <a:r>
              <a:rPr lang="en-US" altLang="ko-KR" sz="3200" dirty="0" smtClean="0"/>
              <a:t> 등]&gt;</a:t>
            </a:r>
            <a:endParaRPr lang="en-US" altLang="ko-KR" sz="3200" dirty="0"/>
          </a:p>
        </p:txBody>
      </p:sp>
      <p:graphicFrame>
        <p:nvGraphicFramePr>
          <p:cNvPr id="24" name="표 23"/>
          <p:cNvGraphicFramePr>
            <a:graphicFrameLocks noGrp="1"/>
          </p:cNvGraphicFramePr>
          <p:nvPr/>
        </p:nvGraphicFramePr>
        <p:xfrm>
          <a:off x="179390" y="764704"/>
          <a:ext cx="8785571" cy="1630680"/>
        </p:xfrm>
        <a:graphic>
          <a:graphicData uri="http://schemas.openxmlformats.org/drawingml/2006/table">
            <a:tbl>
              <a:tblPr firstRow="1" bandRow="1">
                <a:tableStyleId>{5C22544A-7EE6-4342-B048-85BDC9FD1C3A}</a:tableStyleId>
              </a:tblPr>
              <a:tblGrid>
                <a:gridCol w="1143501"/>
                <a:gridCol w="5697855"/>
                <a:gridCol w="1944215"/>
              </a:tblGrid>
              <a:tr h="337270">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30462">
                <a:tc>
                  <a:txBody>
                    <a:bodyPr/>
                    <a:lstStyle/>
                    <a:p>
                      <a:pPr algn="ctr" latinLnBrk="1">
                        <a:defRPr lang="ko-KR" altLang="en-US"/>
                      </a:pPr>
                      <a:r>
                        <a:rPr lang="en-US" altLang="ko-KR" sz="1600"/>
                        <a:t>Rule</a:t>
                      </a:r>
                      <a:r>
                        <a:rPr lang="ko-KR" altLang="en-US" sz="1600"/>
                        <a:t>5</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"사용자"는 수신확인의 통지를 받은 날로부터 7일 이내에 청약의 철회를 할 수 있습니다. 다만 "회사"가 청약의 철회가 불가능한 콘텐츠에 대한 사실을 표시사항에 포함한 경우, 시용상품을 제공한 경우 또는 한시적 또는 일부이용 등의 방법을 제공한 경우에 소비자의 청약 철회권은 제한됩니다.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4724370"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제 </a:t>
            </a:r>
            <a:r>
              <a:rPr lang="en-US" altLang="ko-KR" sz="3200" dirty="0" smtClean="0"/>
              <a:t>17</a:t>
            </a:r>
            <a:r>
              <a:rPr lang="ko-KR" altLang="en-US" sz="3200" dirty="0" smtClean="0"/>
              <a:t>조</a:t>
            </a:r>
            <a:r>
              <a:rPr lang="en-US" altLang="ko-KR" sz="3200" dirty="0" smtClean="0"/>
              <a:t>[</a:t>
            </a:r>
            <a:r>
              <a:rPr lang="ko-KR" altLang="en-US" sz="3200" dirty="0" smtClean="0"/>
              <a:t>권리의 귀속</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764704"/>
          <a:ext cx="8785571" cy="2191512"/>
        </p:xfrm>
        <a:graphic>
          <a:graphicData uri="http://schemas.openxmlformats.org/drawingml/2006/table">
            <a:tbl>
              <a:tblPr firstRow="1" bandRow="1">
                <a:tableStyleId>{5C22544A-7EE6-4342-B048-85BDC9FD1C3A}</a:tableStyleId>
              </a:tblPr>
              <a:tblGrid>
                <a:gridCol w="1143501"/>
                <a:gridCol w="5697855"/>
                <a:gridCol w="1944215"/>
              </a:tblGrid>
              <a:tr h="363010">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56475">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"서비스"에 대한 저작권 및 지적재산권은 "회사"에 귀속됩니다. 단, "사용자"의 "게시물" 및 제휴계약에 따라 제공된 저작물 등은 제외합니다.</a:t>
                      </a:r>
                    </a:p>
                  </a:txBody>
                  <a:tcPr/>
                </a:tc>
                <a:tc>
                  <a:txBody>
                    <a:bodyPr/>
                    <a:lstStyle/>
                    <a:p>
                      <a:pPr latinLnBrk="1">
                        <a:defRPr lang="ko-KR" altLang="en-US"/>
                      </a:pPr>
                      <a:r>
                        <a:rPr lang="ko-KR" altLang="en-US" sz="1400"/>
                        <a:t>낮음</a:t>
                      </a:r>
                    </a:p>
                  </a:txBody>
                  <a:tcPr/>
                </a:tc>
              </a:tr>
              <a:tr h="982694">
                <a:tc>
                  <a:txBody>
                    <a:bodyPr/>
                    <a:lstStyle/>
                    <a:p>
                      <a:pPr algn="ctr" latinLnBrk="1">
                        <a:defRPr lang="ko-KR" altLang="en-US"/>
                      </a:pPr>
                      <a:r>
                        <a:rPr lang="en-US" altLang="ko-KR" sz="1600"/>
                        <a:t>Rule2</a:t>
                      </a:r>
                      <a:endParaRPr lang="ko-KR" altLang="en-US" sz="1600"/>
                    </a:p>
                  </a:txBody>
                  <a:tcPr/>
                </a:tc>
                <a:tc>
                  <a:txBody>
                    <a:bodyPr/>
                    <a:lstStyle/>
                    <a:p>
                      <a:pPr latinLnBrk="1">
                        <a:lnSpc>
                          <a:spcPct val="110000"/>
                        </a:lnSpc>
                        <a:defRPr lang="ko-KR" altLang="en-US"/>
                      </a:pPr>
                      <a:r>
                        <a:rPr lang="ko-KR" altLang="en-US" sz="1400"/>
                        <a:t>"회사"는 서비스와 관련하여 "사용자"에게 "회사"가 정한 이용조건에 따라 “필명”, “게시물” 콘텐츠를 이용할 수 있는 이용권만을 부여하며, "사용자"은 이를 양도, 판매, 담보제공 등의 처분행위를 할 수 없습니다.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4177747"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제 </a:t>
            </a:r>
            <a:r>
              <a:rPr lang="en-US" altLang="ko-KR" sz="3200" dirty="0" smtClean="0"/>
              <a:t>18</a:t>
            </a:r>
            <a:r>
              <a:rPr lang="ko-KR" altLang="en-US" sz="3200" dirty="0" smtClean="0"/>
              <a:t>조</a:t>
            </a:r>
            <a:r>
              <a:rPr lang="en-US" altLang="ko-KR" sz="3200" dirty="0" smtClean="0"/>
              <a:t>[</a:t>
            </a:r>
            <a:r>
              <a:rPr lang="ko-KR" altLang="en-US" sz="3200" dirty="0" smtClean="0"/>
              <a:t>책임제한</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876315"/>
          <a:ext cx="8788566" cy="3125668"/>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576003">
                <a:tc>
                  <a:txBody>
                    <a:bodyPr/>
                    <a:lstStyle/>
                    <a:p>
                      <a:pPr algn="ctr" latinLnBrk="1">
                        <a:defRPr lang="ko-KR" altLang="en-US"/>
                      </a:pPr>
                      <a:r>
                        <a:rPr lang="en-US" altLang="ko-KR" sz="1600"/>
                        <a:t>Rule</a:t>
                      </a:r>
                      <a:r>
                        <a:rPr lang="ko-KR" altLang="en-US" sz="1600"/>
                        <a:t>1</a:t>
                      </a:r>
                    </a:p>
                  </a:txBody>
                  <a:tcPr/>
                </a:tc>
                <a:tc>
                  <a:txBody>
                    <a:bodyPr/>
                    <a:lstStyle/>
                    <a:p>
                      <a:pPr latinLnBrk="1">
                        <a:lnSpc>
                          <a:spcPct val="110000"/>
                        </a:lnSpc>
                        <a:defRPr lang="ko-KR" altLang="en-US"/>
                      </a:pPr>
                      <a:r>
                        <a:rPr lang="ko-KR" altLang="en-US" sz="1400"/>
                        <a:t>회사는 천재지변 또는 이에 준하는 불가항력으로 인하여 "서비스"를 제공할 수 없는 경우에는 "서비스" 제공에 관한 책임이 면제됩니다.</a:t>
                      </a:r>
                    </a:p>
                  </a:txBody>
                  <a:tcPr/>
                </a:tc>
                <a:tc>
                  <a:txBody>
                    <a:bodyPr/>
                    <a:lstStyle/>
                    <a:p>
                      <a:pPr latinLnBrk="1">
                        <a:defRPr lang="ko-KR" altLang="en-US"/>
                      </a:pPr>
                      <a:endParaRPr lang="ko-KR" altLang="en-US" sz="1400"/>
                    </a:p>
                  </a:txBody>
                  <a:tcPr/>
                </a:tc>
              </a:tr>
              <a:tr h="539290">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2</a:t>
                      </a:r>
                    </a:p>
                  </a:txBody>
                  <a:tcPr/>
                </a:tc>
                <a:tc>
                  <a:txBody>
                    <a:bodyPr/>
                    <a:lstStyle/>
                    <a:p>
                      <a:pPr>
                        <a:defRPr lang="ko-KR" altLang="en-US"/>
                      </a:pPr>
                      <a:r>
                        <a:rPr lang="ko-KR" altLang="en-US" sz="1400"/>
                        <a:t>회사는 사용자의 귀책사유로 인한 "서비스" 이용의 장애에 대하여는 책임을 지지 않습니다.</a:t>
                      </a:r>
                    </a:p>
                  </a:txBody>
                  <a:tcPr/>
                </a:tc>
                <a:tc>
                  <a:txBody>
                    <a:bodyPr/>
                    <a:lstStyle/>
                    <a:p>
                      <a:pPr>
                        <a:defRPr lang="ko-KR" altLang="en-US"/>
                      </a:pPr>
                      <a:endParaRPr lang="ko-KR" altLang="en-US"/>
                    </a:p>
                  </a:txBody>
                  <a:tcPr/>
                </a:tc>
              </a:tr>
              <a:tr h="539290">
                <a:tc>
                  <a:txBody>
                    <a:bodyPr/>
                    <a:lstStyle/>
                    <a:p>
                      <a:pPr algn="ctr">
                        <a:defRPr lang="ko-KR" altLang="en-US"/>
                      </a:pPr>
                      <a:r>
                        <a:rPr lang="en-US" altLang="ko-KR" sz="1600"/>
                        <a:t>Rule3</a:t>
                      </a:r>
                    </a:p>
                  </a:txBody>
                  <a:tcPr/>
                </a:tc>
                <a:tc>
                  <a:txBody>
                    <a:bodyPr/>
                    <a:lstStyle/>
                    <a:p>
                      <a:pPr>
                        <a:defRPr lang="ko-KR" altLang="en-US"/>
                      </a:pPr>
                      <a:r>
                        <a:rPr lang="ko-KR" altLang="en-US" sz="1400"/>
                        <a:t>회사는</a:t>
                      </a:r>
                      <a:r>
                        <a:rPr lang="en-US" altLang="ko-KR" sz="1400"/>
                        <a:t> </a:t>
                      </a:r>
                      <a:r>
                        <a:rPr lang="ko-KR" altLang="en-US" sz="1400"/>
                        <a:t>사용자가 "서비스"와 관련하여 게재한 정보, 자료, 사실의 신뢰도, 정확성 등의 내용에 관하여는 책임을 지지 않습니다.</a:t>
                      </a:r>
                    </a:p>
                  </a:txBody>
                  <a:tcPr/>
                </a:tc>
                <a:tc>
                  <a:txBody>
                    <a:bodyPr/>
                    <a:lstStyle/>
                    <a:p>
                      <a:pPr>
                        <a:defRPr lang="ko-KR" altLang="en-US"/>
                      </a:pPr>
                      <a:endParaRPr lang="ko-KR" altLang="en-US"/>
                    </a:p>
                  </a:txBody>
                  <a:tcPr/>
                </a:tc>
              </a:tr>
              <a:tr h="539290">
                <a:tc>
                  <a:txBody>
                    <a:bodyPr/>
                    <a:lstStyle/>
                    <a:p>
                      <a:pPr algn="ctr">
                        <a:defRPr lang="ko-KR" altLang="en-US"/>
                      </a:pPr>
                      <a:r>
                        <a:rPr lang="en-US" altLang="ko-KR" sz="1600"/>
                        <a:t>Rule4</a:t>
                      </a:r>
                    </a:p>
                  </a:txBody>
                  <a:tcPr/>
                </a:tc>
                <a:tc>
                  <a:txBody>
                    <a:bodyPr/>
                    <a:lstStyle/>
                    <a:p>
                      <a:pPr>
                        <a:defRPr lang="ko-KR" altLang="en-US"/>
                      </a:pPr>
                      <a:r>
                        <a:rPr lang="ko-KR" altLang="en-US" sz="1400"/>
                        <a:t>회사는 사용자 간 또는 사용자와 제3자 상호간에 "서비스"를 매개로 하여 거래 등을 한 경우에는 책임이 면제됩니다.</a:t>
                      </a:r>
                    </a:p>
                  </a:txBody>
                  <a:tcPr/>
                </a:tc>
                <a:tc>
                  <a:txBody>
                    <a:bodyPr/>
                    <a:lstStyle/>
                    <a:p>
                      <a:pPr>
                        <a:defRPr lang="ko-KR" altLang="en-US"/>
                      </a:pPr>
                      <a:endParaRPr lang="ko-KR" altLang="en-US"/>
                    </a:p>
                  </a:txBody>
                  <a:tcPr/>
                </a:tc>
              </a:tr>
              <a:tr h="539290">
                <a:tc>
                  <a:txBody>
                    <a:bodyPr/>
                    <a:lstStyle/>
                    <a:p>
                      <a:pPr algn="ctr">
                        <a:defRPr lang="ko-KR" altLang="en-US"/>
                      </a:pPr>
                      <a:r>
                        <a:rPr lang="en-US" altLang="ko-KR" sz="1600" b="0" i="0" spc="5">
                          <a:solidFill>
                            <a:schemeClr val="dk1"/>
                          </a:solidFill>
                          <a:latin typeface="+mn-lt"/>
                          <a:ea typeface="+mn-ea"/>
                          <a:cs typeface="+mn-cs"/>
                        </a:rPr>
                        <a:t>Rule5</a:t>
                      </a:r>
                    </a:p>
                  </a:txBody>
                  <a:tcPr/>
                </a:tc>
                <a:tc>
                  <a:txBody>
                    <a:bodyPr/>
                    <a:lstStyle/>
                    <a:p>
                      <a:pPr>
                        <a:defRPr lang="ko-KR" altLang="en-US"/>
                      </a:pPr>
                      <a:r>
                        <a:rPr lang="ko-KR" altLang="en-US" sz="1400"/>
                        <a:t>회사</a:t>
                      </a:r>
                      <a:r>
                        <a:rPr lang="en-US" altLang="ko-KR" sz="1400"/>
                        <a:t>는 무료로 제공되는 서비스 이용과 관련하여 관련법에 특별한 규정이 없는 한 책임을 지지 않습니다.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257623" cy="584775"/>
          </a:xfrm>
          <a:prstGeom prst="rect">
            <a:avLst/>
          </a:prstGeom>
          <a:noFill/>
        </p:spPr>
        <p:txBody>
          <a:bodyPr wrap="none">
            <a:spAutoFit/>
          </a:bodyPr>
          <a:lstStyle/>
          <a:p>
            <a:pPr lvl="0">
              <a:defRPr lang="ko-KR" altLang="en-US"/>
            </a:pPr>
            <a:r>
              <a:rPr lang="ko-KR" altLang="en-US" sz="3200" dirty="0" smtClean="0"/>
              <a:t>&lt;제 </a:t>
            </a:r>
            <a:r>
              <a:rPr lang="en-US" altLang="ko-KR" sz="3200" dirty="0" smtClean="0"/>
              <a:t>2</a:t>
            </a:r>
            <a:r>
              <a:rPr lang="ko-KR" altLang="en-US" sz="3200" dirty="0" smtClean="0"/>
              <a:t>조 </a:t>
            </a:r>
            <a:r>
              <a:rPr lang="en-US" altLang="ko-KR" sz="3200" dirty="0" smtClean="0"/>
              <a:t>[</a:t>
            </a:r>
            <a:r>
              <a:rPr lang="ko-KR" altLang="en-US" sz="3200" dirty="0" smtClean="0"/>
              <a:t>정의</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201382762"/>
              </p:ext>
            </p:extLst>
          </p:nvPr>
        </p:nvGraphicFramePr>
        <p:xfrm>
          <a:off x="179390" y="881431"/>
          <a:ext cx="8782589" cy="4916424"/>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55080">
                <a:tc>
                  <a:txBody>
                    <a:bodyPr/>
                    <a:lstStyle/>
                    <a:p>
                      <a:pPr algn="ctr" latinLnBrk="1">
                        <a:defRPr lang="ko-KR" altLang="en-US"/>
                      </a:pPr>
                      <a:r>
                        <a:rPr lang="en-US" altLang="ko-KR" sz="1600" dirty="0" smtClean="0"/>
                        <a:t>Rule2</a:t>
                      </a:r>
                      <a:endParaRPr lang="ko-KR" altLang="en-US" sz="1600" dirty="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dirty="0"/>
                        <a:t>이 </a:t>
                      </a:r>
                      <a:r>
                        <a:rPr lang="ko-KR" altLang="en-US" sz="1400" dirty="0" err="1"/>
                        <a:t>악관에서</a:t>
                      </a:r>
                      <a:r>
                        <a:rPr lang="ko-KR" altLang="en-US" sz="1400" dirty="0"/>
                        <a:t> 사용하는 용어의 정의는 다음과 같습니다.</a:t>
                      </a:r>
                    </a:p>
                    <a:p>
                      <a:pPr lvl="1" algn="l" defTabSz="914400" eaLnBrk="1" latinLnBrk="1" hangingPunct="1">
                        <a:lnSpc>
                          <a:spcPct val="110000"/>
                        </a:lnSpc>
                        <a:spcBef>
                          <a:spcPct val="0"/>
                        </a:spcBef>
                        <a:spcAft>
                          <a:spcPct val="0"/>
                        </a:spcAft>
                        <a:buNone/>
                        <a:defRPr lang="ko-KR"/>
                      </a:pPr>
                      <a:r>
                        <a:rPr lang="en-US" altLang="ko-KR" sz="1400" dirty="0" smtClean="0"/>
                        <a:t>1. </a:t>
                      </a:r>
                      <a:r>
                        <a:rPr lang="ko-KR" altLang="en-US" sz="1400" dirty="0" smtClean="0"/>
                        <a:t>회원</a:t>
                      </a:r>
                      <a:r>
                        <a:rPr lang="en-US" altLang="ko-KR" sz="1400" dirty="0" smtClean="0"/>
                        <a:t>"</a:t>
                      </a:r>
                      <a:r>
                        <a:rPr lang="ko-KR" altLang="en-US" sz="1400" dirty="0" smtClean="0"/>
                        <a:t>이라 함은 회사의 </a:t>
                      </a:r>
                      <a:r>
                        <a:rPr lang="en-US" altLang="ko-KR" sz="1400" dirty="0" smtClean="0"/>
                        <a:t>"</a:t>
                      </a:r>
                      <a:r>
                        <a:rPr lang="ko-KR" altLang="en-US" sz="1400" dirty="0" smtClean="0"/>
                        <a:t>서비스</a:t>
                      </a:r>
                      <a:r>
                        <a:rPr lang="en-US" altLang="ko-KR" sz="1400" dirty="0" smtClean="0"/>
                        <a:t>"</a:t>
                      </a:r>
                      <a:r>
                        <a:rPr lang="ko-KR" altLang="en-US" sz="1400" dirty="0" smtClean="0"/>
                        <a:t>에 접속하여 이 약관에 따라 </a:t>
                      </a:r>
                      <a:r>
                        <a:rPr lang="en-US" altLang="ko-KR" sz="1400" dirty="0" smtClean="0"/>
                        <a:t>"</a:t>
                      </a:r>
                      <a:r>
                        <a:rPr lang="ko-KR" altLang="en-US" sz="1400" dirty="0" smtClean="0"/>
                        <a:t>회사</a:t>
                      </a:r>
                      <a:r>
                        <a:rPr lang="en-US" altLang="ko-KR" sz="1400" dirty="0" smtClean="0"/>
                        <a:t>"</a:t>
                      </a:r>
                      <a:r>
                        <a:rPr lang="ko-KR" altLang="en-US" sz="1400" dirty="0" smtClean="0"/>
                        <a:t>와 이용계약을 체결하고 </a:t>
                      </a:r>
                      <a:r>
                        <a:rPr lang="en-US" altLang="ko-KR" sz="1400" dirty="0" smtClean="0"/>
                        <a:t>"</a:t>
                      </a:r>
                      <a:r>
                        <a:rPr lang="ko-KR" altLang="en-US" sz="1400" dirty="0" smtClean="0"/>
                        <a:t>회사</a:t>
                      </a:r>
                      <a:r>
                        <a:rPr lang="en-US" altLang="ko-KR" sz="1400" dirty="0" smtClean="0"/>
                        <a:t>"</a:t>
                      </a:r>
                      <a:r>
                        <a:rPr lang="ko-KR" altLang="en-US" sz="1400" dirty="0" smtClean="0"/>
                        <a:t>가 제공하는 </a:t>
                      </a:r>
                      <a:r>
                        <a:rPr lang="en-US" altLang="ko-KR" sz="1400" dirty="0" smtClean="0"/>
                        <a:t>"</a:t>
                      </a:r>
                      <a:r>
                        <a:rPr lang="ko-KR" altLang="en-US" sz="1400" dirty="0" smtClean="0"/>
                        <a:t>서비스</a:t>
                      </a:r>
                      <a:r>
                        <a:rPr lang="en-US" altLang="ko-KR" sz="1400" dirty="0" smtClean="0"/>
                        <a:t>"</a:t>
                      </a:r>
                      <a:r>
                        <a:rPr lang="ko-KR" altLang="en-US" sz="1400" dirty="0" smtClean="0"/>
                        <a:t>를 이용하는 고객을 말합니다</a:t>
                      </a:r>
                      <a:r>
                        <a:rPr lang="en-US" altLang="ko-KR" sz="1400" dirty="0" smtClean="0"/>
                        <a:t>.</a:t>
                      </a:r>
                    </a:p>
                    <a:p>
                      <a:pPr lvl="1" algn="l" defTabSz="914400" eaLnBrk="1" latinLnBrk="1" hangingPunct="1">
                        <a:lnSpc>
                          <a:spcPct val="110000"/>
                        </a:lnSpc>
                        <a:spcBef>
                          <a:spcPct val="0"/>
                        </a:spcBef>
                        <a:spcAft>
                          <a:spcPct val="0"/>
                        </a:spcAft>
                        <a:buNone/>
                        <a:defRPr lang="ko-KR"/>
                      </a:pPr>
                      <a:r>
                        <a:rPr lang="en-US" altLang="ko-KR" sz="1400" dirty="0" smtClean="0"/>
                        <a:t>2. "</a:t>
                      </a:r>
                      <a:r>
                        <a:rPr lang="ko-KR" altLang="en-US" sz="1400" dirty="0" smtClean="0"/>
                        <a:t>아이디</a:t>
                      </a:r>
                      <a:r>
                        <a:rPr lang="en-US" altLang="ko-KR" sz="1400" dirty="0" smtClean="0"/>
                        <a:t>(ID)"</a:t>
                      </a:r>
                      <a:r>
                        <a:rPr lang="ko-KR" altLang="en-US" sz="1400" dirty="0" smtClean="0"/>
                        <a:t>라 함은 </a:t>
                      </a:r>
                      <a:r>
                        <a:rPr lang="en-US" altLang="ko-KR" sz="1400" dirty="0" smtClean="0"/>
                        <a:t>"</a:t>
                      </a:r>
                      <a:r>
                        <a:rPr lang="ko-KR" altLang="en-US" sz="1400" dirty="0" smtClean="0"/>
                        <a:t>회원</a:t>
                      </a:r>
                      <a:r>
                        <a:rPr lang="en-US" altLang="ko-KR" sz="1400" dirty="0" smtClean="0"/>
                        <a:t>"</a:t>
                      </a:r>
                      <a:r>
                        <a:rPr lang="ko-KR" altLang="en-US" sz="1400" dirty="0" smtClean="0"/>
                        <a:t>의 식별과 서비스 이용을 위하여 </a:t>
                      </a:r>
                      <a:r>
                        <a:rPr lang="en-US" altLang="ko-KR" sz="1400" dirty="0" smtClean="0"/>
                        <a:t>"</a:t>
                      </a:r>
                      <a:r>
                        <a:rPr lang="ko-KR" altLang="en-US" sz="1400" dirty="0" smtClean="0"/>
                        <a:t>회원</a:t>
                      </a:r>
                      <a:r>
                        <a:rPr lang="en-US" altLang="ko-KR" sz="1400" dirty="0" smtClean="0"/>
                        <a:t>"</a:t>
                      </a:r>
                      <a:r>
                        <a:rPr lang="ko-KR" altLang="en-US" sz="1400" dirty="0" smtClean="0"/>
                        <a:t>이 정하고 </a:t>
                      </a:r>
                      <a:r>
                        <a:rPr lang="en-US" altLang="ko-KR" sz="1400" dirty="0" smtClean="0"/>
                        <a:t>"</a:t>
                      </a:r>
                      <a:r>
                        <a:rPr lang="ko-KR" altLang="en-US" sz="1400" dirty="0" smtClean="0"/>
                        <a:t>회사</a:t>
                      </a:r>
                      <a:r>
                        <a:rPr lang="en-US" altLang="ko-KR" sz="1400" dirty="0" smtClean="0"/>
                        <a:t>"</a:t>
                      </a:r>
                      <a:r>
                        <a:rPr lang="ko-KR" altLang="en-US" sz="1400" dirty="0" smtClean="0"/>
                        <a:t>가 승인하는 </a:t>
                      </a:r>
                      <a:r>
                        <a:rPr lang="en-US" altLang="ko-KR" sz="1400" dirty="0" smtClean="0"/>
                        <a:t>"</a:t>
                      </a:r>
                      <a:r>
                        <a:rPr lang="ko-KR" altLang="en-US" sz="1400" dirty="0" smtClean="0"/>
                        <a:t>회원</a:t>
                      </a:r>
                      <a:r>
                        <a:rPr lang="en-US" altLang="ko-KR" sz="1400" dirty="0" smtClean="0"/>
                        <a:t>"</a:t>
                      </a:r>
                      <a:r>
                        <a:rPr lang="ko-KR" altLang="en-US" sz="1400" dirty="0" smtClean="0"/>
                        <a:t>의 전자우편 주소를 의미합니다</a:t>
                      </a:r>
                      <a:r>
                        <a:rPr lang="en-US" altLang="ko-KR" sz="1400" dirty="0" smtClean="0"/>
                        <a:t>.</a:t>
                      </a:r>
                    </a:p>
                    <a:p>
                      <a:pPr lvl="1" algn="l" defTabSz="914400" eaLnBrk="1" latinLnBrk="1" hangingPunct="1">
                        <a:lnSpc>
                          <a:spcPct val="110000"/>
                        </a:lnSpc>
                        <a:spcBef>
                          <a:spcPct val="0"/>
                        </a:spcBef>
                        <a:spcAft>
                          <a:spcPct val="0"/>
                        </a:spcAft>
                        <a:buNone/>
                        <a:defRPr lang="ko-KR"/>
                      </a:pPr>
                      <a:r>
                        <a:rPr lang="en-US" altLang="ko-KR" sz="1400" dirty="0" smtClean="0"/>
                        <a:t>3. "</a:t>
                      </a:r>
                      <a:r>
                        <a:rPr lang="ko-KR" altLang="en-US" sz="1400" dirty="0" smtClean="0"/>
                        <a:t>비밀번호</a:t>
                      </a:r>
                      <a:r>
                        <a:rPr lang="en-US" altLang="ko-KR" sz="1400" dirty="0" smtClean="0"/>
                        <a:t>"</a:t>
                      </a:r>
                      <a:r>
                        <a:rPr lang="ko-KR" altLang="en-US" sz="1400" dirty="0" smtClean="0"/>
                        <a:t>라 함은 </a:t>
                      </a:r>
                      <a:r>
                        <a:rPr lang="en-US" altLang="ko-KR" sz="1400" dirty="0" smtClean="0"/>
                        <a:t>"</a:t>
                      </a:r>
                      <a:r>
                        <a:rPr lang="ko-KR" altLang="en-US" sz="1400" dirty="0" smtClean="0"/>
                        <a:t>회원</a:t>
                      </a:r>
                      <a:r>
                        <a:rPr lang="en-US" altLang="ko-KR" sz="1400" dirty="0" smtClean="0"/>
                        <a:t>"</a:t>
                      </a:r>
                      <a:r>
                        <a:rPr lang="ko-KR" altLang="en-US" sz="1400" dirty="0" smtClean="0"/>
                        <a:t>이 </a:t>
                      </a:r>
                      <a:r>
                        <a:rPr lang="en-US" altLang="ko-KR" sz="1400" dirty="0" smtClean="0"/>
                        <a:t>"</a:t>
                      </a:r>
                      <a:r>
                        <a:rPr lang="ko-KR" altLang="en-US" sz="1400" dirty="0" smtClean="0"/>
                        <a:t>아이디</a:t>
                      </a:r>
                      <a:r>
                        <a:rPr lang="en-US" altLang="ko-KR" sz="1400" dirty="0" smtClean="0"/>
                        <a:t>"</a:t>
                      </a:r>
                      <a:r>
                        <a:rPr lang="ko-KR" altLang="en-US" sz="1400" dirty="0" smtClean="0"/>
                        <a:t>와 일치되는 </a:t>
                      </a:r>
                      <a:r>
                        <a:rPr lang="en-US" altLang="ko-KR" sz="1400" dirty="0" smtClean="0"/>
                        <a:t>"</a:t>
                      </a:r>
                      <a:r>
                        <a:rPr lang="ko-KR" altLang="en-US" sz="1400" dirty="0" smtClean="0"/>
                        <a:t>회원</a:t>
                      </a:r>
                      <a:r>
                        <a:rPr lang="en-US" altLang="ko-KR" sz="1400" dirty="0" smtClean="0"/>
                        <a:t>"</a:t>
                      </a:r>
                      <a:r>
                        <a:rPr lang="ko-KR" altLang="en-US" sz="1400" dirty="0" smtClean="0"/>
                        <a:t>임을 확인하고 비밀보호를 위해 </a:t>
                      </a:r>
                      <a:r>
                        <a:rPr lang="en-US" altLang="ko-KR" sz="1400" dirty="0" smtClean="0"/>
                        <a:t>"</a:t>
                      </a:r>
                      <a:r>
                        <a:rPr lang="ko-KR" altLang="en-US" sz="1400" dirty="0" smtClean="0"/>
                        <a:t>회원</a:t>
                      </a:r>
                      <a:r>
                        <a:rPr lang="en-US" altLang="ko-KR" sz="1400" dirty="0" smtClean="0"/>
                        <a:t>" </a:t>
                      </a:r>
                      <a:r>
                        <a:rPr lang="ko-KR" altLang="en-US" sz="1400" dirty="0" smtClean="0"/>
                        <a:t>자신이 정한 문자 또는 숫자의 조합을 의미합니다</a:t>
                      </a:r>
                      <a:r>
                        <a:rPr lang="en-US" altLang="ko-KR" sz="1400" dirty="0" smtClean="0"/>
                        <a:t>.</a:t>
                      </a:r>
                    </a:p>
                    <a:p>
                      <a:pPr lvl="1" algn="l" defTabSz="914400" eaLnBrk="1" latinLnBrk="1" hangingPunct="1">
                        <a:lnSpc>
                          <a:spcPct val="110000"/>
                        </a:lnSpc>
                        <a:spcBef>
                          <a:spcPct val="0"/>
                        </a:spcBef>
                        <a:spcAft>
                          <a:spcPct val="0"/>
                        </a:spcAft>
                        <a:buNone/>
                        <a:defRPr lang="ko-KR"/>
                      </a:pPr>
                      <a:r>
                        <a:rPr lang="en-US" altLang="ko-KR" sz="1400" dirty="0" smtClean="0"/>
                        <a:t>4. "</a:t>
                      </a:r>
                      <a:r>
                        <a:rPr lang="ko-KR" altLang="en-US" sz="1400" dirty="0" smtClean="0"/>
                        <a:t>게시물</a:t>
                      </a:r>
                      <a:r>
                        <a:rPr lang="en-US" altLang="ko-KR" sz="1400" dirty="0" smtClean="0"/>
                        <a:t>"</a:t>
                      </a:r>
                      <a:r>
                        <a:rPr lang="ko-KR" altLang="en-US" sz="1400" dirty="0" smtClean="0"/>
                        <a:t>이라 함은 회원이 서비스를 이용함에 있어 서비스 상에 게시한 정보 형태의 글</a:t>
                      </a:r>
                      <a:r>
                        <a:rPr lang="en-US" altLang="ko-KR" sz="1400" dirty="0" smtClean="0"/>
                        <a:t>, </a:t>
                      </a:r>
                      <a:r>
                        <a:rPr lang="ko-KR" altLang="en-US" sz="1400" dirty="0" smtClean="0"/>
                        <a:t>사진</a:t>
                      </a:r>
                      <a:r>
                        <a:rPr lang="en-US" altLang="ko-KR" sz="1400" dirty="0" smtClean="0"/>
                        <a:t>, </a:t>
                      </a:r>
                      <a:r>
                        <a:rPr lang="ko-KR" altLang="en-US" sz="1400" dirty="0" smtClean="0"/>
                        <a:t>그림</a:t>
                      </a:r>
                      <a:r>
                        <a:rPr lang="en-US" altLang="ko-KR" sz="1400" dirty="0" smtClean="0"/>
                        <a:t>, </a:t>
                      </a:r>
                      <a:r>
                        <a:rPr lang="ko-KR" altLang="en-US" sz="1400" dirty="0" smtClean="0"/>
                        <a:t>동영상 및 각종 파일과 링크 등을 의미합니다</a:t>
                      </a:r>
                      <a:r>
                        <a:rPr lang="en-US" altLang="ko-KR" sz="1400" dirty="0" smtClean="0"/>
                        <a:t>.</a:t>
                      </a:r>
                    </a:p>
                    <a:p>
                      <a:pPr lvl="1" algn="l" defTabSz="914400" eaLnBrk="1" latinLnBrk="1" hangingPunct="1">
                        <a:lnSpc>
                          <a:spcPct val="110000"/>
                        </a:lnSpc>
                        <a:spcBef>
                          <a:spcPct val="0"/>
                        </a:spcBef>
                        <a:spcAft>
                          <a:spcPct val="0"/>
                        </a:spcAft>
                        <a:buNone/>
                        <a:defRPr lang="ko-KR"/>
                      </a:pPr>
                      <a:r>
                        <a:rPr lang="en-US" altLang="ko-KR" sz="1400" dirty="0" smtClean="0"/>
                        <a:t>5. "</a:t>
                      </a:r>
                      <a:r>
                        <a:rPr lang="ko-KR" altLang="en-US" sz="1400" dirty="0" smtClean="0"/>
                        <a:t>전자우편</a:t>
                      </a:r>
                      <a:r>
                        <a:rPr lang="en-US" altLang="ko-KR" sz="1400" dirty="0" smtClean="0"/>
                        <a:t>(E-mail)"</a:t>
                      </a:r>
                      <a:r>
                        <a:rPr lang="ko-KR" altLang="en-US" sz="1400" dirty="0" smtClean="0"/>
                        <a:t>이라 함은 인터넷을 통한 우편 혹은 전기적 매체를 이용한 우편을 말합니다</a:t>
                      </a:r>
                      <a:r>
                        <a:rPr lang="en-US" altLang="ko-KR" sz="1400" dirty="0" smtClean="0"/>
                        <a:t>.</a:t>
                      </a:r>
                    </a:p>
                    <a:p>
                      <a:pPr lvl="1" algn="l" defTabSz="914400" eaLnBrk="1" latinLnBrk="1" hangingPunct="1">
                        <a:lnSpc>
                          <a:spcPct val="110000"/>
                        </a:lnSpc>
                        <a:spcBef>
                          <a:spcPct val="0"/>
                        </a:spcBef>
                        <a:spcAft>
                          <a:spcPct val="0"/>
                        </a:spcAft>
                        <a:buNone/>
                        <a:defRPr lang="ko-KR"/>
                      </a:pPr>
                      <a:r>
                        <a:rPr lang="en-US" altLang="ko-KR" sz="1400" dirty="0" smtClean="0"/>
                        <a:t>6. "</a:t>
                      </a:r>
                      <a:r>
                        <a:rPr lang="ko-KR" altLang="en-US" sz="1400" dirty="0" smtClean="0"/>
                        <a:t>운영자</a:t>
                      </a:r>
                      <a:r>
                        <a:rPr lang="en-US" altLang="ko-KR" sz="1400" dirty="0" smtClean="0"/>
                        <a:t>(</a:t>
                      </a:r>
                      <a:r>
                        <a:rPr lang="ko-KR" altLang="en-US" sz="1400" dirty="0" smtClean="0"/>
                        <a:t>관리자</a:t>
                      </a:r>
                      <a:r>
                        <a:rPr lang="en-US" altLang="ko-KR" sz="1400" dirty="0" smtClean="0"/>
                        <a:t>)"</a:t>
                      </a:r>
                      <a:r>
                        <a:rPr lang="ko-KR" altLang="en-US" sz="1400" dirty="0" smtClean="0"/>
                        <a:t>라 함은 서비스의 전반적인 관리와 원활한 운영을 위하여 회사에서 선정한 사람 또는 회사를 말합니다</a:t>
                      </a:r>
                      <a:r>
                        <a:rPr lang="en-US" altLang="ko-KR" sz="1400" dirty="0" smtClean="0"/>
                        <a:t>.</a:t>
                      </a:r>
                    </a:p>
                    <a:p>
                      <a:pPr lvl="1" algn="l" defTabSz="914400" eaLnBrk="1" latinLnBrk="1" hangingPunct="1">
                        <a:lnSpc>
                          <a:spcPct val="110000"/>
                        </a:lnSpc>
                        <a:spcBef>
                          <a:spcPct val="0"/>
                        </a:spcBef>
                        <a:spcAft>
                          <a:spcPct val="0"/>
                        </a:spcAft>
                        <a:buNone/>
                        <a:defRPr lang="ko-KR"/>
                      </a:pPr>
                      <a:r>
                        <a:rPr lang="en-US" altLang="ko-KR" sz="1400" dirty="0" smtClean="0"/>
                        <a:t>7. “</a:t>
                      </a:r>
                      <a:r>
                        <a:rPr lang="ko-KR" altLang="en-US" sz="1400" dirty="0" err="1" smtClean="0"/>
                        <a:t>제휴사</a:t>
                      </a:r>
                      <a:r>
                        <a:rPr lang="en-US" altLang="ko-KR" sz="1400" dirty="0" smtClean="0"/>
                        <a:t>"</a:t>
                      </a:r>
                      <a:r>
                        <a:rPr lang="ko-KR" altLang="en-US" sz="1400" dirty="0" smtClean="0"/>
                        <a:t>라 함은 회사와 계약 하에 서비스에 제휴사의 상품을 노출하는 목적으로 정보를 제공하고 있는 사업자를 말합니다</a:t>
                      </a:r>
                      <a:r>
                        <a:rPr lang="en-US" altLang="ko-KR" sz="1400" dirty="0" smtClean="0"/>
                        <a:t>.</a:t>
                      </a:r>
                      <a:endParaRPr lang="ko-KR" altLang="en-US" sz="1400" dirty="0"/>
                    </a:p>
                  </a:txBody>
                  <a:tcPr/>
                </a:tc>
                <a:tc>
                  <a:txBody>
                    <a:bodyPr/>
                    <a:lstStyle/>
                    <a:p>
                      <a:pPr algn="l" latinLnBrk="1">
                        <a:defRPr lang="ko-KR" altLang="en-US"/>
                      </a:pPr>
                      <a:r>
                        <a:rPr lang="ko-KR" altLang="en-US" sz="1400" dirty="0" smtClean="0"/>
                        <a:t>낮음</a:t>
                      </a:r>
                      <a:endParaRPr lang="ko-KR" altLang="en-US" sz="14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257623" cy="584775"/>
          </a:xfrm>
          <a:prstGeom prst="rect">
            <a:avLst/>
          </a:prstGeom>
          <a:noFill/>
        </p:spPr>
        <p:txBody>
          <a:bodyPr wrap="none">
            <a:spAutoFit/>
          </a:bodyPr>
          <a:lstStyle/>
          <a:p>
            <a:pPr lvl="0">
              <a:defRPr lang="ko-KR" altLang="en-US"/>
            </a:pPr>
            <a:r>
              <a:rPr lang="ko-KR" altLang="en-US" sz="3200" dirty="0" smtClean="0"/>
              <a:t>&lt;제 </a:t>
            </a:r>
            <a:r>
              <a:rPr lang="en-US" altLang="ko-KR" sz="3200" dirty="0" smtClean="0"/>
              <a:t>2</a:t>
            </a:r>
            <a:r>
              <a:rPr lang="ko-KR" altLang="en-US" sz="3200" dirty="0" smtClean="0"/>
              <a:t>조 </a:t>
            </a:r>
            <a:r>
              <a:rPr lang="en-US" altLang="ko-KR" sz="3200" dirty="0" smtClean="0"/>
              <a:t>[</a:t>
            </a:r>
            <a:r>
              <a:rPr lang="ko-KR" altLang="en-US" sz="3200" dirty="0" smtClean="0"/>
              <a:t>정의</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558790723"/>
              </p:ext>
            </p:extLst>
          </p:nvPr>
        </p:nvGraphicFramePr>
        <p:xfrm>
          <a:off x="179390" y="881431"/>
          <a:ext cx="8782589" cy="3791712"/>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55080">
                <a:tc>
                  <a:txBody>
                    <a:bodyPr/>
                    <a:lstStyle/>
                    <a:p>
                      <a:pPr algn="ctr" latinLnBrk="1">
                        <a:defRPr lang="ko-KR" altLang="en-US"/>
                      </a:pPr>
                      <a:r>
                        <a:rPr lang="en-US" altLang="ko-KR" sz="1600" smtClean="0"/>
                        <a:t>Rule1</a:t>
                      </a:r>
                      <a:endParaRPr lang="ko-KR" altLang="en-US" sz="1600" dirty="0"/>
                    </a:p>
                  </a:txBody>
                  <a:tcPr/>
                </a:tc>
                <a:tc>
                  <a:txBody>
                    <a:bodyPr/>
                    <a:lstStyle/>
                    <a:p>
                      <a:pPr lvl="1" algn="l" defTabSz="914400" eaLnBrk="1" latinLnBrk="1" hangingPunct="1">
                        <a:lnSpc>
                          <a:spcPct val="110000"/>
                        </a:lnSpc>
                        <a:spcBef>
                          <a:spcPct val="0"/>
                        </a:spcBef>
                        <a:spcAft>
                          <a:spcPct val="0"/>
                        </a:spcAft>
                        <a:buNone/>
                        <a:defRPr lang="ko-KR"/>
                      </a:pPr>
                      <a:r>
                        <a:rPr lang="en-US" altLang="ko-KR" sz="1400" dirty="0" smtClean="0"/>
                        <a:t>8. "</a:t>
                      </a:r>
                      <a:r>
                        <a:rPr lang="ko-KR" altLang="en-US" sz="1400" dirty="0" err="1" smtClean="0"/>
                        <a:t>콘텐츠</a:t>
                      </a:r>
                      <a:r>
                        <a:rPr lang="en-US" altLang="ko-KR" sz="1400" dirty="0" smtClean="0"/>
                        <a:t>"</a:t>
                      </a:r>
                      <a:r>
                        <a:rPr lang="ko-KR" altLang="en-US" sz="1400" dirty="0" smtClean="0"/>
                        <a:t>라 함은 정보통신망에서 사용되는 부호</a:t>
                      </a:r>
                      <a:r>
                        <a:rPr lang="en-US" altLang="ko-KR" sz="1400" dirty="0" smtClean="0"/>
                        <a:t>,</a:t>
                      </a:r>
                      <a:r>
                        <a:rPr lang="ko-KR" altLang="en-US" sz="1400" dirty="0" smtClean="0"/>
                        <a:t>문자</a:t>
                      </a:r>
                      <a:r>
                        <a:rPr lang="en-US" altLang="ko-KR" sz="1400" dirty="0" smtClean="0"/>
                        <a:t>,</a:t>
                      </a:r>
                      <a:r>
                        <a:rPr lang="ko-KR" altLang="en-US" sz="1400" dirty="0" smtClean="0"/>
                        <a:t>음성</a:t>
                      </a:r>
                      <a:r>
                        <a:rPr lang="en-US" altLang="ko-KR" sz="1400" dirty="0" smtClean="0"/>
                        <a:t>,</a:t>
                      </a:r>
                      <a:r>
                        <a:rPr lang="ko-KR" altLang="en-US" sz="1400" dirty="0" smtClean="0"/>
                        <a:t>음향</a:t>
                      </a:r>
                      <a:r>
                        <a:rPr lang="en-US" altLang="ko-KR" sz="1400" dirty="0" smtClean="0"/>
                        <a:t>,</a:t>
                      </a:r>
                      <a:r>
                        <a:rPr lang="ko-KR" altLang="en-US" sz="1400" dirty="0" smtClean="0"/>
                        <a:t>이미지 또는 영상 등으로 표현된 자료 또는 정보로서</a:t>
                      </a:r>
                      <a:r>
                        <a:rPr lang="en-US" altLang="ko-KR" sz="1400" dirty="0" smtClean="0"/>
                        <a:t>, </a:t>
                      </a:r>
                      <a:r>
                        <a:rPr lang="ko-KR" altLang="en-US" sz="1400" dirty="0" smtClean="0"/>
                        <a:t>그 보존 및 이용에 있어서 효용을 높일 수 있도록 전자적 형태로</a:t>
                      </a:r>
                    </a:p>
                    <a:p>
                      <a:pPr lvl="1" algn="l" defTabSz="914400" eaLnBrk="1" latinLnBrk="1" hangingPunct="1">
                        <a:lnSpc>
                          <a:spcPct val="110000"/>
                        </a:lnSpc>
                        <a:spcBef>
                          <a:spcPct val="0"/>
                        </a:spcBef>
                        <a:spcAft>
                          <a:spcPct val="0"/>
                        </a:spcAft>
                        <a:buNone/>
                        <a:defRPr lang="ko-KR"/>
                      </a:pPr>
                      <a:r>
                        <a:rPr lang="ko-KR" altLang="en-US" sz="1400" dirty="0" smtClean="0"/>
                        <a:t>제작 또는 처리된 것을 말합니다</a:t>
                      </a:r>
                      <a:r>
                        <a:rPr lang="en-US" altLang="ko-KR" sz="1400" dirty="0" smtClean="0"/>
                        <a:t>.</a:t>
                      </a:r>
                    </a:p>
                    <a:p>
                      <a:pPr lvl="1" algn="l" defTabSz="914400" eaLnBrk="1" latinLnBrk="1" hangingPunct="1">
                        <a:lnSpc>
                          <a:spcPct val="110000"/>
                        </a:lnSpc>
                        <a:spcBef>
                          <a:spcPct val="0"/>
                        </a:spcBef>
                        <a:spcAft>
                          <a:spcPct val="0"/>
                        </a:spcAft>
                        <a:buNone/>
                        <a:defRPr lang="ko-KR"/>
                      </a:pPr>
                      <a:r>
                        <a:rPr lang="en-US" altLang="ko-KR" sz="1400" dirty="0" smtClean="0"/>
                        <a:t>9. "</a:t>
                      </a:r>
                      <a:r>
                        <a:rPr lang="ko-KR" altLang="en-US" sz="1400" dirty="0" smtClean="0"/>
                        <a:t>회원포인트</a:t>
                      </a:r>
                      <a:r>
                        <a:rPr lang="en-US" altLang="ko-KR" sz="1400" dirty="0" smtClean="0"/>
                        <a:t>"</a:t>
                      </a:r>
                      <a:r>
                        <a:rPr lang="ko-KR" altLang="en-US" sz="1400" dirty="0" smtClean="0"/>
                        <a:t>란 </a:t>
                      </a:r>
                      <a:r>
                        <a:rPr lang="en-US" altLang="ko-KR" sz="1400" dirty="0" smtClean="0"/>
                        <a:t>"</a:t>
                      </a:r>
                      <a:r>
                        <a:rPr lang="ko-KR" altLang="en-US" sz="1400" dirty="0" smtClean="0"/>
                        <a:t>회원</a:t>
                      </a:r>
                      <a:r>
                        <a:rPr lang="en-US" altLang="ko-KR" sz="1400" dirty="0" smtClean="0"/>
                        <a:t>"</a:t>
                      </a:r>
                      <a:r>
                        <a:rPr lang="ko-KR" altLang="en-US" sz="1400" dirty="0" smtClean="0"/>
                        <a:t>의 </a:t>
                      </a:r>
                      <a:r>
                        <a:rPr lang="en-US" altLang="ko-KR" sz="1400" dirty="0" smtClean="0"/>
                        <a:t>"</a:t>
                      </a:r>
                      <a:r>
                        <a:rPr lang="ko-KR" altLang="en-US" sz="1400" dirty="0" smtClean="0"/>
                        <a:t>서비스</a:t>
                      </a:r>
                      <a:r>
                        <a:rPr lang="en-US" altLang="ko-KR" sz="1400" dirty="0" smtClean="0"/>
                        <a:t>" </a:t>
                      </a:r>
                      <a:r>
                        <a:rPr lang="ko-KR" altLang="en-US" sz="1400" dirty="0" smtClean="0"/>
                        <a:t>이용실적에 따라 </a:t>
                      </a:r>
                      <a:r>
                        <a:rPr lang="en-US" altLang="ko-KR" sz="1400" dirty="0" smtClean="0"/>
                        <a:t>"</a:t>
                      </a:r>
                      <a:r>
                        <a:rPr lang="ko-KR" altLang="en-US" sz="1400" dirty="0" smtClean="0"/>
                        <a:t>회사</a:t>
                      </a:r>
                      <a:r>
                        <a:rPr lang="en-US" altLang="ko-KR" sz="1400" dirty="0" smtClean="0"/>
                        <a:t>"</a:t>
                      </a:r>
                      <a:r>
                        <a:rPr lang="ko-KR" altLang="en-US" sz="1400" dirty="0" smtClean="0"/>
                        <a:t>가 정한 정책에 의하여 </a:t>
                      </a:r>
                      <a:r>
                        <a:rPr lang="en-US" altLang="ko-KR" sz="1400" dirty="0" smtClean="0"/>
                        <a:t>"</a:t>
                      </a:r>
                      <a:r>
                        <a:rPr lang="ko-KR" altLang="en-US" sz="1400" dirty="0" smtClean="0"/>
                        <a:t>회원</a:t>
                      </a:r>
                      <a:r>
                        <a:rPr lang="en-US" altLang="ko-KR" sz="1400" dirty="0" smtClean="0"/>
                        <a:t>"</a:t>
                      </a:r>
                      <a:r>
                        <a:rPr lang="ko-KR" altLang="en-US" sz="1400" dirty="0" smtClean="0"/>
                        <a:t>에게 지급되어 </a:t>
                      </a:r>
                      <a:r>
                        <a:rPr lang="en-US" altLang="ko-KR" sz="1400" dirty="0" smtClean="0"/>
                        <a:t>"</a:t>
                      </a:r>
                      <a:r>
                        <a:rPr lang="ko-KR" altLang="en-US" sz="1400" dirty="0" smtClean="0"/>
                        <a:t>서비스</a:t>
                      </a:r>
                      <a:r>
                        <a:rPr lang="en-US" altLang="ko-KR" sz="1400" dirty="0" smtClean="0"/>
                        <a:t>" </a:t>
                      </a:r>
                      <a:r>
                        <a:rPr lang="ko-KR" altLang="en-US" sz="1400" dirty="0" smtClean="0"/>
                        <a:t>이용 시 회원 등급의 상승에 사용할 수 있는 포인트를 말합니다</a:t>
                      </a:r>
                      <a:r>
                        <a:rPr lang="en-US" altLang="ko-KR" sz="1400" dirty="0" smtClean="0"/>
                        <a:t>.</a:t>
                      </a:r>
                    </a:p>
                    <a:p>
                      <a:pPr lvl="1" algn="l" defTabSz="914400" eaLnBrk="1" latinLnBrk="1" hangingPunct="1">
                        <a:lnSpc>
                          <a:spcPct val="110000"/>
                        </a:lnSpc>
                        <a:spcBef>
                          <a:spcPct val="0"/>
                        </a:spcBef>
                        <a:spcAft>
                          <a:spcPct val="0"/>
                        </a:spcAft>
                        <a:buNone/>
                        <a:defRPr lang="ko-KR"/>
                      </a:pPr>
                      <a:r>
                        <a:rPr lang="en-US" altLang="ko-KR" sz="1400" dirty="0" smtClean="0"/>
                        <a:t>10.</a:t>
                      </a:r>
                      <a:r>
                        <a:rPr lang="ko-KR" altLang="en-US" sz="1400" dirty="0" smtClean="0"/>
                        <a:t> </a:t>
                      </a:r>
                      <a:r>
                        <a:rPr lang="ko-KR" altLang="en-US" sz="1400" dirty="0"/>
                        <a:t>“전자문서"라 함은 「전자문서 및 전자거래 기본법」 제2조제1호에 따른 작성, </a:t>
                      </a:r>
                      <a:r>
                        <a:rPr lang="ko-KR" altLang="en-US" sz="1400" dirty="0" err="1"/>
                        <a:t>송신ㆍ수신</a:t>
                      </a:r>
                      <a:r>
                        <a:rPr lang="ko-KR" altLang="en-US" sz="1400" dirty="0"/>
                        <a:t> 또는 저장된 정보를 말합니다</a:t>
                      </a:r>
                      <a:r>
                        <a:rPr lang="ko-KR" altLang="en-US" sz="1400" dirty="0" smtClean="0"/>
                        <a:t>.</a:t>
                      </a:r>
                      <a:endParaRPr lang="en-US" altLang="ko-KR" sz="1400" dirty="0" smtClean="0"/>
                    </a:p>
                    <a:p>
                      <a:pPr lvl="1" algn="l" defTabSz="914400" eaLnBrk="1" latinLnBrk="1" hangingPunct="1">
                        <a:lnSpc>
                          <a:spcPct val="110000"/>
                        </a:lnSpc>
                        <a:spcBef>
                          <a:spcPct val="0"/>
                        </a:spcBef>
                        <a:spcAft>
                          <a:spcPct val="0"/>
                        </a:spcAft>
                        <a:buNone/>
                        <a:defRPr lang="ko-KR"/>
                      </a:pPr>
                      <a:r>
                        <a:rPr lang="en-US" altLang="ko-KR" sz="1400" dirty="0" smtClean="0"/>
                        <a:t>11</a:t>
                      </a:r>
                      <a:r>
                        <a:rPr lang="ko-KR" altLang="en-US" sz="1400" dirty="0" smtClean="0"/>
                        <a:t>. </a:t>
                      </a:r>
                      <a:r>
                        <a:rPr lang="ko-KR" altLang="en-US" sz="1400" dirty="0"/>
                        <a:t>“오류”라 함은 이용자의 고의 또는 과실 없이 전자금융거래가 전자금융거래계약 또는 이용자의 거래지시에 따라 이행되지 아니한 경우를 말합니다.</a:t>
                      </a:r>
                    </a:p>
                  </a:txBody>
                  <a:tcPr/>
                </a:tc>
                <a:tc>
                  <a:txBody>
                    <a:bodyPr/>
                    <a:lstStyle/>
                    <a:p>
                      <a:pPr latinLnBrk="1">
                        <a:defRPr lang="ko-KR" altLang="en-US"/>
                      </a:pPr>
                      <a:r>
                        <a:rPr lang="ko-KR" altLang="en-US" sz="1400" dirty="0" smtClean="0"/>
                        <a:t>낮음</a:t>
                      </a:r>
                      <a:endParaRPr lang="ko-KR" altLang="en-US" sz="1400" dirty="0"/>
                    </a:p>
                  </a:txBody>
                  <a:tcPr/>
                </a:tc>
              </a:tr>
              <a:tr h="451652">
                <a:tc>
                  <a:txBody>
                    <a:bodyPr/>
                    <a:lstStyle/>
                    <a:p>
                      <a:pPr algn="ctr">
                        <a:defRPr lang="ko-KR" altLang="en-US"/>
                      </a:pPr>
                      <a:r>
                        <a:rPr lang="en-US" altLang="ko-KR" sz="1600" b="0" i="0" spc="5">
                          <a:solidFill>
                            <a:schemeClr val="dk1"/>
                          </a:solidFill>
                          <a:latin typeface="+mn-lt"/>
                          <a:ea typeface="+mn-ea"/>
                          <a:cs typeface="+mn-cs"/>
                        </a:rPr>
                        <a:t>Rule2</a:t>
                      </a:r>
                    </a:p>
                  </a:txBody>
                  <a:tcPr/>
                </a:tc>
                <a:tc>
                  <a:txBody>
                    <a:bodyPr/>
                    <a:lstStyle/>
                    <a:p>
                      <a:pPr>
                        <a:defRPr lang="ko-KR" altLang="en-US"/>
                      </a:pPr>
                      <a:r>
                        <a:rPr lang="ko-KR" altLang="en-US" sz="1400" dirty="0"/>
                        <a:t>본 약관에서 별도로 정하지 아니한 용어의 정의는 「전자금융거래법」 등 관련 법령에서 정하는 바에 따릅니다.</a:t>
                      </a:r>
                    </a:p>
                  </a:txBody>
                  <a:tcPr/>
                </a:tc>
                <a:tc>
                  <a:txBody>
                    <a:bodyPr/>
                    <a:lstStyle/>
                    <a:p>
                      <a:pPr>
                        <a:defRPr lang="ko-KR" altLang="en-US"/>
                      </a:pPr>
                      <a:r>
                        <a:rPr lang="ko-KR" altLang="en-US" sz="1800" dirty="0" smtClean="0"/>
                        <a:t>낮음</a:t>
                      </a:r>
                      <a:endParaRPr lang="ko-KR" alt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5035353" cy="584775"/>
          </a:xfrm>
          <a:prstGeom prst="rect">
            <a:avLst/>
          </a:prstGeom>
          <a:noFill/>
        </p:spPr>
        <p:txBody>
          <a:bodyPr wrap="none">
            <a:spAutoFit/>
          </a:bodyPr>
          <a:lstStyle/>
          <a:p>
            <a:pPr lvl="0">
              <a:defRPr lang="ko-KR" altLang="en-US"/>
            </a:pPr>
            <a:r>
              <a:rPr lang="ko-KR" altLang="en-US" sz="3200" dirty="0" smtClean="0"/>
              <a:t>&lt;제 </a:t>
            </a:r>
            <a:r>
              <a:rPr lang="en-US" altLang="ko-KR" sz="3200" dirty="0"/>
              <a:t>3</a:t>
            </a:r>
            <a:r>
              <a:rPr lang="ko-KR" altLang="en-US" sz="3200" dirty="0" smtClean="0"/>
              <a:t>조 </a:t>
            </a:r>
            <a:r>
              <a:rPr lang="en-US" altLang="ko-KR" sz="3200" dirty="0" smtClean="0"/>
              <a:t>[</a:t>
            </a:r>
            <a:r>
              <a:rPr lang="ko-KR" altLang="en-US" sz="3200" dirty="0" smtClean="0"/>
              <a:t>이용계약 체결</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510582693"/>
              </p:ext>
            </p:extLst>
          </p:nvPr>
        </p:nvGraphicFramePr>
        <p:xfrm>
          <a:off x="179390" y="881431"/>
          <a:ext cx="8782589" cy="5650992"/>
        </p:xfrm>
        <a:graphic>
          <a:graphicData uri="http://schemas.openxmlformats.org/drawingml/2006/table">
            <a:tbl>
              <a:tblPr firstRow="1" bandRow="1">
                <a:tableStyleId>{5C22544A-7EE6-4342-B048-85BDC9FD1C3A}</a:tableStyleId>
              </a:tblPr>
              <a:tblGrid>
                <a:gridCol w="1143501"/>
                <a:gridCol w="5678805"/>
                <a:gridCol w="1960283"/>
              </a:tblGrid>
              <a:tr h="349035">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55941">
                <a:tc>
                  <a:txBody>
                    <a:bodyPr/>
                    <a:lstStyle/>
                    <a:p>
                      <a:pPr algn="ctr" latinLnBrk="1">
                        <a:defRPr lang="ko-KR" altLang="en-US"/>
                      </a:pPr>
                      <a:r>
                        <a:rPr lang="en-US" altLang="ko-KR" sz="1600" dirty="0" smtClean="0"/>
                        <a:t>Rule1</a:t>
                      </a:r>
                      <a:endParaRPr lang="ko-KR" altLang="en-US" sz="1600" dirty="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이용계약은 "사용자”가 되고자 하는 자(이하 "가입신청자")가 약관의 내용에 대하여 동의를 한 다음 사용자가입신청을 하고 "회사"가 이러한 신청에 대하여 승낙함으로써 체결됩니다.</a:t>
                      </a:r>
                    </a:p>
                  </a:txBody>
                  <a:tcPr/>
                </a:tc>
                <a:tc>
                  <a:txBody>
                    <a:bodyPr/>
                    <a:lstStyle/>
                    <a:p>
                      <a:pPr latinLnBrk="1">
                        <a:defRPr lang="ko-KR" altLang="en-US"/>
                      </a:pPr>
                      <a:r>
                        <a:rPr lang="ko-KR" altLang="en-US" sz="1400" smtClean="0"/>
                        <a:t>낮음</a:t>
                      </a:r>
                      <a:endParaRPr lang="ko-KR" altLang="en-US" sz="1400" dirty="0"/>
                    </a:p>
                  </a:txBody>
                  <a:tcPr/>
                </a:tc>
              </a:tr>
              <a:tr h="2094211">
                <a:tc>
                  <a:txBody>
                    <a:bodyPr/>
                    <a:lstStyle/>
                    <a:p>
                      <a:pPr algn="ctr" latinLnBrk="1">
                        <a:defRPr lang="ko-KR" altLang="en-US"/>
                      </a:pPr>
                      <a:r>
                        <a:rPr lang="en-US" altLang="ko-KR" sz="1600" dirty="0" smtClean="0"/>
                        <a:t>Rule2</a:t>
                      </a:r>
                      <a:endParaRPr lang="en-US" altLang="ko-KR" sz="1600" dirty="0"/>
                    </a:p>
                  </a:txBody>
                  <a:tcPr/>
                </a:tc>
                <a:tc>
                  <a:txBody>
                    <a:bodyPr/>
                    <a:lstStyle/>
                    <a:p>
                      <a:pPr latinLnBrk="1">
                        <a:lnSpc>
                          <a:spcPct val="110000"/>
                        </a:lnSpc>
                        <a:defRPr lang="ko-KR" altLang="en-US"/>
                      </a:pPr>
                      <a:r>
                        <a:rPr lang="ko-KR" altLang="en-US" sz="1400" dirty="0"/>
                        <a:t>"회사"는 "가입신청자"의 신청에 대하여 "서비스" 이용을 승낙함을 원칙으로 합니다. 다만, "회사"는 다음 각 호에 해당하는 신청에 대하여는 승낙을 하지 않거나 사후에 이용계약을 해지할 수 있습니다.</a:t>
                      </a:r>
                    </a:p>
                    <a:p>
                      <a:pPr lvl="1" latinLnBrk="1">
                        <a:lnSpc>
                          <a:spcPct val="110000"/>
                        </a:lnSpc>
                        <a:defRPr lang="ko-KR" altLang="en-US"/>
                      </a:pPr>
                      <a:r>
                        <a:rPr lang="ko-KR" altLang="en-US" sz="1400" dirty="0"/>
                        <a:t>가. 가입신청자가 이 약관에 의하여 이전에 사용자자격을 상실한 적이 있는 경우, 단 "회사"의 사용자 재가입 승낙을 얻은 경우에는 예외로 한다.</a:t>
                      </a:r>
                    </a:p>
                    <a:p>
                      <a:pPr lvl="1" latinLnBrk="1">
                        <a:lnSpc>
                          <a:spcPct val="110000"/>
                        </a:lnSpc>
                        <a:defRPr lang="ko-KR" altLang="en-US"/>
                      </a:pPr>
                      <a:r>
                        <a:rPr lang="ko-KR" altLang="en-US" sz="1400" dirty="0"/>
                        <a:t>나. 등록내용에 허위, 기재누락, 오기가 있는 경우</a:t>
                      </a:r>
                    </a:p>
                    <a:p>
                      <a:pPr lvl="1" latinLnBrk="1">
                        <a:lnSpc>
                          <a:spcPct val="110000"/>
                        </a:lnSpc>
                        <a:defRPr lang="ko-KR" altLang="en-US"/>
                      </a:pPr>
                      <a:r>
                        <a:rPr lang="ko-KR" altLang="en-US" sz="1400" dirty="0"/>
                        <a:t>다. 이용자의 귀책사유로 인하여 승인이 불가능하거나 기타 규정한 제반 사항을 위반하며 신청하는 경우</a:t>
                      </a:r>
                    </a:p>
                  </a:txBody>
                  <a:tcPr/>
                </a:tc>
                <a:tc>
                  <a:txBody>
                    <a:bodyPr/>
                    <a:lstStyle/>
                    <a:p>
                      <a:pPr latinLnBrk="1">
                        <a:defRPr lang="ko-KR" altLang="en-US"/>
                      </a:pPr>
                      <a:r>
                        <a:rPr lang="ko-KR" altLang="en-US" sz="1400" smtClean="0"/>
                        <a:t>낮음</a:t>
                      </a:r>
                      <a:endParaRPr lang="ko-KR" altLang="en-US" sz="1400" dirty="0"/>
                    </a:p>
                  </a:txBody>
                  <a:tcPr/>
                </a:tc>
              </a:tr>
              <a:tr h="493713">
                <a:tc>
                  <a:txBody>
                    <a:bodyPr/>
                    <a:lstStyle/>
                    <a:p>
                      <a:pPr algn="ctr">
                        <a:defRPr lang="ko-KR" altLang="en-US"/>
                      </a:pPr>
                      <a:r>
                        <a:rPr lang="en-US" altLang="ko-KR" sz="1600" b="0" i="0" spc="5" dirty="0" smtClean="0">
                          <a:solidFill>
                            <a:schemeClr val="dk1"/>
                          </a:solidFill>
                          <a:latin typeface="+mn-lt"/>
                          <a:ea typeface="+mn-ea"/>
                          <a:cs typeface="+mn-cs"/>
                        </a:rPr>
                        <a:t>Rule3</a:t>
                      </a:r>
                      <a:endParaRPr lang="en-US" altLang="ko-KR" sz="1600" b="0" i="0" spc="5" dirty="0">
                        <a:solidFill>
                          <a:schemeClr val="dk1"/>
                        </a:solidFill>
                        <a:latin typeface="+mn-lt"/>
                        <a:ea typeface="+mn-ea"/>
                        <a:cs typeface="+mn-cs"/>
                      </a:endParaRPr>
                    </a:p>
                  </a:txBody>
                  <a:tcPr/>
                </a:tc>
                <a:tc>
                  <a:txBody>
                    <a:bodyPr/>
                    <a:lstStyle/>
                    <a:p>
                      <a:pPr>
                        <a:defRPr lang="ko-KR" altLang="en-US"/>
                      </a:pPr>
                      <a:r>
                        <a:rPr lang="ko-KR" altLang="en-US" sz="1400" dirty="0"/>
                        <a:t>제1항에 따른 신청에 있어 "회사"는 "사용자"의 종류에 따라 전문기관을 통한 본인인증을 요청할 수 있습니다.</a:t>
                      </a:r>
                    </a:p>
                  </a:txBody>
                  <a:tcPr/>
                </a:tc>
                <a:tc>
                  <a:txBody>
                    <a:bodyPr/>
                    <a:lstStyle/>
                    <a:p>
                      <a:pPr>
                        <a:defRPr lang="ko-KR" altLang="en-US"/>
                      </a:pPr>
                      <a:r>
                        <a:rPr lang="ko-KR" altLang="en-US" sz="1400" smtClean="0"/>
                        <a:t>낮음</a:t>
                      </a:r>
                      <a:endParaRPr lang="ko-KR" altLang="en-US" dirty="0"/>
                    </a:p>
                  </a:txBody>
                  <a:tcPr/>
                </a:tc>
              </a:tr>
              <a:tr h="493713">
                <a:tc>
                  <a:txBody>
                    <a:bodyPr/>
                    <a:lstStyle/>
                    <a:p>
                      <a:pPr algn="ctr">
                        <a:defRPr lang="ko-KR" altLang="en-US"/>
                      </a:pPr>
                      <a:r>
                        <a:rPr lang="en-US" altLang="ko-KR" sz="1600" b="0" i="0" spc="5" dirty="0" smtClean="0">
                          <a:solidFill>
                            <a:schemeClr val="dk1"/>
                          </a:solidFill>
                          <a:latin typeface="+mn-lt"/>
                          <a:ea typeface="+mn-ea"/>
                          <a:cs typeface="+mn-cs"/>
                        </a:rPr>
                        <a:t>Rule</a:t>
                      </a:r>
                      <a:r>
                        <a:rPr lang="ko-KR" altLang="en-US" sz="1600" b="0" i="0" spc="5" dirty="0" smtClean="0">
                          <a:solidFill>
                            <a:schemeClr val="dk1"/>
                          </a:solidFill>
                          <a:latin typeface="+mn-lt"/>
                          <a:ea typeface="+mn-ea"/>
                          <a:cs typeface="+mn-cs"/>
                        </a:rPr>
                        <a:t>4</a:t>
                      </a:r>
                      <a:endParaRPr lang="ko-KR" altLang="en-US" sz="1600" b="0" i="0" spc="5" dirty="0">
                        <a:solidFill>
                          <a:schemeClr val="dk1"/>
                        </a:solidFill>
                        <a:latin typeface="+mn-lt"/>
                        <a:ea typeface="+mn-ea"/>
                        <a:cs typeface="+mn-cs"/>
                      </a:endParaRPr>
                    </a:p>
                  </a:txBody>
                  <a:tcPr/>
                </a:tc>
                <a:tc>
                  <a:txBody>
                    <a:bodyPr/>
                    <a:lstStyle/>
                    <a:p>
                      <a:pPr>
                        <a:defRPr lang="ko-KR" altLang="en-US"/>
                      </a:pPr>
                      <a:r>
                        <a:rPr lang="ko-KR" altLang="en-US" sz="1400"/>
                        <a:t>"회사"는 서비스관련설비의 여유가 없거나, 기술상 또는 업무상 문제가 있는 경우에는 승낙을 유보할 수 있습니다.</a:t>
                      </a:r>
                    </a:p>
                  </a:txBody>
                  <a:tcPr/>
                </a:tc>
                <a:tc>
                  <a:txBody>
                    <a:bodyPr/>
                    <a:lstStyle/>
                    <a:p>
                      <a:pPr>
                        <a:defRPr lang="ko-KR" altLang="en-US"/>
                      </a:pPr>
                      <a:r>
                        <a:rPr lang="ko-KR" altLang="en-US" sz="1400" smtClean="0"/>
                        <a:t>낮음</a:t>
                      </a:r>
                      <a:endParaRPr lang="ko-KR" altLang="en-US" dirty="0"/>
                    </a:p>
                  </a:txBody>
                  <a:tcPr/>
                </a:tc>
              </a:tr>
              <a:tr h="692645">
                <a:tc>
                  <a:txBody>
                    <a:bodyPr/>
                    <a:lstStyle/>
                    <a:p>
                      <a:pPr algn="ctr">
                        <a:defRPr lang="ko-KR" altLang="en-US"/>
                      </a:pPr>
                      <a:r>
                        <a:rPr lang="en-US" altLang="ko-KR" sz="1600" b="0" i="0" spc="5" dirty="0" smtClean="0">
                          <a:solidFill>
                            <a:schemeClr val="dk1"/>
                          </a:solidFill>
                          <a:latin typeface="+mn-lt"/>
                          <a:ea typeface="+mn-ea"/>
                          <a:cs typeface="+mn-cs"/>
                        </a:rPr>
                        <a:t>Rule</a:t>
                      </a:r>
                      <a:r>
                        <a:rPr lang="ko-KR" altLang="en-US" sz="1600" b="0" i="0" spc="5" dirty="0" smtClean="0">
                          <a:solidFill>
                            <a:schemeClr val="dk1"/>
                          </a:solidFill>
                          <a:latin typeface="+mn-lt"/>
                          <a:ea typeface="+mn-ea"/>
                          <a:cs typeface="+mn-cs"/>
                        </a:rPr>
                        <a:t>5</a:t>
                      </a:r>
                      <a:endParaRPr lang="ko-KR" altLang="en-US" sz="1600" b="0" i="0" spc="5" dirty="0">
                        <a:solidFill>
                          <a:schemeClr val="dk1"/>
                        </a:solidFill>
                        <a:latin typeface="+mn-lt"/>
                        <a:ea typeface="+mn-ea"/>
                        <a:cs typeface="+mn-cs"/>
                      </a:endParaRPr>
                    </a:p>
                  </a:txBody>
                  <a:tcPr/>
                </a:tc>
                <a:tc>
                  <a:txBody>
                    <a:bodyPr/>
                    <a:lstStyle/>
                    <a:p>
                      <a:pPr>
                        <a:defRPr lang="ko-KR" altLang="en-US"/>
                      </a:pPr>
                      <a:r>
                        <a:rPr lang="ko-KR" altLang="en-US" sz="1400"/>
                        <a:t>제2항과 제4항에 따라 사용자가입신청의 승낙을 하지 아니하거나 유보한 경우, "회사"는 원칙적으로 이를 가입신청자에게 알리도록 합니다.</a:t>
                      </a:r>
                    </a:p>
                  </a:txBody>
                  <a:tcPr/>
                </a:tc>
                <a:tc>
                  <a:txBody>
                    <a:bodyPr/>
                    <a:lstStyle/>
                    <a:p>
                      <a:pPr>
                        <a:defRPr lang="ko-KR" altLang="en-US"/>
                      </a:pPr>
                      <a:r>
                        <a:rPr lang="ko-KR" altLang="en-US" sz="1400" smtClean="0"/>
                        <a:t>낮음</a:t>
                      </a:r>
                      <a:endParaRPr lang="ko-KR" altLang="en-US" dirty="0"/>
                    </a:p>
                  </a:txBody>
                  <a:tcPr/>
                </a:tc>
              </a:tr>
              <a:tr h="504223">
                <a:tc>
                  <a:txBody>
                    <a:bodyPr/>
                    <a:lstStyle/>
                    <a:p>
                      <a:pPr algn="ctr">
                        <a:defRPr lang="ko-KR" altLang="en-US"/>
                      </a:pPr>
                      <a:r>
                        <a:rPr lang="en-US" altLang="ko-KR" sz="1600" dirty="0" smtClean="0"/>
                        <a:t>Rule6</a:t>
                      </a:r>
                      <a:endParaRPr lang="en-US" altLang="ko-KR" sz="1600" dirty="0"/>
                    </a:p>
                  </a:txBody>
                  <a:tcPr/>
                </a:tc>
                <a:tc>
                  <a:txBody>
                    <a:bodyPr/>
                    <a:lstStyle/>
                    <a:p>
                      <a:pPr>
                        <a:defRPr lang="ko-KR" altLang="en-US"/>
                      </a:pPr>
                      <a:r>
                        <a:rPr lang="ko-KR" altLang="en-US" sz="1400"/>
                        <a:t>이용계약의 성립 시기는 "회사"가 가입완료를 신청절차 상에서 표시한 시점으로 합니다.</a:t>
                      </a:r>
                    </a:p>
                  </a:txBody>
                  <a:tcPr/>
                </a:tc>
                <a:tc>
                  <a:txBody>
                    <a:bodyPr/>
                    <a:lstStyle/>
                    <a:p>
                      <a:pPr>
                        <a:defRPr lang="ko-KR" altLang="en-US"/>
                      </a:pPr>
                      <a:r>
                        <a:rPr lang="ko-KR" altLang="en-US" sz="1400" dirty="0" smtClean="0"/>
                        <a:t>낮음</a:t>
                      </a:r>
                      <a:endParaRPr lang="ko-KR" alt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5035353" cy="584775"/>
          </a:xfrm>
          <a:prstGeom prst="rect">
            <a:avLst/>
          </a:prstGeom>
          <a:noFill/>
        </p:spPr>
        <p:txBody>
          <a:bodyPr wrap="none">
            <a:spAutoFit/>
          </a:bodyPr>
          <a:lstStyle/>
          <a:p>
            <a:pPr lvl="0">
              <a:defRPr lang="ko-KR" altLang="en-US"/>
            </a:pPr>
            <a:r>
              <a:rPr lang="ko-KR" altLang="en-US" sz="3200" dirty="0" smtClean="0"/>
              <a:t>&lt;제 </a:t>
            </a:r>
            <a:r>
              <a:rPr lang="en-US" altLang="ko-KR" sz="3200" dirty="0"/>
              <a:t>3</a:t>
            </a:r>
            <a:r>
              <a:rPr lang="ko-KR" altLang="en-US" sz="3200" dirty="0"/>
              <a:t>조 </a:t>
            </a:r>
            <a:r>
              <a:rPr lang="en-US" altLang="ko-KR" sz="3200" dirty="0" smtClean="0"/>
              <a:t>[</a:t>
            </a:r>
            <a:r>
              <a:rPr lang="ko-KR" altLang="en-US" sz="3200" dirty="0" smtClean="0"/>
              <a:t>이용계약 체결</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806602512"/>
              </p:ext>
            </p:extLst>
          </p:nvPr>
        </p:nvGraphicFramePr>
        <p:xfrm>
          <a:off x="179390" y="881431"/>
          <a:ext cx="8782589" cy="1161288"/>
        </p:xfrm>
        <a:graphic>
          <a:graphicData uri="http://schemas.openxmlformats.org/drawingml/2006/table">
            <a:tbl>
              <a:tblPr firstRow="1" bandRow="1">
                <a:tableStyleId>{5C22544A-7EE6-4342-B048-85BDC9FD1C3A}</a:tableStyleId>
              </a:tblPr>
              <a:tblGrid>
                <a:gridCol w="1143501"/>
                <a:gridCol w="5678805"/>
                <a:gridCol w="1960283"/>
              </a:tblGrid>
              <a:tr h="349035">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55941">
                <a:tc>
                  <a:txBody>
                    <a:bodyPr/>
                    <a:lstStyle/>
                    <a:p>
                      <a:pPr algn="ctr" latinLnBrk="1">
                        <a:defRPr lang="ko-KR" altLang="en-US"/>
                      </a:pPr>
                      <a:r>
                        <a:rPr lang="en-US" altLang="ko-KR" sz="1600" dirty="0" smtClean="0"/>
                        <a:t>Rule7</a:t>
                      </a:r>
                      <a:endParaRPr lang="en-US" altLang="ko-KR" sz="1600" dirty="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"사용자"에 대해 회사정책에 따라 등급별로 구분하여 이용시간, 이용횟수, 서비스 메뉴 등을 세분하여 이용에 차등을 둘 수 있습니다.</a:t>
                      </a:r>
                    </a:p>
                  </a:txBody>
                  <a:tcPr/>
                </a:tc>
                <a:tc>
                  <a:txBody>
                    <a:bodyPr/>
                    <a:lstStyle/>
                    <a:p>
                      <a:pPr latinLnBrk="1">
                        <a:defRPr lang="ko-KR" altLang="en-US"/>
                      </a:pPr>
                      <a:r>
                        <a:rPr lang="ko-KR" altLang="en-US" sz="1400" dirty="0" smtClean="0"/>
                        <a:t>낮음</a:t>
                      </a:r>
                      <a:endParaRPr lang="ko-KR" altLang="en-US" sz="1400"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7906332" cy="584775"/>
          </a:xfrm>
          <a:prstGeom prst="rect">
            <a:avLst/>
          </a:prstGeom>
          <a:noFill/>
        </p:spPr>
        <p:txBody>
          <a:bodyPr wrap="none">
            <a:spAutoFit/>
          </a:bodyPr>
          <a:lstStyle/>
          <a:p>
            <a:pPr lvl="0">
              <a:defRPr lang="ko-KR" altLang="en-US"/>
            </a:pPr>
            <a:r>
              <a:rPr lang="ko-KR" altLang="en-US" sz="3200" dirty="0" smtClean="0"/>
              <a:t>&lt;제 </a:t>
            </a:r>
            <a:r>
              <a:rPr lang="en-US" altLang="ko-KR" sz="3200" dirty="0" smtClean="0"/>
              <a:t>4</a:t>
            </a:r>
            <a:r>
              <a:rPr lang="ko-KR" altLang="en-US" sz="3200" dirty="0" smtClean="0"/>
              <a:t>조 </a:t>
            </a:r>
            <a:r>
              <a:rPr lang="en-US" altLang="ko-KR" sz="3200" dirty="0" smtClean="0"/>
              <a:t>[</a:t>
            </a:r>
            <a:r>
              <a:rPr lang="ko-KR" altLang="en-US" sz="3200" dirty="0" smtClean="0"/>
              <a:t>이용계약 </a:t>
            </a:r>
            <a:r>
              <a:rPr lang="ko-KR" altLang="en-US" sz="3200" dirty="0"/>
              <a:t>해제 및 이용제한 </a:t>
            </a:r>
            <a:r>
              <a:rPr lang="ko-KR" altLang="en-US" sz="3200" dirty="0" smtClean="0"/>
              <a:t>등</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876315"/>
          <a:ext cx="8785571" cy="5219732"/>
        </p:xfrm>
        <a:graphic>
          <a:graphicData uri="http://schemas.openxmlformats.org/drawingml/2006/table">
            <a:tbl>
              <a:tblPr firstRow="1" bandRow="1">
                <a:tableStyleId>{5C22544A-7EE6-4342-B048-85BDC9FD1C3A}</a:tableStyleId>
              </a:tblPr>
              <a:tblGrid>
                <a:gridCol w="1143501"/>
                <a:gridCol w="5697855"/>
                <a:gridCol w="1944215"/>
              </a:tblGrid>
              <a:tr h="29591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40896">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"사용자"은 언제든지 마이페이지 / 개인정보수정 메뉴 등을 통하여 이용계약 해지 신청을 할 수 있으며, "회사"는 관련법 등이 정하는 바에 따라 이를 즉시 처리하여야 합니다.</a:t>
                      </a:r>
                    </a:p>
                  </a:txBody>
                  <a:tcPr/>
                </a:tc>
                <a:tc>
                  <a:txBody>
                    <a:bodyPr/>
                    <a:lstStyle/>
                    <a:p>
                      <a:pPr latinLnBrk="1">
                        <a:defRPr lang="ko-KR" altLang="en-US"/>
                      </a:pPr>
                      <a:endParaRPr lang="ko-KR" altLang="en-US" sz="1400"/>
                    </a:p>
                  </a:txBody>
                  <a:tcPr/>
                </a:tc>
              </a:tr>
              <a:tr h="640896">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"사용자"이 계약을 해지할 경우, 관련법 및 개인정보취급방침에 따라 "회사"가 사용자정보를 보유하는 경우를 제외하고는 해지 즉시 "사용자"의 모든 데이터는 소멸됩니다.</a:t>
                      </a:r>
                    </a:p>
                  </a:txBody>
                  <a:tcPr/>
                </a:tc>
                <a:tc>
                  <a:txBody>
                    <a:bodyPr/>
                    <a:lstStyle/>
                    <a:p>
                      <a:pPr latinLnBrk="1">
                        <a:defRPr lang="ko-KR" altLang="en-US"/>
                      </a:pPr>
                      <a:endParaRPr lang="ko-KR" altLang="en-US" sz="1400"/>
                    </a:p>
                  </a:txBody>
                  <a:tcPr/>
                </a:tc>
              </a:tr>
              <a:tr h="418576">
                <a:tc>
                  <a:txBody>
                    <a:bodyPr/>
                    <a:lstStyle/>
                    <a:p>
                      <a:pPr algn="ctr">
                        <a:defRPr lang="ko-KR" altLang="en-US"/>
                      </a:pPr>
                      <a:r>
                        <a:rPr lang="en-US" altLang="ko-KR" sz="1600" b="0" i="0" spc="5">
                          <a:solidFill>
                            <a:schemeClr val="dk1"/>
                          </a:solidFill>
                          <a:latin typeface="+mn-lt"/>
                          <a:ea typeface="+mn-ea"/>
                          <a:cs typeface="+mn-cs"/>
                        </a:rPr>
                        <a:t>Rule3</a:t>
                      </a:r>
                    </a:p>
                  </a:txBody>
                  <a:tcPr/>
                </a:tc>
                <a:tc>
                  <a:txBody>
                    <a:bodyPr/>
                    <a:lstStyle/>
                    <a:p>
                      <a:pPr>
                        <a:defRPr lang="ko-KR" altLang="en-US"/>
                      </a:pPr>
                      <a:r>
                        <a:rPr lang="ko-KR" altLang="en-US" sz="1400"/>
                        <a:t>"사용자"가 계약을 해지하는 경우, "사용자"가 작성한 "게시물" 일체는 삭제됩니다.</a:t>
                      </a:r>
                    </a:p>
                  </a:txBody>
                  <a:tcPr/>
                </a:tc>
                <a:tc>
                  <a:txBody>
                    <a:bodyPr/>
                    <a:lstStyle/>
                    <a:p>
                      <a:pPr>
                        <a:defRPr lang="ko-KR" altLang="en-US"/>
                      </a:pPr>
                      <a:endParaRPr lang="ko-KR" altLang="en-US"/>
                    </a:p>
                  </a:txBody>
                  <a:tcPr/>
                </a:tc>
              </a:tr>
              <a:tr h="587233">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4</a:t>
                      </a:r>
                    </a:p>
                  </a:txBody>
                  <a:tcPr/>
                </a:tc>
                <a:tc>
                  <a:txBody>
                    <a:bodyPr/>
                    <a:lstStyle/>
                    <a:p>
                      <a:pPr>
                        <a:defRPr lang="ko-KR" altLang="en-US"/>
                      </a:pPr>
                      <a:r>
                        <a:rPr lang="ko-KR" altLang="en-US" sz="1400"/>
                        <a:t>"회사"는 "사용자"가 이 약관의 의무를 위반하거나 "서비스"의 정상적인 운영을 방해한 경우, 활동정지, 강제탈퇴 등으로 "서비스" 이용을 단계적으로 제한할 수 있습니다.</a:t>
                      </a:r>
                    </a:p>
                  </a:txBody>
                  <a:tcPr/>
                </a:tc>
                <a:tc>
                  <a:txBody>
                    <a:bodyPr/>
                    <a:lstStyle/>
                    <a:p>
                      <a:pPr>
                        <a:defRPr lang="ko-KR" altLang="en-US"/>
                      </a:pPr>
                      <a:endParaRPr lang="ko-KR" altLang="en-US"/>
                    </a:p>
                  </a:txBody>
                  <a:tcPr/>
                </a:tc>
              </a:tr>
              <a:tr h="587233">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5</a:t>
                      </a:r>
                    </a:p>
                  </a:txBody>
                  <a:tcPr/>
                </a:tc>
                <a:tc>
                  <a:txBody>
                    <a:bodyPr/>
                    <a:lstStyle/>
                    <a:p>
                      <a:pPr>
                        <a:defRPr lang="ko-KR" altLang="en-US"/>
                      </a:pPr>
                      <a:r>
                        <a:rPr lang="ko-KR" altLang="en-US" sz="1400"/>
                        <a:t>"회사"는 본 조의 이용제한 범위 내에서 제한의 조건 및 세부내용은 이용제한정책 및 개별 서비스상의 운영정책에서 정하는 바에 의합니다.</a:t>
                      </a:r>
                    </a:p>
                  </a:txBody>
                  <a:tcPr/>
                </a:tc>
                <a:tc>
                  <a:txBody>
                    <a:bodyPr/>
                    <a:lstStyle/>
                    <a:p>
                      <a:pPr>
                        <a:defRPr lang="ko-KR" altLang="en-US"/>
                      </a:pPr>
                      <a:endParaRPr lang="ko-KR" altLang="en-US"/>
                    </a:p>
                  </a:txBody>
                  <a:tcPr/>
                </a:tc>
              </a:tr>
              <a:tr h="418576">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6</a:t>
                      </a:r>
                    </a:p>
                  </a:txBody>
                  <a:tcPr/>
                </a:tc>
                <a:tc>
                  <a:txBody>
                    <a:bodyPr/>
                    <a:lstStyle/>
                    <a:p>
                      <a:pPr>
                        <a:defRPr lang="ko-KR" altLang="en-US"/>
                      </a:pPr>
                      <a:r>
                        <a:rPr lang="ko-KR" altLang="en-US" sz="1400"/>
                        <a:t>본 조에 따라 "서비스" 이용을 제한하거나 계약을 해지하는 경우에는 "회사"는 &lt;"사용자"에 대한 통지&gt;에 따라 통지합니다.</a:t>
                      </a:r>
                    </a:p>
                  </a:txBody>
                  <a:tcPr/>
                </a:tc>
                <a:tc>
                  <a:txBody>
                    <a:bodyPr/>
                    <a:lstStyle/>
                    <a:p>
                      <a:pPr>
                        <a:defRPr lang="ko-KR" altLang="en-US"/>
                      </a:pPr>
                      <a:endParaRPr lang="ko-KR" altLang="en-US"/>
                    </a:p>
                  </a:txBody>
                  <a:tcPr/>
                </a:tc>
              </a:tr>
              <a:tr h="763556">
                <a:tc>
                  <a:txBody>
                    <a:bodyPr/>
                    <a:lstStyle/>
                    <a:p>
                      <a:pPr algn="ctr">
                        <a:defRPr lang="ko-KR" altLang="en-US"/>
                      </a:pPr>
                      <a:r>
                        <a:rPr lang="en-US" altLang="ko-KR" sz="1600"/>
                        <a:t>Rule7</a:t>
                      </a:r>
                    </a:p>
                  </a:txBody>
                  <a:tcPr/>
                </a:tc>
                <a:tc>
                  <a:txBody>
                    <a:bodyPr/>
                    <a:lstStyle/>
                    <a:p>
                      <a:pPr>
                        <a:defRPr lang="ko-KR" altLang="en-US"/>
                      </a:pPr>
                      <a:r>
                        <a:rPr lang="ko-KR" altLang="en-US" sz="1400"/>
                        <a:t>"사용자"은 본 조에 따른 이용제한 등에 대해 "회사"가 정한 절차에 따라 이의신청을 할 수 있습니다. 이 때 이의가 정당하다고 "회사"가 인정하는 경우 "회사"는 즉시 "서비스"의 이용을 재개합니다.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5856090" cy="584775"/>
          </a:xfrm>
          <a:prstGeom prst="rect">
            <a:avLst/>
          </a:prstGeom>
          <a:noFill/>
        </p:spPr>
        <p:txBody>
          <a:bodyPr wrap="none">
            <a:spAutoFit/>
          </a:bodyPr>
          <a:lstStyle/>
          <a:p>
            <a:pPr lvl="0">
              <a:defRPr lang="ko-KR" altLang="en-US"/>
            </a:pPr>
            <a:r>
              <a:rPr lang="ko-KR" altLang="en-US" sz="3200" dirty="0" smtClean="0"/>
              <a:t>&lt;제 </a:t>
            </a:r>
            <a:r>
              <a:rPr lang="en-US" altLang="ko-KR" sz="3200" dirty="0" smtClean="0"/>
              <a:t>5</a:t>
            </a:r>
            <a:r>
              <a:rPr lang="ko-KR" altLang="en-US" sz="3200" dirty="0" smtClean="0"/>
              <a:t>조 </a:t>
            </a:r>
            <a:r>
              <a:rPr lang="en-US" altLang="ko-KR" sz="3200" dirty="0" smtClean="0"/>
              <a:t>[</a:t>
            </a:r>
            <a:r>
              <a:rPr lang="en-US" altLang="ko-KR" sz="3200" dirty="0" err="1" smtClean="0"/>
              <a:t>사용자정보의</a:t>
            </a:r>
            <a:r>
              <a:rPr lang="en-US" altLang="ko-KR" sz="3200" dirty="0" smtClean="0"/>
              <a:t> </a:t>
            </a:r>
            <a:r>
              <a:rPr lang="en-US" altLang="ko-KR" sz="3200" dirty="0" err="1" smtClean="0"/>
              <a:t>변경</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876315"/>
          <a:ext cx="8785571" cy="2240280"/>
        </p:xfrm>
        <a:graphic>
          <a:graphicData uri="http://schemas.openxmlformats.org/drawingml/2006/table">
            <a:tbl>
              <a:tblPr firstRow="1" bandRow="1">
                <a:tableStyleId>{5C22544A-7EE6-4342-B048-85BDC9FD1C3A}</a:tableStyleId>
              </a:tblPr>
              <a:tblGrid>
                <a:gridCol w="1143501"/>
                <a:gridCol w="5697855"/>
                <a:gridCol w="1944215"/>
              </a:tblGrid>
              <a:tr h="312311">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474130">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 "사용자”는 마이페이지/개인정보수정을 통하여 언제든지 본인의 개인정보를 열람하고 수정할 수 있습니다. </a:t>
                      </a:r>
                    </a:p>
                  </a:txBody>
                  <a:tcPr/>
                </a:tc>
                <a:tc>
                  <a:txBody>
                    <a:bodyPr/>
                    <a:lstStyle/>
                    <a:p>
                      <a:pPr latinLnBrk="1">
                        <a:defRPr lang="ko-KR" altLang="en-US"/>
                      </a:pPr>
                      <a:endParaRPr lang="ko-KR" altLang="en-US" sz="1400"/>
                    </a:p>
                  </a:txBody>
                  <a:tcPr/>
                </a:tc>
              </a:tr>
              <a:tr h="676404">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"사용자”는 사용자가입신청 시 기재한 사항이 변경되었을 경우 온라인으로 수정을 하거나 전자우편 기타 방법으로 "회사"에 대하여 그 변경사항을 알려야 합니다.</a:t>
                      </a:r>
                    </a:p>
                  </a:txBody>
                  <a:tcPr/>
                </a:tc>
                <a:tc>
                  <a:txBody>
                    <a:bodyPr/>
                    <a:lstStyle/>
                    <a:p>
                      <a:pPr latinLnBrk="1">
                        <a:defRPr lang="ko-KR" altLang="en-US"/>
                      </a:pPr>
                      <a:endParaRPr lang="ko-KR" altLang="en-US" sz="1400"/>
                    </a:p>
                  </a:txBody>
                  <a:tcPr/>
                </a:tc>
              </a:tr>
              <a:tr h="441766">
                <a:tc>
                  <a:txBody>
                    <a:bodyPr/>
                    <a:lstStyle/>
                    <a:p>
                      <a:pPr algn="ctr">
                        <a:defRPr lang="ko-KR" altLang="en-US"/>
                      </a:pPr>
                      <a:r>
                        <a:rPr lang="en-US" altLang="ko-KR" sz="1600" b="0" i="0" spc="5">
                          <a:solidFill>
                            <a:schemeClr val="dk1"/>
                          </a:solidFill>
                          <a:latin typeface="+mn-lt"/>
                          <a:ea typeface="+mn-ea"/>
                          <a:cs typeface="+mn-cs"/>
                        </a:rPr>
                        <a:t>Rule3</a:t>
                      </a:r>
                    </a:p>
                  </a:txBody>
                  <a:tcPr/>
                </a:tc>
                <a:tc>
                  <a:txBody>
                    <a:bodyPr/>
                    <a:lstStyle/>
                    <a:p>
                      <a:pPr>
                        <a:defRPr lang="ko-KR" altLang="en-US"/>
                      </a:pPr>
                      <a:r>
                        <a:rPr lang="ko-KR" altLang="en-US" sz="1400"/>
                        <a:t>제2항의 변경사항을 "회사"에 알리지 않아 발생한 불이익에 대하여 "회사"는 책임지지 않습니다.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5856090" cy="584775"/>
          </a:xfrm>
          <a:prstGeom prst="rect">
            <a:avLst/>
          </a:prstGeom>
          <a:noFill/>
        </p:spPr>
        <p:txBody>
          <a:bodyPr wrap="none">
            <a:spAutoFit/>
          </a:bodyPr>
          <a:lstStyle/>
          <a:p>
            <a:pPr lvl="0">
              <a:defRPr lang="ko-KR" altLang="en-US"/>
            </a:pPr>
            <a:r>
              <a:rPr lang="ko-KR" altLang="en-US" sz="3200" dirty="0" smtClean="0"/>
              <a:t>&lt;제 </a:t>
            </a:r>
            <a:r>
              <a:rPr lang="en-US" altLang="ko-KR" sz="3200" dirty="0" smtClean="0"/>
              <a:t>6</a:t>
            </a:r>
            <a:r>
              <a:rPr lang="ko-KR" altLang="en-US" sz="3200" dirty="0" smtClean="0"/>
              <a:t>조 </a:t>
            </a:r>
            <a:r>
              <a:rPr lang="en-US" altLang="ko-KR" sz="3200" dirty="0" smtClean="0"/>
              <a:t>[</a:t>
            </a:r>
            <a:r>
              <a:rPr lang="ko-KR" altLang="en-US" sz="3200" dirty="0" smtClean="0"/>
              <a:t>개인정보보호 의무</a:t>
            </a:r>
            <a:r>
              <a:rPr lang="en-US" altLang="ko-KR" sz="3200" dirty="0" smtClean="0"/>
              <a:t>]&gt;</a:t>
            </a:r>
            <a:endParaRPr lang="en-US" altLang="ko-KR" sz="3200" dirty="0"/>
          </a:p>
        </p:txBody>
      </p:sp>
      <p:graphicFrame>
        <p:nvGraphicFramePr>
          <p:cNvPr id="24" name="표 23"/>
          <p:cNvGraphicFramePr>
            <a:graphicFrameLocks noGrp="1"/>
          </p:cNvGraphicFramePr>
          <p:nvPr/>
        </p:nvGraphicFramePr>
        <p:xfrm>
          <a:off x="179390" y="876315"/>
          <a:ext cx="8785096" cy="1630680"/>
        </p:xfrm>
        <a:graphic>
          <a:graphicData uri="http://schemas.openxmlformats.org/drawingml/2006/table">
            <a:tbl>
              <a:tblPr firstRow="1" bandRow="1">
                <a:tableStyleId>{5C22544A-7EE6-4342-B048-85BDC9FD1C3A}</a:tableStyleId>
              </a:tblPr>
              <a:tblGrid>
                <a:gridCol w="1143501"/>
                <a:gridCol w="5697380"/>
                <a:gridCol w="1944215"/>
              </a:tblGrid>
              <a:tr h="315779">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084777">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"정보통신망법" 등 관계 법령이 정하는 바에 따라 사용자의 개인정보를 보호하기 위해 노력합니다. 개인정보의 보호 및 사용에 대해서는 관련법 및 "회사"의 개인정보취급방침이 적용됩니다. 다만, "회사"의 공식 사이트 이외의 링크된 사이트에서는 "회사"의 개인정보취급방침이 적용되지 않습니다. </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theme/theme1.xml><?xml version="1.0" encoding="utf-8"?>
<a:theme xmlns:a="http://schemas.openxmlformats.org/drawingml/2006/main" name="1_디자인 사용자 지정">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TotalTime>
  <Words>2926</Words>
  <Application>Microsoft Office PowerPoint</Application>
  <PresentationFormat>화면 슬라이드 쇼(4:3)</PresentationFormat>
  <Paragraphs>259</Paragraphs>
  <Slides>22</Slides>
  <Notes>0</Notes>
  <HiddenSlides>0</HiddenSlides>
  <MMClips>0</MMClips>
  <ScaleCrop>false</ScaleCrop>
  <HeadingPairs>
    <vt:vector size="4" baseType="variant">
      <vt:variant>
        <vt:lpstr>테마</vt:lpstr>
      </vt:variant>
      <vt:variant>
        <vt:i4>1</vt:i4>
      </vt:variant>
      <vt:variant>
        <vt:lpstr>슬라이드 제목</vt:lpstr>
      </vt:variant>
      <vt:variant>
        <vt:i4>22</vt:i4>
      </vt:variant>
    </vt:vector>
  </HeadingPairs>
  <TitlesOfParts>
    <vt:vector size="23" baseType="lpstr">
      <vt:lpstr>1_디자인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design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kkj</dc:creator>
  <cp:lastModifiedBy>USER</cp:lastModifiedBy>
  <cp:revision>1733</cp:revision>
  <dcterms:created xsi:type="dcterms:W3CDTF">2005-03-18T02:48:44Z</dcterms:created>
  <dcterms:modified xsi:type="dcterms:W3CDTF">2018-09-03T05:05:28Z</dcterms:modified>
</cp:coreProperties>
</file>