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68" r:id="rId4"/>
    <p:sldId id="269" r:id="rId5"/>
    <p:sldId id="270" r:id="rId6"/>
    <p:sldId id="271" r:id="rId7"/>
    <p:sldId id="258" r:id="rId8"/>
    <p:sldId id="259" r:id="rId9"/>
    <p:sldId id="262" r:id="rId10"/>
    <p:sldId id="260" r:id="rId11"/>
    <p:sldId id="261" r:id="rId12"/>
    <p:sldId id="263" r:id="rId13"/>
    <p:sldId id="264" r:id="rId14"/>
    <p:sldId id="265" r:id="rId15"/>
    <p:sldId id="266" r:id="rId16"/>
    <p:sldId id="267" r:id="rId1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932558E2-1615-4EB3-9E41-4FFF52B173F7}">
          <p14:sldIdLst>
            <p14:sldId id="256"/>
            <p14:sldId id="257"/>
            <p14:sldId id="268"/>
            <p14:sldId id="269"/>
            <p14:sldId id="270"/>
            <p14:sldId id="271"/>
            <p14:sldId id="258"/>
            <p14:sldId id="259"/>
            <p14:sldId id="262"/>
            <p14:sldId id="260"/>
            <p14:sldId id="261"/>
            <p14:sldId id="263"/>
            <p14:sldId id="264"/>
            <p14:sldId id="265"/>
            <p14:sldId id="266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06" autoAdjust="0"/>
    <p:restoredTop sz="94660"/>
  </p:normalViewPr>
  <p:slideViewPr>
    <p:cSldViewPr snapToGrid="0">
      <p:cViewPr varScale="1">
        <p:scale>
          <a:sx n="139" d="100"/>
          <a:sy n="139" d="100"/>
        </p:scale>
        <p:origin x="72" y="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4B5606-D1DE-4EAE-B968-293C086E22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10A7359-3A87-488D-89C8-ACC538C79D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1AD051A-1BB0-4FC8-AAE6-EC111B74D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B9ACB-A791-4168-BE73-4D419138C425}" type="datetimeFigureOut">
              <a:rPr lang="de-DE" smtClean="0"/>
              <a:t>04.07.2017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6064968-0F51-420E-A5C3-994570E2C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3162CD7-6BA8-4FFC-B2AF-3514358AA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BEFFA-21B9-4FE2-B167-ED66C7F1D758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84626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90222C-F4C8-4494-A9EB-01CC7CAF1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559960B-5298-4476-84AF-0AA1B1B83B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3041AE7-3C02-47BE-BA73-4AF021FDC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B9ACB-A791-4168-BE73-4D419138C425}" type="datetimeFigureOut">
              <a:rPr lang="de-DE" smtClean="0"/>
              <a:t>04.07.2017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26EEEDA-5A77-4E54-9B4E-9EA3330D4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7E39142-A264-4484-85A6-BE2B6D9D8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BEFFA-21B9-4FE2-B167-ED66C7F1D758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92861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C426620-735F-4532-821F-5E26112632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331B7C9-CD8B-4DFC-AEDE-CED435DBC7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6BBA10C-423B-4464-8540-8D1F27D3F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B9ACB-A791-4168-BE73-4D419138C425}" type="datetimeFigureOut">
              <a:rPr lang="de-DE" smtClean="0"/>
              <a:t>04.07.2017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CA35F8C-57A6-4733-8D13-9106BE819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0E31F2C-4691-48AC-A8C2-A7A9E1136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BEFFA-21B9-4FE2-B167-ED66C7F1D758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41556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976BCA-49A9-4803-98DE-6CA5E9E42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CF26CD0-D39C-414E-8E14-09A3E5DA4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4963FF3-79A1-48A5-A582-F3F9A34CF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B9ACB-A791-4168-BE73-4D419138C425}" type="datetimeFigureOut">
              <a:rPr lang="de-DE" smtClean="0"/>
              <a:t>04.07.2017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33815A4-7256-4BDB-BD49-C98E8257D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CBE7CC0-57EF-452E-B205-3CF57D014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BEFFA-21B9-4FE2-B167-ED66C7F1D758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37629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E8758E-6584-4B79-A1DC-8C5FDAC9E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1E9F6A8-333F-4DF3-A2A7-C9F62089F1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6C18626-C232-4E13-95A5-21EBF4E82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B9ACB-A791-4168-BE73-4D419138C425}" type="datetimeFigureOut">
              <a:rPr lang="de-DE" smtClean="0"/>
              <a:t>04.07.2017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E7695EA-E8FD-4BB3-AE4A-76C0D8DDB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EE837B3-0B92-4A70-A74A-53CB83F73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BEFFA-21B9-4FE2-B167-ED66C7F1D758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89386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4E2877-5858-444E-83E0-6396F029D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0D758CC-7BCB-4C5D-8B0C-F416EDE6B1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ADEEFFF-E614-462C-AE6E-02D57F4B97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2FE4144-7D4E-4B9D-A7EC-615D0132B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B9ACB-A791-4168-BE73-4D419138C425}" type="datetimeFigureOut">
              <a:rPr lang="de-DE" smtClean="0"/>
              <a:t>04.07.2017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CF7C36F-5FE6-4208-B0E8-A86C31ED6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DF5AA2C-6977-46A1-B00E-0852CEACE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BEFFA-21B9-4FE2-B167-ED66C7F1D758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14737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2D03D2-83D8-41E6-9F10-AAC4FC30F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F303EBE-C606-4F13-89D2-A1D1F8BB3E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CD6EA1F-0399-46A1-A584-8F8316C893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075B376-D919-4257-9A29-73901C4978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F62238D-7DD4-45C0-994E-D90C0183FE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3BF56F8-BD18-4CB9-B558-79714CA24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B9ACB-A791-4168-BE73-4D419138C425}" type="datetimeFigureOut">
              <a:rPr lang="de-DE" smtClean="0"/>
              <a:t>04.07.2017</a:t>
            </a:fld>
            <a:endParaRPr lang="de-DE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C2F98F3-2B73-41EF-9A19-DAE35C7A4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1A846AF-E406-4064-B525-F44E5E5FF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BEFFA-21B9-4FE2-B167-ED66C7F1D758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88084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C3403D-983B-43D2-832E-CF938CB11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8B6A597-DC20-47B8-9C74-B327723F3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B9ACB-A791-4168-BE73-4D419138C425}" type="datetimeFigureOut">
              <a:rPr lang="de-DE" smtClean="0"/>
              <a:t>04.07.2017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2AFC3CF-FB44-4D6A-BB9F-AA4044776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10E9F7C-6AD1-4269-AC8D-39B25F36E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BEFFA-21B9-4FE2-B167-ED66C7F1D758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07020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D476903-8FAF-4363-A055-2BB230232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B9ACB-A791-4168-BE73-4D419138C425}" type="datetimeFigureOut">
              <a:rPr lang="de-DE" smtClean="0"/>
              <a:t>04.07.2017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54559B1-6CAE-4F3D-9275-8FA3A8203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6104024-F2AF-4A32-A3E6-A5B995FEF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BEFFA-21B9-4FE2-B167-ED66C7F1D758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50875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4B975C-5B64-4F40-8E76-BA0065B79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5B2D833-D0B5-4068-B184-513BFB0ECD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3DBF394-8E44-454D-BD4B-D223628F71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DDD8EBE-AEE2-4BBF-A221-4C08ED822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B9ACB-A791-4168-BE73-4D419138C425}" type="datetimeFigureOut">
              <a:rPr lang="de-DE" smtClean="0"/>
              <a:t>04.07.2017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DAF2F27-786D-4F9E-AF0C-951F7A7C2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355641F-6133-48E5-B9D9-29C0DB566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BEFFA-21B9-4FE2-B167-ED66C7F1D758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42237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7A8334-765E-45AC-9DA9-16882C159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09E1C37-9213-45E4-894D-AA70797B91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45899BC-B6D3-48B9-8675-F2D325D3C7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B9103F5-6639-47C7-9948-BC8207174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B9ACB-A791-4168-BE73-4D419138C425}" type="datetimeFigureOut">
              <a:rPr lang="de-DE" smtClean="0"/>
              <a:t>04.07.2017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3EF4FA5-CEA4-4245-8062-9ADE476C9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AF8BA1F-6A98-494B-B397-46DD03A07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BEFFA-21B9-4FE2-B167-ED66C7F1D758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54936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75D51C9-FF0E-4628-A5B6-370C2359C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38261EF-3168-4F4B-86F8-C51118B204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919AC62-E863-4D2E-84F0-486F37AC55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4B9ACB-A791-4168-BE73-4D419138C425}" type="datetimeFigureOut">
              <a:rPr lang="de-DE" smtClean="0"/>
              <a:t>04.07.2017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9EEEFCC-4C90-44CB-80AA-8C8B4EB36C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9107D9E-4934-4F47-AF16-184BBEFC69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ABEFFA-21B9-4FE2-B167-ED66C7F1D758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6370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4ACEB7-4254-4692-8A9C-5C086F91F8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2884" y="-632695"/>
            <a:ext cx="9144000" cy="2387600"/>
          </a:xfrm>
        </p:spPr>
        <p:txBody>
          <a:bodyPr/>
          <a:lstStyle/>
          <a:p>
            <a:r>
              <a:rPr lang="de-DE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Projekt: Typo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47D64C8-65CD-451A-BBC6-4AA492125B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8000" y="5205670"/>
            <a:ext cx="9144000" cy="1655762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lang="de-DE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Nguyen Tu Trang</a:t>
            </a:r>
          </a:p>
          <a:p>
            <a:pPr algn="r"/>
            <a:r>
              <a:rPr lang="de-DE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Frank Lennart Paul</a:t>
            </a:r>
          </a:p>
          <a:p>
            <a:pPr algn="r"/>
            <a:r>
              <a:rPr lang="de-DE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Krügel Alexander</a:t>
            </a:r>
          </a:p>
          <a:p>
            <a:pPr algn="r"/>
            <a:r>
              <a:rPr lang="de-DE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Weich Christian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8E9B2C2-7942-4957-A5EF-C0A91DB0E7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4791" y="2466412"/>
            <a:ext cx="5840186" cy="2155371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29A6C8CF-3DF3-471A-9AB4-A9C3C12BF1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4791" y="2466412"/>
            <a:ext cx="5904230" cy="4142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0892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B1A89E-9094-4075-9AE6-AFFF5470D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710" y="106332"/>
            <a:ext cx="10515600" cy="1325563"/>
          </a:xfrm>
        </p:spPr>
        <p:txBody>
          <a:bodyPr>
            <a:normAutofit/>
          </a:bodyPr>
          <a:lstStyle/>
          <a:p>
            <a:r>
              <a:rPr lang="de-DE" sz="3600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Die Kernlogik hinter </a:t>
            </a:r>
            <a:r>
              <a:rPr lang="de-DE" sz="3600" dirty="0" err="1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Typo</a:t>
            </a:r>
            <a:r>
              <a:rPr lang="de-DE" sz="3600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: mytcpsocket.cpp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CFC0093-8141-4C88-ACF2-BB4CFECF1F6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95710" y="-3159299"/>
            <a:ext cx="9079409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2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void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doConnect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()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{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socket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=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2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new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200" b="0" i="0" u="none" strike="noStrike" cap="none" normalizeH="0" baseline="0" dirty="0" err="1">
                <a:ln>
                  <a:noFill/>
                </a:ln>
                <a:solidFill>
                  <a:srgbClr val="800080"/>
                </a:solidFill>
                <a:effectLst/>
                <a:latin typeface="Courier"/>
              </a:rPr>
              <a:t>QTcpSocket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</a:t>
            </a:r>
            <a:r>
              <a:rPr kumimoji="0" lang="de-DE" altLang="de-DE" sz="22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this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2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connect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socket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,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SIGNAL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</a:t>
            </a:r>
            <a:r>
              <a:rPr kumimoji="0" lang="de-DE" altLang="de-DE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readyRead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()),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200" dirty="0">
                <a:solidFill>
                  <a:srgbClr val="000000"/>
                </a:solidFill>
                <a:latin typeface="Courier"/>
              </a:rPr>
              <a:t>          </a:t>
            </a:r>
            <a:r>
              <a:rPr kumimoji="0" lang="de-DE" altLang="de-DE" sz="22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this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,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SLOT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</a:t>
            </a:r>
            <a:r>
              <a:rPr kumimoji="0" lang="de-DE" altLang="de-DE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readyRead_new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()));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</a:b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 socket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-&gt;</a:t>
            </a:r>
            <a:r>
              <a:rPr kumimoji="0" lang="de-DE" altLang="de-DE" sz="22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connectToHost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"/>
              </a:rPr>
              <a:t>"192.168.xx.xxx"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,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"/>
              </a:rPr>
              <a:t>1234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  <a:b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</a:b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 </a:t>
            </a:r>
            <a:r>
              <a:rPr kumimoji="0" lang="de-DE" altLang="de-DE" sz="22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if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(!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socket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-&gt;</a:t>
            </a:r>
            <a:r>
              <a:rPr kumimoji="0" lang="de-DE" altLang="de-DE" sz="22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waitForConnected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())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  {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200" dirty="0">
                <a:latin typeface="Courier"/>
              </a:rPr>
              <a:t>	</a:t>
            </a:r>
            <a:r>
              <a:rPr kumimoji="0" lang="de-DE" altLang="de-DE" sz="22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"/>
              </a:rPr>
              <a:t>qDebug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()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&lt;&lt;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"/>
              </a:rPr>
              <a:t>"Error: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"/>
              </a:rPr>
              <a:t>"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&lt;&lt;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socket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-&gt;</a:t>
            </a:r>
            <a:r>
              <a:rPr kumimoji="0" lang="de-DE" altLang="de-DE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errorString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();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  }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  <a:b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</a:b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}</a:t>
            </a:r>
            <a:endParaRPr kumimoji="0" lang="de-DE" altLang="de-DE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D65BC80F-1F41-4CF6-8125-04334EC5B338}"/>
              </a:ext>
            </a:extLst>
          </p:cNvPr>
          <p:cNvSpPr txBox="1"/>
          <p:nvPr/>
        </p:nvSpPr>
        <p:spPr>
          <a:xfrm>
            <a:off x="7155612" y="1610409"/>
            <a:ext cx="42556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Wenn auf den Button Multiplayer gedrückt wird, passiert DIES:</a:t>
            </a:r>
          </a:p>
        </p:txBody>
      </p:sp>
    </p:spTree>
    <p:extLst>
      <p:ext uri="{BB962C8B-B14F-4D97-AF65-F5344CB8AC3E}">
        <p14:creationId xmlns:p14="http://schemas.microsoft.com/office/powerpoint/2010/main" val="1154351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11F544-1DFF-4674-A0D8-21B59B0F3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de-DE" sz="3600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Die Kernlogik hinter </a:t>
            </a:r>
            <a:r>
              <a:rPr lang="de-DE" sz="3600" dirty="0" err="1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Typo</a:t>
            </a:r>
            <a:r>
              <a:rPr lang="de-DE" sz="3600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: mytcpsocket.cpp</a:t>
            </a:r>
            <a:endParaRPr lang="de-DE" sz="3600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9174BAE-C93C-4D59-A3CA-F0A1F30958E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948690"/>
            <a:ext cx="7373813" cy="5909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void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readyRead_new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()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{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switch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counter_message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)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case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"/>
              </a:rPr>
              <a:t>0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:</a:t>
            </a:r>
            <a:r>
              <a:rPr lang="de-DE" altLang="de-DE" sz="2400" dirty="0"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txt_nmbr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=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socket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-&gt;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readAll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emit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signal_txt_nmbr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txt_nmbr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.toInt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());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counter_message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++;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400" dirty="0"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break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;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case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"/>
              </a:rPr>
              <a:t>1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: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other_fpm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=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socket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-&gt;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read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(5);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400" dirty="0">
                <a:latin typeface="Courier"/>
              </a:rPr>
              <a:t>	   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counter_message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++;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400" dirty="0">
                <a:latin typeface="Courier"/>
              </a:rPr>
              <a:t>	   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break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;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case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"/>
              </a:rPr>
              <a:t>2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: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other_wpm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=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socket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-&gt;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readAll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();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400" dirty="0">
                <a:latin typeface="Courier"/>
              </a:rPr>
              <a:t>	   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counter_message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++;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400" dirty="0">
                <a:latin typeface="Courier"/>
              </a:rPr>
              <a:t>	   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break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;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}</a:t>
            </a:r>
            <a:endParaRPr kumimoji="0" lang="de-DE" alt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C579860B-B86E-4596-A708-9E04E3B766DA}"/>
              </a:ext>
            </a:extLst>
          </p:cNvPr>
          <p:cNvSpPr txBox="1"/>
          <p:nvPr/>
        </p:nvSpPr>
        <p:spPr>
          <a:xfrm>
            <a:off x="8426076" y="1325563"/>
            <a:ext cx="28401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Jede eingehende Nachricht muss verarbeitet werden.</a:t>
            </a:r>
          </a:p>
        </p:txBody>
      </p:sp>
    </p:spTree>
    <p:extLst>
      <p:ext uri="{BB962C8B-B14F-4D97-AF65-F5344CB8AC3E}">
        <p14:creationId xmlns:p14="http://schemas.microsoft.com/office/powerpoint/2010/main" val="3405546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4EE53B-F9BE-4646-B333-BF631E0A7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Unsere Werkzeuge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07F42A7-98C1-4B12-B02A-2C534E0DFF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683" y="1807812"/>
            <a:ext cx="10461567" cy="4351338"/>
          </a:xfrm>
        </p:spPr>
        <p:txBody>
          <a:bodyPr>
            <a:normAutofit/>
          </a:bodyPr>
          <a:lstStyle/>
          <a:p>
            <a:pPr fontAlgn="base"/>
            <a:r>
              <a:rPr lang="de-DE" sz="2400" dirty="0" err="1">
                <a:latin typeface="Courier"/>
              </a:rPr>
              <a:t>Bugzilla</a:t>
            </a:r>
            <a:r>
              <a:rPr lang="de-DE" sz="2400" dirty="0">
                <a:latin typeface="Courier"/>
              </a:rPr>
              <a:t> (Bugtracker) </a:t>
            </a:r>
          </a:p>
          <a:p>
            <a:pPr fontAlgn="base"/>
            <a:r>
              <a:rPr lang="de-DE" sz="2400" dirty="0" err="1">
                <a:latin typeface="Courier"/>
              </a:rPr>
              <a:t>Doxygen</a:t>
            </a:r>
            <a:r>
              <a:rPr lang="de-DE" sz="2400" dirty="0">
                <a:latin typeface="Courier"/>
              </a:rPr>
              <a:t> (</a:t>
            </a:r>
            <a:r>
              <a:rPr lang="de-DE" sz="2400" dirty="0" err="1">
                <a:latin typeface="Courier"/>
              </a:rPr>
              <a:t>Codokumentation</a:t>
            </a:r>
            <a:r>
              <a:rPr lang="de-DE" sz="2400" dirty="0">
                <a:latin typeface="Courier"/>
              </a:rPr>
              <a:t>)</a:t>
            </a:r>
          </a:p>
          <a:p>
            <a:pPr fontAlgn="base"/>
            <a:r>
              <a:rPr lang="de-DE" sz="2400" dirty="0">
                <a:latin typeface="Courier"/>
              </a:rPr>
              <a:t>SVN Repository (</a:t>
            </a:r>
            <a:r>
              <a:rPr lang="de-DE" sz="2400" dirty="0" err="1">
                <a:latin typeface="Courier"/>
              </a:rPr>
              <a:t>TortoiseSVN</a:t>
            </a:r>
            <a:r>
              <a:rPr lang="de-DE" sz="2400" dirty="0">
                <a:latin typeface="Courier"/>
              </a:rPr>
              <a:t>) </a:t>
            </a:r>
          </a:p>
          <a:p>
            <a:pPr marL="0" indent="0" fontAlgn="base">
              <a:buNone/>
            </a:pPr>
            <a:r>
              <a:rPr lang="de-DE" sz="2400" dirty="0">
                <a:latin typeface="Courier"/>
              </a:rPr>
              <a:t>  </a:t>
            </a:r>
          </a:p>
          <a:p>
            <a:pPr fontAlgn="base"/>
            <a:r>
              <a:rPr lang="de-DE" sz="2400" dirty="0">
                <a:latin typeface="Courier"/>
              </a:rPr>
              <a:t>Visual </a:t>
            </a:r>
            <a:r>
              <a:rPr lang="de-DE" sz="2400" dirty="0" err="1">
                <a:latin typeface="Courier"/>
              </a:rPr>
              <a:t>Paradigm</a:t>
            </a:r>
            <a:r>
              <a:rPr lang="de-DE" sz="2400" dirty="0">
                <a:latin typeface="Courier"/>
              </a:rPr>
              <a:t> (Diagramme) </a:t>
            </a:r>
          </a:p>
          <a:p>
            <a:pPr fontAlgn="base"/>
            <a:r>
              <a:rPr lang="de-DE" sz="2400" dirty="0">
                <a:latin typeface="Courier"/>
              </a:rPr>
              <a:t>QT Creator (IDE) </a:t>
            </a:r>
          </a:p>
          <a:p>
            <a:pPr fontAlgn="base"/>
            <a:r>
              <a:rPr lang="de-DE" sz="2400" dirty="0">
                <a:latin typeface="Courier"/>
              </a:rPr>
              <a:t>QT Installer Framework </a:t>
            </a:r>
            <a:r>
              <a:rPr lang="de-DE" dirty="0"/>
              <a:t> </a:t>
            </a:r>
          </a:p>
          <a:p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2CC82394-F48D-4EB5-B6E9-C9EE295530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5257" y="2512985"/>
            <a:ext cx="6596743" cy="4345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561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4451EE-88EC-4178-808C-246DEC952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Unsere Werkzeuge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B3F4702-AAB2-425F-87E0-8D5477B633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076" y="1690688"/>
            <a:ext cx="10515600" cy="4351338"/>
          </a:xfrm>
        </p:spPr>
        <p:txBody>
          <a:bodyPr/>
          <a:lstStyle/>
          <a:p>
            <a:pPr fontAlgn="base"/>
            <a:r>
              <a:rPr lang="de-DE" sz="2400" dirty="0">
                <a:latin typeface="Courier"/>
              </a:rPr>
              <a:t>Visual Studio 2015 (Compiler) </a:t>
            </a:r>
          </a:p>
          <a:p>
            <a:pPr fontAlgn="base"/>
            <a:r>
              <a:rPr lang="de-DE" sz="2400" dirty="0">
                <a:latin typeface="Courier"/>
              </a:rPr>
              <a:t>Windows 10 Development Kit (Debugger) </a:t>
            </a:r>
          </a:p>
          <a:p>
            <a:pPr fontAlgn="base"/>
            <a:r>
              <a:rPr lang="de-DE" sz="2400" dirty="0">
                <a:latin typeface="Courier"/>
              </a:rPr>
              <a:t>MySQL-Server(online) </a:t>
            </a:r>
          </a:p>
          <a:p>
            <a:pPr fontAlgn="base"/>
            <a:r>
              <a:rPr lang="de-DE" sz="2400" dirty="0">
                <a:latin typeface="Courier"/>
              </a:rPr>
              <a:t>Linux Server (mit Plesk) </a:t>
            </a:r>
          </a:p>
          <a:p>
            <a:pPr fontAlgn="base"/>
            <a:r>
              <a:rPr lang="de-DE" sz="2400" dirty="0">
                <a:latin typeface="Courier"/>
              </a:rPr>
              <a:t>SQLite Datenbank (offline) </a:t>
            </a:r>
          </a:p>
          <a:p>
            <a:pPr fontAlgn="base"/>
            <a:r>
              <a:rPr lang="de-DE" sz="2400" dirty="0">
                <a:latin typeface="Courier"/>
              </a:rPr>
              <a:t>SQLite Manager</a:t>
            </a:r>
            <a:r>
              <a:rPr lang="de-DE" dirty="0"/>
              <a:t> </a:t>
            </a:r>
          </a:p>
          <a:p>
            <a:pPr marL="0" indent="0" fontAlgn="base">
              <a:buNone/>
            </a:pPr>
            <a:r>
              <a:rPr lang="de-DE" dirty="0"/>
              <a:t> </a:t>
            </a:r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3D373F65-C77D-4D3D-8982-136F5B487F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3978" y="2644647"/>
            <a:ext cx="6928022" cy="4213353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6B16EF75-43EE-4130-B536-8FEF098EA4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6530" y="2695772"/>
            <a:ext cx="6285470" cy="4162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83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4451EE-88EC-4178-808C-246DEC952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Was bei uns gut gelaufen ist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B3F4702-AAB2-425F-87E0-8D5477B633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de-DE" dirty="0" err="1">
                <a:latin typeface="Courier"/>
              </a:rPr>
              <a:t>Einarbeit</a:t>
            </a:r>
            <a:r>
              <a:rPr lang="de-DE" dirty="0">
                <a:latin typeface="Courier"/>
              </a:rPr>
              <a:t> in </a:t>
            </a:r>
            <a:r>
              <a:rPr lang="de-DE" dirty="0" err="1">
                <a:latin typeface="Courier"/>
              </a:rPr>
              <a:t>Qt</a:t>
            </a:r>
            <a:endParaRPr lang="de-DE" dirty="0">
              <a:latin typeface="Courier"/>
            </a:endParaRPr>
          </a:p>
          <a:p>
            <a:pPr fontAlgn="base"/>
            <a:r>
              <a:rPr lang="de-DE" dirty="0">
                <a:latin typeface="Courier"/>
              </a:rPr>
              <a:t>GUI Programmierung </a:t>
            </a:r>
          </a:p>
          <a:p>
            <a:pPr fontAlgn="base"/>
            <a:r>
              <a:rPr lang="de-DE" dirty="0">
                <a:latin typeface="Courier"/>
              </a:rPr>
              <a:t>Offline Datenbank (</a:t>
            </a:r>
            <a:r>
              <a:rPr lang="de-DE" dirty="0" err="1">
                <a:latin typeface="Courier"/>
              </a:rPr>
              <a:t>SQlite</a:t>
            </a:r>
            <a:r>
              <a:rPr lang="de-DE" dirty="0">
                <a:latin typeface="Courier"/>
              </a:rPr>
              <a:t>) </a:t>
            </a:r>
          </a:p>
          <a:p>
            <a:pPr fontAlgn="base"/>
            <a:r>
              <a:rPr lang="de-DE" dirty="0">
                <a:latin typeface="Courier"/>
              </a:rPr>
              <a:t>gewünschtes Programm fertig erstellt </a:t>
            </a:r>
          </a:p>
          <a:p>
            <a:pPr fontAlgn="base"/>
            <a:r>
              <a:rPr lang="de-DE" dirty="0">
                <a:latin typeface="Courier"/>
              </a:rPr>
              <a:t>Installationsdatei erstellen </a:t>
            </a:r>
          </a:p>
          <a:p>
            <a:pPr fontAlgn="base"/>
            <a:r>
              <a:rPr lang="de-DE" dirty="0">
                <a:latin typeface="Courier"/>
              </a:rPr>
              <a:t>Fehleranalyse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43649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866928-7888-495D-957E-9A069D680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Wo wir Probleme hatten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5869118-EBEB-497F-96C2-028F1EF7A1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de-DE" dirty="0">
                <a:latin typeface="Courier"/>
              </a:rPr>
              <a:t>MySQL Server Verbindung herstellen </a:t>
            </a:r>
          </a:p>
          <a:p>
            <a:pPr fontAlgn="base"/>
            <a:r>
              <a:rPr lang="de-DE" dirty="0">
                <a:latin typeface="Courier"/>
              </a:rPr>
              <a:t>QT Komponenten  </a:t>
            </a:r>
          </a:p>
          <a:p>
            <a:pPr fontAlgn="base"/>
            <a:r>
              <a:rPr lang="de-DE" dirty="0">
                <a:latin typeface="Courier"/>
              </a:rPr>
              <a:t>Multiplayer</a:t>
            </a:r>
          </a:p>
          <a:p>
            <a:pPr fontAlgn="base"/>
            <a:r>
              <a:rPr lang="de-DE" dirty="0">
                <a:latin typeface="Courier"/>
              </a:rPr>
              <a:t>Zeitplan ging nicht ganz auf</a:t>
            </a:r>
            <a:r>
              <a:rPr lang="de-DE" dirty="0"/>
              <a:t> 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15385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24A9F3-4C7E-44AF-9093-D780D05CB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Was wir gelernt haben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E48E752-3665-4167-B029-DF67333119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de-DE" dirty="0">
                <a:latin typeface="Courier"/>
              </a:rPr>
              <a:t>C++ Kenntnisse erweitert </a:t>
            </a:r>
          </a:p>
          <a:p>
            <a:pPr fontAlgn="base"/>
            <a:r>
              <a:rPr lang="de-DE" dirty="0">
                <a:latin typeface="Courier"/>
              </a:rPr>
              <a:t>GUI Programmierung  </a:t>
            </a:r>
          </a:p>
          <a:p>
            <a:pPr fontAlgn="base"/>
            <a:r>
              <a:rPr lang="de-DE" dirty="0">
                <a:latin typeface="Courier"/>
              </a:rPr>
              <a:t>Socket Programmierung </a:t>
            </a:r>
          </a:p>
          <a:p>
            <a:pPr marL="0" indent="0" fontAlgn="base">
              <a:buNone/>
            </a:pPr>
            <a:endParaRPr lang="de-DE" dirty="0">
              <a:latin typeface="Courier"/>
            </a:endParaRPr>
          </a:p>
          <a:p>
            <a:pPr fontAlgn="base"/>
            <a:r>
              <a:rPr lang="de-DE" dirty="0">
                <a:latin typeface="Courier"/>
              </a:rPr>
              <a:t>Datenbank/SQL Umgang </a:t>
            </a:r>
          </a:p>
          <a:p>
            <a:pPr fontAlgn="base"/>
            <a:r>
              <a:rPr lang="de-DE" dirty="0">
                <a:latin typeface="Courier"/>
              </a:rPr>
              <a:t>Linux Basics </a:t>
            </a:r>
          </a:p>
          <a:p>
            <a:pPr fontAlgn="base"/>
            <a:r>
              <a:rPr lang="de-DE" dirty="0">
                <a:latin typeface="Courier"/>
              </a:rPr>
              <a:t>SE Kenntnisse erweitert </a:t>
            </a:r>
          </a:p>
          <a:p>
            <a:pPr marL="0" indent="0" fontAlgn="base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89125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ADF65B-B8E3-4E42-95A7-8AEE9E848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Ein kurzer Blick…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506DAE65-E9D6-4D20-9116-0496AC8720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790" y="1690688"/>
            <a:ext cx="8098024" cy="5042437"/>
          </a:xfrm>
          <a:effectLst>
            <a:outerShdw blurRad="50800" dist="50800" dir="5400000" sx="75000" sy="75000" algn="ctr" rotWithShape="0">
              <a:srgbClr val="000000">
                <a:alpha val="43000"/>
              </a:srgbClr>
            </a:outerShdw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2754903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5B8307-13A0-4D74-B224-E781A1870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937" y="370682"/>
            <a:ext cx="3932237" cy="792760"/>
          </a:xfrm>
        </p:spPr>
        <p:txBody>
          <a:bodyPr/>
          <a:lstStyle/>
          <a:p>
            <a:r>
              <a:rPr lang="en-US" sz="3600" dirty="0">
                <a:solidFill>
                  <a:schemeClr val="accent5">
                    <a:lumMod val="50000"/>
                  </a:schemeClr>
                </a:solidFill>
              </a:rPr>
              <a:t>Software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Architektur</a:t>
            </a:r>
            <a:endParaRPr lang="de-DE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6" name="Inhaltsplatzhalter 5" descr="Ein Bild, das Screenshot enthält.&#10;&#10;Mit sehr hoher Zuverlässigkeit generierte Beschreibung">
            <a:extLst>
              <a:ext uri="{FF2B5EF4-FFF2-40B4-BE49-F238E27FC236}">
                <a16:creationId xmlns:a16="http://schemas.microsoft.com/office/drawing/2014/main" id="{8B6FCD47-24AF-4C31-91A0-E4288A772F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3828" y="767062"/>
            <a:ext cx="8054323" cy="4610338"/>
          </a:xfrm>
        </p:spPr>
      </p:pic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A0C5FB7-8850-452B-9921-1035204A2C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11936" y="1819587"/>
            <a:ext cx="3932237" cy="4006632"/>
          </a:xfrm>
        </p:spPr>
        <p:txBody>
          <a:bodyPr/>
          <a:lstStyle/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400" dirty="0" err="1"/>
              <a:t>Datenspeicherarchitektur</a:t>
            </a:r>
            <a:r>
              <a:rPr lang="en-US" sz="2400" dirty="0"/>
              <a:t> (Blackboard)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400" dirty="0" err="1"/>
              <a:t>Subsysteme</a:t>
            </a:r>
            <a:r>
              <a:rPr lang="en-US" sz="2400" dirty="0"/>
              <a:t>, </a:t>
            </a:r>
            <a:r>
              <a:rPr lang="en-US" sz="2400" dirty="0" err="1"/>
              <a:t>gemeinsame</a:t>
            </a:r>
            <a:r>
              <a:rPr lang="en-US" sz="2400" dirty="0"/>
              <a:t> </a:t>
            </a:r>
            <a:r>
              <a:rPr lang="en-US" sz="2400" dirty="0" err="1"/>
              <a:t>Schnittstelle</a:t>
            </a:r>
            <a:r>
              <a:rPr lang="en-US" sz="2400" dirty="0"/>
              <a:t>, </a:t>
            </a:r>
            <a:r>
              <a:rPr lang="en-US" sz="2400" dirty="0" err="1"/>
              <a:t>Datenbank</a:t>
            </a:r>
            <a:endParaRPr lang="en-US" sz="2400" dirty="0"/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400" dirty="0" err="1"/>
              <a:t>Schwache</a:t>
            </a:r>
            <a:r>
              <a:rPr lang="en-US" sz="2400" dirty="0"/>
              <a:t> </a:t>
            </a:r>
            <a:r>
              <a:rPr lang="en-US" sz="2400" dirty="0" err="1"/>
              <a:t>Koppelung</a:t>
            </a:r>
            <a:r>
              <a:rPr lang="en-US" sz="2400" dirty="0"/>
              <a:t> der </a:t>
            </a:r>
            <a:r>
              <a:rPr lang="en-US" sz="2400" dirty="0" err="1"/>
              <a:t>Subsysteme</a:t>
            </a:r>
            <a:endParaRPr lang="en-US" sz="2400" dirty="0"/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400" dirty="0" err="1"/>
              <a:t>MainWindow</a:t>
            </a:r>
            <a:r>
              <a:rPr lang="en-US" sz="2400" dirty="0"/>
              <a:t> </a:t>
            </a:r>
            <a:r>
              <a:rPr lang="en-US" sz="2400" dirty="0" err="1"/>
              <a:t>steuert</a:t>
            </a:r>
            <a:r>
              <a:rPr lang="en-US" sz="2400" dirty="0"/>
              <a:t> </a:t>
            </a:r>
            <a:r>
              <a:rPr lang="en-US" sz="2400" dirty="0" err="1"/>
              <a:t>alle</a:t>
            </a:r>
            <a:r>
              <a:rPr lang="en-US" sz="2400" dirty="0"/>
              <a:t> </a:t>
            </a:r>
            <a:r>
              <a:rPr lang="en-US" sz="2400" dirty="0" err="1"/>
              <a:t>Vorgänge</a:t>
            </a:r>
            <a:r>
              <a:rPr lang="en-US" sz="2400" dirty="0"/>
              <a:t> (</a:t>
            </a:r>
            <a:r>
              <a:rPr lang="en-US" sz="2400" dirty="0" err="1"/>
              <a:t>Hohe</a:t>
            </a:r>
            <a:r>
              <a:rPr lang="en-US" sz="2400" dirty="0"/>
              <a:t> </a:t>
            </a:r>
            <a:r>
              <a:rPr lang="en-US" sz="2400" dirty="0" err="1"/>
              <a:t>Kohäsion</a:t>
            </a:r>
            <a:r>
              <a:rPr lang="en-US" sz="2400" dirty="0"/>
              <a:t>)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400" dirty="0"/>
              <a:t>Programm einfach Wartbar und leicht erweiterbar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90042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A76A5B-5162-4C73-97CC-36E0E95A9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8" y="321012"/>
            <a:ext cx="3932237" cy="836579"/>
          </a:xfrm>
        </p:spPr>
        <p:txBody>
          <a:bodyPr/>
          <a:lstStyle/>
          <a:p>
            <a:r>
              <a:rPr lang="en-US" sz="3600" dirty="0">
                <a:solidFill>
                  <a:schemeClr val="accent5">
                    <a:lumMod val="50000"/>
                  </a:schemeClr>
                </a:solidFill>
              </a:rPr>
              <a:t>Software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Architektur</a:t>
            </a: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3F7153E-B858-469F-AFCA-1B2709757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59043" y="1732472"/>
            <a:ext cx="3932237" cy="3811588"/>
          </a:xfrm>
        </p:spPr>
        <p:txBody>
          <a:bodyPr>
            <a:normAutofit fontScale="92500" lnSpcReduction="20000"/>
          </a:bodyPr>
          <a:lstStyle/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2600" dirty="0" err="1"/>
              <a:t>Subsysteme</a:t>
            </a:r>
            <a:r>
              <a:rPr lang="en-US" sz="2600" dirty="0"/>
              <a:t> </a:t>
            </a:r>
            <a:r>
              <a:rPr lang="en-US" sz="2600" dirty="0" err="1"/>
              <a:t>greifen</a:t>
            </a:r>
            <a:r>
              <a:rPr lang="en-US" sz="2600" dirty="0"/>
              <a:t> </a:t>
            </a:r>
            <a:r>
              <a:rPr lang="en-US" sz="2600" dirty="0" err="1"/>
              <a:t>alle</a:t>
            </a:r>
            <a:r>
              <a:rPr lang="en-US" sz="2600" dirty="0"/>
              <a:t> auf </a:t>
            </a:r>
            <a:r>
              <a:rPr lang="en-US" sz="2600" dirty="0" err="1"/>
              <a:t>gemeinsame</a:t>
            </a:r>
            <a:r>
              <a:rPr lang="en-US" sz="2600" dirty="0"/>
              <a:t> </a:t>
            </a:r>
            <a:r>
              <a:rPr lang="en-US" sz="2600" dirty="0" err="1"/>
              <a:t>Schnittstelle</a:t>
            </a:r>
            <a:r>
              <a:rPr lang="en-US" sz="2600" dirty="0"/>
              <a:t> </a:t>
            </a:r>
            <a:r>
              <a:rPr lang="en-US" sz="2600" dirty="0" err="1"/>
              <a:t>zu</a:t>
            </a:r>
            <a:endParaRPr lang="en-US" sz="2600" dirty="0"/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2600" dirty="0" err="1"/>
              <a:t>MainWindow</a:t>
            </a:r>
            <a:r>
              <a:rPr lang="en-US" sz="2600" dirty="0"/>
              <a:t> </a:t>
            </a:r>
            <a:r>
              <a:rPr lang="en-US" sz="2600" dirty="0" err="1"/>
              <a:t>stellt</a:t>
            </a:r>
            <a:r>
              <a:rPr lang="en-US" sz="2600" dirty="0"/>
              <a:t> </a:t>
            </a:r>
            <a:r>
              <a:rPr lang="en-US" sz="2600" dirty="0" err="1"/>
              <a:t>Verbindungen</a:t>
            </a:r>
            <a:r>
              <a:rPr lang="en-US" sz="2600" dirty="0"/>
              <a:t> der </a:t>
            </a:r>
            <a:r>
              <a:rPr lang="en-US" sz="2600" dirty="0" err="1"/>
              <a:t>Logik</a:t>
            </a:r>
            <a:r>
              <a:rPr lang="en-US" sz="2600" dirty="0"/>
              <a:t> des </a:t>
            </a:r>
            <a:r>
              <a:rPr lang="en-US" sz="2600" dirty="0" err="1"/>
              <a:t>Programms</a:t>
            </a:r>
            <a:r>
              <a:rPr lang="en-US" sz="2600" dirty="0"/>
              <a:t> </a:t>
            </a:r>
            <a:r>
              <a:rPr lang="en-US" sz="2600" dirty="0" err="1"/>
              <a:t>dar</a:t>
            </a:r>
            <a:endParaRPr lang="en-US" sz="2600" dirty="0"/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2600" dirty="0" err="1"/>
              <a:t>Subsysteme</a:t>
            </a:r>
            <a:r>
              <a:rPr lang="en-US" sz="2600" dirty="0"/>
              <a:t>: </a:t>
            </a:r>
            <a:r>
              <a:rPr lang="en-US" sz="2600" dirty="0" err="1"/>
              <a:t>Fehleranalyse</a:t>
            </a:r>
            <a:r>
              <a:rPr lang="en-US" sz="2600" dirty="0"/>
              <a:t>, Modis </a:t>
            </a:r>
            <a:r>
              <a:rPr lang="en-US" sz="2600" dirty="0" err="1"/>
              <a:t>usw</a:t>
            </a:r>
            <a:r>
              <a:rPr lang="en-US" sz="2600" dirty="0"/>
              <a:t>.</a:t>
            </a:r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2600" dirty="0" err="1"/>
              <a:t>MainWindow</a:t>
            </a:r>
            <a:r>
              <a:rPr lang="en-US" sz="2600" dirty="0"/>
              <a:t> </a:t>
            </a:r>
            <a:r>
              <a:rPr lang="en-US" sz="2600" dirty="0" err="1"/>
              <a:t>greift</a:t>
            </a:r>
            <a:r>
              <a:rPr lang="en-US" sz="2600" dirty="0"/>
              <a:t> auf </a:t>
            </a:r>
            <a:r>
              <a:rPr lang="en-US" sz="2600" dirty="0" err="1"/>
              <a:t>gemeinsame</a:t>
            </a:r>
            <a:r>
              <a:rPr lang="en-US" sz="2600" dirty="0"/>
              <a:t> </a:t>
            </a:r>
            <a:r>
              <a:rPr lang="en-US" sz="2600" dirty="0" err="1"/>
              <a:t>Datenbank</a:t>
            </a:r>
            <a:r>
              <a:rPr lang="en-US" sz="2600" dirty="0"/>
              <a:t> </a:t>
            </a:r>
            <a:r>
              <a:rPr lang="en-US" sz="2600" dirty="0" err="1"/>
              <a:t>zu</a:t>
            </a:r>
            <a:endParaRPr lang="en-US" sz="2600" dirty="0"/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2600" dirty="0" err="1"/>
              <a:t>Gibt</a:t>
            </a:r>
            <a:r>
              <a:rPr lang="en-US" sz="2600" dirty="0"/>
              <a:t> </a:t>
            </a:r>
            <a:r>
              <a:rPr lang="en-US" sz="2600" dirty="0" err="1"/>
              <a:t>Statistik</a:t>
            </a:r>
            <a:r>
              <a:rPr lang="en-US" sz="2600" dirty="0"/>
              <a:t> </a:t>
            </a:r>
            <a:r>
              <a:rPr lang="en-US" sz="2600" dirty="0" err="1"/>
              <a:t>Daten</a:t>
            </a:r>
            <a:r>
              <a:rPr lang="en-US" sz="2600" dirty="0"/>
              <a:t> </a:t>
            </a:r>
            <a:r>
              <a:rPr lang="en-US" sz="2600" dirty="0" err="1"/>
              <a:t>weiter</a:t>
            </a:r>
            <a:r>
              <a:rPr lang="en-US" sz="2600" dirty="0"/>
              <a:t> und </a:t>
            </a:r>
            <a:r>
              <a:rPr lang="en-US" sz="2600" dirty="0" err="1"/>
              <a:t>bezieht</a:t>
            </a:r>
            <a:r>
              <a:rPr lang="en-US" sz="2600" dirty="0"/>
              <a:t> </a:t>
            </a:r>
            <a:r>
              <a:rPr lang="en-US" sz="2600" dirty="0" err="1"/>
              <a:t>dort</a:t>
            </a:r>
            <a:r>
              <a:rPr lang="en-US" sz="2600" dirty="0"/>
              <a:t> </a:t>
            </a:r>
            <a:r>
              <a:rPr lang="en-US" sz="2600" dirty="0" err="1"/>
              <a:t>Texte</a:t>
            </a:r>
            <a:endParaRPr lang="en-US" sz="2600" dirty="0"/>
          </a:p>
          <a:p>
            <a:endParaRPr lang="de-DE" dirty="0"/>
          </a:p>
        </p:txBody>
      </p:sp>
      <p:pic>
        <p:nvPicPr>
          <p:cNvPr id="5" name="Inhaltsplatzhalter 5" descr="Ein Bild, das Screenshot enthält.&#10;&#10;Mit sehr hoher Zuverlässigkeit generierte Beschreibung">
            <a:extLst>
              <a:ext uri="{FF2B5EF4-FFF2-40B4-BE49-F238E27FC236}">
                <a16:creationId xmlns:a16="http://schemas.microsoft.com/office/drawing/2014/main" id="{56DBCA3A-7419-4CAA-884C-D11A855D18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6644" y="739301"/>
            <a:ext cx="8085355" cy="4638042"/>
          </a:xfrm>
        </p:spPr>
      </p:pic>
    </p:spTree>
    <p:extLst>
      <p:ext uri="{BB962C8B-B14F-4D97-AF65-F5344CB8AC3E}">
        <p14:creationId xmlns:p14="http://schemas.microsoft.com/office/powerpoint/2010/main" val="2668531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 descr="Ein Bild, das Text, Karte enthält.&#10;&#10;Mit sehr hoher Zuverlässigkeit generierte Beschreibung">
            <a:extLst>
              <a:ext uri="{FF2B5EF4-FFF2-40B4-BE49-F238E27FC236}">
                <a16:creationId xmlns:a16="http://schemas.microsoft.com/office/drawing/2014/main" id="{E8708F85-6105-43F8-95C4-567F9B9231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" y="66675"/>
            <a:ext cx="12182475" cy="672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798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Ein Bild, das Text, Karte enthält.&#10;&#10;Mit sehr hoher Zuverlässigkeit generierte Beschreibung">
            <a:extLst>
              <a:ext uri="{FF2B5EF4-FFF2-40B4-BE49-F238E27FC236}">
                <a16:creationId xmlns:a16="http://schemas.microsoft.com/office/drawing/2014/main" id="{4C7143B0-3906-4050-BA4D-9789CB478A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193" y="0"/>
            <a:ext cx="68396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678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19D0C6-62B6-4EA7-806F-E34729BE2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9894" y="-140959"/>
            <a:ext cx="10515600" cy="1325563"/>
          </a:xfrm>
        </p:spPr>
        <p:txBody>
          <a:bodyPr>
            <a:normAutofit/>
          </a:bodyPr>
          <a:lstStyle/>
          <a:p>
            <a:r>
              <a:rPr lang="de-DE" sz="3600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Die Kernlogik hinter Typo: fehleranalyse.cpp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B496CE8A-61D1-4BA0-94CA-20A34406E2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9894" y="658756"/>
            <a:ext cx="9851366" cy="62786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void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GetnextWord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()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{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	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const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800080"/>
                </a:solidFill>
                <a:effectLst/>
                <a:latin typeface="Courier"/>
              </a:rPr>
              <a:t>QChar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*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CharacterfromText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;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	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WordfromText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-&gt;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clear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();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	do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{</a:t>
            </a:r>
            <a:endParaRPr kumimoji="0" lang="de-DE" alt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		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if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textcounter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&gt;=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text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-&gt;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length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())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		{end();</a:t>
            </a:r>
            <a:r>
              <a:rPr lang="de-DE" altLang="de-DE" sz="2400" dirty="0"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return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;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}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		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CharacterfromText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=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&amp;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text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-&gt;at(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textcounter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		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if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CharacterfromText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-&gt;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isSpace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())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400" dirty="0">
                <a:latin typeface="Courier"/>
              </a:rPr>
              <a:t>		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{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textcounter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++;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return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;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}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		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WordfromText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-&gt;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append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(*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CharacterfromText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);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		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textcounter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++;</a:t>
            </a:r>
            <a:endParaRPr kumimoji="0" lang="de-DE" alt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	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}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while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(!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CharacterfromText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-&gt;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isSpace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());</a:t>
            </a:r>
            <a:endParaRPr kumimoji="0" lang="de-DE" alt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}</a:t>
            </a:r>
            <a:endParaRPr kumimoji="0" lang="de-DE" alt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FF694CCD-802D-4BD4-A294-FC285669C642}"/>
              </a:ext>
            </a:extLst>
          </p:cNvPr>
          <p:cNvSpPr txBox="1"/>
          <p:nvPr/>
        </p:nvSpPr>
        <p:spPr>
          <a:xfrm>
            <a:off x="8223944" y="1672814"/>
            <a:ext cx="40084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Wir holen uns ein Wort aus dem vorgegebenen Text!</a:t>
            </a:r>
          </a:p>
        </p:txBody>
      </p:sp>
    </p:spTree>
    <p:extLst>
      <p:ext uri="{BB962C8B-B14F-4D97-AF65-F5344CB8AC3E}">
        <p14:creationId xmlns:p14="http://schemas.microsoft.com/office/powerpoint/2010/main" val="1689572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9B1E4D-5624-4CE9-8E8C-8E74D032B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Die Kernlogik hinter </a:t>
            </a:r>
            <a:r>
              <a:rPr lang="de-DE" sz="3600" dirty="0" err="1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Typo</a:t>
            </a:r>
            <a:r>
              <a:rPr lang="de-DE" sz="3600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: fehleranalyse.cpp</a:t>
            </a:r>
            <a:endParaRPr lang="de-DE" sz="36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2C29DBC-DE1B-4484-8F3B-D8EA43CD590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876684"/>
            <a:ext cx="7930056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void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analyse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800080"/>
                </a:solidFill>
                <a:effectLst/>
                <a:latin typeface="Courier"/>
              </a:rPr>
              <a:t>QString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WordfromUser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)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{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	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if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800000"/>
                </a:solidFill>
                <a:effectLst/>
                <a:latin typeface="Courier"/>
              </a:rPr>
              <a:t>run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)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	{</a:t>
            </a:r>
            <a:endParaRPr lang="de-DE" altLang="de-DE" sz="2400" dirty="0">
              <a:latin typeface="Courie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		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if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WordfromText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!=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WordfromUser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)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"/>
              </a:rPr>
              <a:t>			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NumberofErrors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++;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		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if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WordfromText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==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WordfromUser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)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400" dirty="0">
                <a:solidFill>
                  <a:srgbClr val="000000"/>
                </a:solidFill>
                <a:latin typeface="Courier"/>
              </a:rPr>
              <a:t>			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NumberofCorrectWords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++;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400" dirty="0">
                <a:latin typeface="Courier"/>
              </a:rPr>
              <a:t>		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GetnextWord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();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	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}</a:t>
            </a:r>
            <a:endParaRPr kumimoji="0" lang="de-DE" alt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310745AF-3703-4D97-8DDF-FDAE0EB7D277}"/>
              </a:ext>
            </a:extLst>
          </p:cNvPr>
          <p:cNvSpPr txBox="1"/>
          <p:nvPr/>
        </p:nvSpPr>
        <p:spPr>
          <a:xfrm>
            <a:off x="8218098" y="2536166"/>
            <a:ext cx="37956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Nun vergleichen wir das Wort mit dem Wort des Benutzers!</a:t>
            </a:r>
          </a:p>
        </p:txBody>
      </p:sp>
    </p:spTree>
    <p:extLst>
      <p:ext uri="{BB962C8B-B14F-4D97-AF65-F5344CB8AC3E}">
        <p14:creationId xmlns:p14="http://schemas.microsoft.com/office/powerpoint/2010/main" val="678089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9353A3-2009-41A5-8CDE-7B7CA84E2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de-DE" sz="3600" dirty="0">
                <a:solidFill>
                  <a:srgbClr val="4472C4">
                    <a:lumMod val="75000"/>
                  </a:srgbClr>
                </a:solidFill>
                <a:latin typeface="Century Gothic" panose="020B0502020202020204" pitchFamily="34" charset="0"/>
              </a:rPr>
              <a:t>Die Kernlogik hinter </a:t>
            </a:r>
            <a:r>
              <a:rPr lang="de-DE" sz="3600" dirty="0" err="1">
                <a:solidFill>
                  <a:srgbClr val="4472C4">
                    <a:lumMod val="75000"/>
                  </a:srgbClr>
                </a:solidFill>
                <a:latin typeface="Century Gothic" panose="020B0502020202020204" pitchFamily="34" charset="0"/>
              </a:rPr>
              <a:t>Typo</a:t>
            </a:r>
            <a:r>
              <a:rPr lang="de-DE" sz="3600" dirty="0">
                <a:solidFill>
                  <a:srgbClr val="4472C4">
                    <a:lumMod val="75000"/>
                  </a:srgbClr>
                </a:solidFill>
                <a:latin typeface="Century Gothic" panose="020B0502020202020204" pitchFamily="34" charset="0"/>
              </a:rPr>
              <a:t>: mytcpserver.cpp</a:t>
            </a:r>
            <a:endParaRPr lang="de-DE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7671B76-7AE2-478B-A4C1-7BF0B0CBAE0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822154"/>
            <a:ext cx="9855262" cy="507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2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void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newConnection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()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  <a:r>
              <a:rPr kumimoji="0" lang="de-DE" altLang="de-DE" sz="22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switch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</a:t>
            </a:r>
            <a:r>
              <a:rPr kumimoji="0" lang="de-DE" altLang="de-DE" sz="2200" b="0" i="0" u="none" strike="noStrike" cap="none" normalizeH="0" baseline="0" dirty="0" err="1">
                <a:ln>
                  <a:noFill/>
                </a:ln>
                <a:solidFill>
                  <a:srgbClr val="800000"/>
                </a:solidFill>
                <a:effectLst/>
                <a:latin typeface="Courier"/>
              </a:rPr>
              <a:t>counter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)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{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 </a:t>
            </a:r>
            <a:r>
              <a:rPr kumimoji="0" lang="de-DE" altLang="de-DE" sz="22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case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"/>
              </a:rPr>
              <a:t>0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: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  <a:r>
              <a:rPr kumimoji="0" lang="de-DE" altLang="de-DE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sockets</a:t>
            </a:r>
            <a:r>
              <a:rPr kumimoji="0" lang="de-DE" altLang="de-DE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.append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urier"/>
              </a:rPr>
              <a:t>server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-&gt;</a:t>
            </a:r>
            <a:r>
              <a:rPr kumimoji="0" lang="de-DE" altLang="de-DE" sz="22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nextPendingConnection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());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200" dirty="0">
                <a:latin typeface="Courier"/>
              </a:rPr>
              <a:t>         </a:t>
            </a:r>
            <a:r>
              <a:rPr kumimoji="0" lang="de-DE" altLang="de-DE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counter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++;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200" dirty="0">
                <a:latin typeface="Courier"/>
              </a:rPr>
              <a:t>         </a:t>
            </a:r>
            <a:r>
              <a:rPr lang="de-DE" altLang="de-DE" sz="2200" dirty="0" err="1">
                <a:latin typeface="Courier"/>
              </a:rPr>
              <a:t>cl</a:t>
            </a:r>
            <a:r>
              <a:rPr kumimoji="0" lang="de-DE" altLang="de-DE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ient_cntr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++;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200" dirty="0">
                <a:latin typeface="Courier"/>
              </a:rPr>
              <a:t> 	   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break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;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200" dirty="0">
                <a:latin typeface="Courier"/>
              </a:rPr>
              <a:t> </a:t>
            </a:r>
            <a:r>
              <a:rPr kumimoji="0" lang="de-DE" altLang="de-DE" sz="22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case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"/>
              </a:rPr>
              <a:t>1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: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  <a:r>
              <a:rPr kumimoji="0" lang="de-DE" altLang="de-DE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sockets</a:t>
            </a:r>
            <a:r>
              <a:rPr kumimoji="0" lang="de-DE" altLang="de-DE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.append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urier"/>
              </a:rPr>
              <a:t>server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-&gt;</a:t>
            </a:r>
            <a:r>
              <a:rPr kumimoji="0" lang="de-DE" altLang="de-DE" sz="22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nextPendingConnection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());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200" dirty="0">
                <a:latin typeface="Courier"/>
              </a:rPr>
              <a:t>	    </a:t>
            </a:r>
            <a:r>
              <a:rPr kumimoji="0" lang="de-DE" altLang="de-DE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counter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=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"/>
              </a:rPr>
              <a:t>0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;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200" dirty="0">
                <a:latin typeface="Courier"/>
              </a:rPr>
              <a:t>	    </a:t>
            </a:r>
            <a:r>
              <a:rPr kumimoji="0" lang="de-DE" altLang="de-DE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client_cntr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++;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200" dirty="0">
                <a:latin typeface="Courier"/>
              </a:rPr>
              <a:t>	    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urier"/>
              </a:rPr>
              <a:t>client_1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=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client_cntr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-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"/>
              </a:rPr>
              <a:t>2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;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200" dirty="0">
                <a:latin typeface="Courier"/>
              </a:rPr>
              <a:t>	    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urier"/>
              </a:rPr>
              <a:t>client_2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=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client_cntr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-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"/>
              </a:rPr>
              <a:t>1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;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200" dirty="0">
                <a:latin typeface="Courier"/>
              </a:rPr>
              <a:t>	    </a:t>
            </a:r>
            <a:r>
              <a:rPr kumimoji="0" lang="de-DE" altLang="de-DE" sz="22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emit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two_clients_signal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urier"/>
              </a:rPr>
              <a:t>client_1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,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urier"/>
              </a:rPr>
              <a:t>client_2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);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200" dirty="0">
                <a:latin typeface="Courier"/>
              </a:rPr>
              <a:t>	    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break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;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</a:b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}</a:t>
            </a:r>
            <a:endParaRPr kumimoji="0" lang="de-DE" altLang="de-DE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0467F0E0-D825-4455-AB90-C11EA2F06A66}"/>
              </a:ext>
            </a:extLst>
          </p:cNvPr>
          <p:cNvSpPr txBox="1"/>
          <p:nvPr/>
        </p:nvSpPr>
        <p:spPr>
          <a:xfrm>
            <a:off x="6558534" y="1219916"/>
            <a:ext cx="41349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Jede neue Connection muss vom Server bearbeitet werden.</a:t>
            </a:r>
          </a:p>
        </p:txBody>
      </p:sp>
    </p:spTree>
    <p:extLst>
      <p:ext uri="{BB962C8B-B14F-4D97-AF65-F5344CB8AC3E}">
        <p14:creationId xmlns:p14="http://schemas.microsoft.com/office/powerpoint/2010/main" val="3357796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327</Words>
  <Application>Microsoft Office PowerPoint</Application>
  <PresentationFormat>Breitbild</PresentationFormat>
  <Paragraphs>126</Paragraphs>
  <Slides>16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Century Gothic</vt:lpstr>
      <vt:lpstr>Courier</vt:lpstr>
      <vt:lpstr>Office</vt:lpstr>
      <vt:lpstr>Projekt: Typo</vt:lpstr>
      <vt:lpstr>Ein kurzer Blick…</vt:lpstr>
      <vt:lpstr>Software Architektur</vt:lpstr>
      <vt:lpstr>Software Architektur</vt:lpstr>
      <vt:lpstr>PowerPoint-Präsentation</vt:lpstr>
      <vt:lpstr>PowerPoint-Präsentation</vt:lpstr>
      <vt:lpstr>Die Kernlogik hinter Typo: fehleranalyse.cpp</vt:lpstr>
      <vt:lpstr>Die Kernlogik hinter Typo: fehleranalyse.cpp</vt:lpstr>
      <vt:lpstr>Die Kernlogik hinter Typo: mytcpserver.cpp</vt:lpstr>
      <vt:lpstr>Die Kernlogik hinter Typo: mytcpsocket.cpp</vt:lpstr>
      <vt:lpstr>Die Kernlogik hinter Typo: mytcpsocket.cpp</vt:lpstr>
      <vt:lpstr>Unsere Werkzeuge</vt:lpstr>
      <vt:lpstr>Unsere Werkzeuge</vt:lpstr>
      <vt:lpstr>Was bei uns gut gelaufen ist</vt:lpstr>
      <vt:lpstr>Wo wir Probleme hatten</vt:lpstr>
      <vt:lpstr>Was wir gelernt haben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Projekt: Typo</dc:title>
  <dc:creator>Trang Nguyen</dc:creator>
  <cp:lastModifiedBy>Alexander Krügel</cp:lastModifiedBy>
  <cp:revision>31</cp:revision>
  <dcterms:created xsi:type="dcterms:W3CDTF">2017-07-02T20:09:55Z</dcterms:created>
  <dcterms:modified xsi:type="dcterms:W3CDTF">2017-07-04T21:16:22Z</dcterms:modified>
</cp:coreProperties>
</file>