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84" r:id="rId3"/>
    <p:sldId id="476" r:id="rId5"/>
    <p:sldId id="480" r:id="rId6"/>
    <p:sldId id="485" r:id="rId7"/>
    <p:sldId id="477" r:id="rId8"/>
    <p:sldId id="489" r:id="rId9"/>
    <p:sldId id="486" r:id="rId10"/>
    <p:sldId id="488" r:id="rId11"/>
  </p:sldIdLst>
  <p:sldSz cx="12192000" cy="6858000"/>
  <p:notesSz cx="6845300" cy="9396095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000099"/>
    <a:srgbClr val="0000CC"/>
    <a:srgbClr val="FFFFCC"/>
    <a:srgbClr val="DEF1DE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87886" autoAdjust="0"/>
  </p:normalViewPr>
  <p:slideViewPr>
    <p:cSldViewPr showGuides="1">
      <p:cViewPr varScale="1">
        <p:scale>
          <a:sx n="108" d="100"/>
          <a:sy n="108" d="100"/>
        </p:scale>
        <p:origin x="840" y="96"/>
      </p:cViewPr>
      <p:guideLst>
        <p:guide orient="horz" pos="2192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3002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9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总评成绩</a:t>
            </a:r>
            <a:r>
              <a:rPr lang="en-US" altLang="zh-CN"/>
              <a:t>=</a:t>
            </a:r>
            <a:r>
              <a:rPr lang="zh-CN" altLang="en-US"/>
              <a:t>平时成绩</a:t>
            </a:r>
            <a:r>
              <a:rPr lang="en-US" altLang="zh-CN"/>
              <a:t>30%+</a:t>
            </a:r>
            <a:r>
              <a:rPr lang="zh-CN" altLang="en-US"/>
              <a:t>项目验收</a:t>
            </a:r>
            <a:r>
              <a:rPr lang="en-US" altLang="zh-CN"/>
              <a:t>70%</a:t>
            </a:r>
            <a:endParaRPr lang="en-US" altLang="zh-CN"/>
          </a:p>
          <a:p>
            <a:r>
              <a:rPr lang="zh-CN" altLang="en-US"/>
              <a:t>其中平时成绩</a:t>
            </a:r>
            <a:r>
              <a:rPr lang="en-US" altLang="zh-CN"/>
              <a:t>=</a:t>
            </a:r>
            <a:r>
              <a:rPr lang="zh-CN" altLang="en-US"/>
              <a:t>课程思政</a:t>
            </a:r>
            <a:r>
              <a:rPr lang="en-US" altLang="zh-CN"/>
              <a:t>15%+</a:t>
            </a:r>
            <a:r>
              <a:rPr lang="zh-CN" altLang="en-US"/>
              <a:t>设计报告</a:t>
            </a:r>
            <a:r>
              <a:rPr lang="en-US" altLang="zh-CN"/>
              <a:t>70%+</a:t>
            </a:r>
            <a:r>
              <a:rPr lang="zh-CN" altLang="en-US"/>
              <a:t>试验规范与态度</a:t>
            </a:r>
            <a:r>
              <a:rPr lang="en-US" altLang="zh-CN"/>
              <a:t>15%</a:t>
            </a:r>
            <a:endParaRPr lang="en-US" altLang="zh-CN"/>
          </a:p>
          <a:p>
            <a:r>
              <a:rPr lang="zh-CN" altLang="en-US"/>
              <a:t>项目验收成绩为实验成绩，从实现质量、问题回答、小组协作三个部分构成，按各个实验项目的比例</a:t>
            </a:r>
            <a:r>
              <a:rPr lang="zh-CN" altLang="en-US"/>
              <a:t>整合</a:t>
            </a:r>
            <a:endParaRPr lang="zh-CN" altLang="en-US"/>
          </a:p>
          <a:p>
            <a:r>
              <a:rPr lang="zh-CN" b="1">
                <a:ea typeface="宋体" pitchFamily="2" charset="-122"/>
                <a:sym typeface="+mn-ea"/>
              </a:rPr>
              <a:t>项目验收成绩</a:t>
            </a:r>
            <a:r>
              <a:rPr lang="en-US" b="1">
                <a:latin typeface="宋体" pitchFamily="2" charset="-122"/>
                <a:ea typeface="宋体" pitchFamily="2" charset="-122"/>
                <a:sym typeface="+mn-ea"/>
              </a:rPr>
              <a:t>=</a:t>
            </a:r>
            <a:r>
              <a:rPr lang="zh-CN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  <a:sym typeface="+mn-ea"/>
              </a:rPr>
              <a:t>项目1成绩*</a:t>
            </a:r>
            <a:r>
              <a:rPr lang="en-US" altLang="zh-CN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  <a:sym typeface="+mn-ea"/>
              </a:rPr>
              <a:t>1</a:t>
            </a:r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  <a:sym typeface="+mn-ea"/>
              </a:rPr>
              <a:t>0</a:t>
            </a:r>
            <a:r>
              <a:rPr lang="zh-CN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  <a:sym typeface="+mn-ea"/>
              </a:rPr>
              <a:t>%+项目2验收成绩*</a:t>
            </a:r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  <a:cs typeface="Times New Roman" panose="02020503050405090304" charset="0"/>
                <a:sym typeface="+mn-ea"/>
              </a:rPr>
              <a:t>25</a:t>
            </a:r>
            <a:r>
              <a:rPr lang="zh-CN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  <a:sym typeface="+mn-ea"/>
              </a:rPr>
              <a:t>%+项目3验收成绩*</a:t>
            </a:r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  <a:cs typeface="Times New Roman" panose="02020503050405090304" charset="0"/>
                <a:sym typeface="+mn-ea"/>
              </a:rPr>
              <a:t>25</a:t>
            </a:r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  <a:sym typeface="+mn-ea"/>
              </a:rPr>
              <a:t>%</a:t>
            </a:r>
            <a:r>
              <a:rPr lang="en-US" b="1">
                <a:latin typeface="宋体" pitchFamily="2" charset="-122"/>
                <a:ea typeface="宋体" pitchFamily="2" charset="-122"/>
                <a:sym typeface="+mn-ea"/>
              </a:rPr>
              <a:t>+</a:t>
            </a:r>
            <a:r>
              <a:rPr lang="zh-CN" b="1">
                <a:solidFill>
                  <a:srgbClr val="C00000"/>
                </a:solidFill>
                <a:highlight>
                  <a:srgbClr val="C0C0C0"/>
                </a:highlight>
                <a:ea typeface="宋体" pitchFamily="2" charset="-122"/>
                <a:sym typeface="+mn-ea"/>
              </a:rPr>
              <a:t>项目</a:t>
            </a:r>
            <a:r>
              <a:rPr lang="en-US" altLang="zh-CN" b="1">
                <a:solidFill>
                  <a:srgbClr val="C00000"/>
                </a:solidFill>
                <a:highlight>
                  <a:srgbClr val="C0C0C0"/>
                </a:highlight>
                <a:ea typeface="宋体" pitchFamily="2" charset="-122"/>
                <a:sym typeface="+mn-ea"/>
              </a:rPr>
              <a:t>4</a:t>
            </a:r>
            <a:r>
              <a:rPr lang="zh-CN" b="1">
                <a:solidFill>
                  <a:srgbClr val="C00000"/>
                </a:solidFill>
                <a:highlight>
                  <a:srgbClr val="C0C0C0"/>
                </a:highlight>
                <a:ea typeface="宋体" pitchFamily="2" charset="-122"/>
                <a:sym typeface="+mn-ea"/>
              </a:rPr>
              <a:t>验收成绩</a:t>
            </a:r>
            <a:r>
              <a:rPr lang="en-US" b="1">
                <a:solidFill>
                  <a:srgbClr val="C00000"/>
                </a:solidFill>
                <a:highlight>
                  <a:srgbClr val="C0C0C0"/>
                </a:highlight>
                <a:latin typeface="宋体" pitchFamily="2" charset="-122"/>
                <a:ea typeface="宋体" pitchFamily="2" charset="-122"/>
                <a:sym typeface="+mn-ea"/>
              </a:rPr>
              <a:t>*40%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35159"/>
            <a:ext cx="3429000" cy="34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anose="00000500000000020000" charset="0"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A4001D"/>
                </a:solidFill>
                <a:latin typeface="+mn-lt"/>
              </a:rPr>
              <a:t>杭电</a:t>
            </a:r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《</a:t>
            </a:r>
            <a:r>
              <a:rPr lang="zh-CN" altLang="en-US" sz="1100" dirty="0">
                <a:solidFill>
                  <a:srgbClr val="A4001D"/>
                </a:solidFill>
                <a:latin typeface="+mn-lt"/>
              </a:rPr>
              <a:t>编译原理</a:t>
            </a:r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》</a:t>
            </a:r>
            <a:r>
              <a:rPr lang="zh-CN" altLang="en-US" sz="1100" dirty="0">
                <a:solidFill>
                  <a:srgbClr val="A4001D"/>
                </a:solidFill>
                <a:latin typeface="+mn-lt"/>
              </a:rPr>
              <a:t>课程组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" y="838200"/>
            <a:ext cx="5549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2508"/>
            <a:ext cx="110998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9284647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09605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emf"/><Relationship Id="rId24" Type="http://schemas.microsoft.com/office/2007/relationships/hdphoto" Target="../media/image6.wdp"/><Relationship Id="rId23" Type="http://schemas.openxmlformats.org/officeDocument/2006/relationships/image" Target="../media/image5.png"/><Relationship Id="rId22" Type="http://schemas.microsoft.com/office/2007/relationships/hdphoto" Target="../media/image4.wdp"/><Relationship Id="rId21" Type="http://schemas.openxmlformats.org/officeDocument/2006/relationships/image" Target="../media/image3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50305040509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6164" y="44624"/>
            <a:ext cx="10342836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32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anose="00000500000000020000" charset="0"/>
        <a:buChar char="•"/>
        <a:defRPr sz="28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28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anose="00000500000000020000" charset="0"/>
        <a:buChar char="•"/>
        <a:defRPr sz="24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2400">
          <a:solidFill>
            <a:schemeClr val="tx1"/>
          </a:solidFill>
          <a:latin typeface="Times New Roman" panose="02020503050405090304" charset="0"/>
          <a:ea typeface="华文新魏" panose="02010800040101010101" pitchFamily="2" charset="-122"/>
          <a:cs typeface="Times New Roman" panose="0202050305040509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ooc1.chaoxing.com/mooc-ans/course/237274089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4.xml"/><Relationship Id="rId1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324600" y="533400"/>
            <a:ext cx="5486400" cy="1731963"/>
          </a:xfrm>
        </p:spPr>
        <p:txBody>
          <a:bodyPr/>
          <a:lstStyle/>
          <a:p>
            <a:r>
              <a:rPr lang="zh-CN" alt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编译原理课程实践</a:t>
            </a:r>
            <a:br>
              <a:rPr lang="en-US" altLang="zh-CN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  <a:cs typeface="Consolas" panose="020B0609020204030204" pitchFamily="49" charset="0"/>
              </a:rPr>
              <a:t>Practice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Compiler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2024-2025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924800" y="2362200"/>
            <a:ext cx="3886201" cy="1524000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课程实施方案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algn="r"/>
            <a:r>
              <a:rPr lang="zh-CN" altLang="en-US" dirty="0">
                <a:latin typeface="华文新魏" panose="02010800040101010101" pitchFamily="2" charset="-122"/>
              </a:rPr>
              <a:t>编译原理课程组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81600"/>
          </a:xfrm>
        </p:spPr>
        <p:txBody>
          <a:bodyPr/>
          <a:lstStyle/>
          <a:p>
            <a:r>
              <a:rPr lang="zh-CN" altLang="en-US" dirty="0"/>
              <a:t>课程资料</a:t>
            </a:r>
            <a:endParaRPr lang="en-US" altLang="zh-CN" dirty="0"/>
          </a:p>
          <a:p>
            <a:pPr lvl="1"/>
            <a:r>
              <a:rPr lang="zh-CN" altLang="en-US" dirty="0"/>
              <a:t>泛雅平台</a:t>
            </a:r>
            <a:r>
              <a:rPr lang="en-US" altLang="zh-CN" dirty="0"/>
              <a:t>(</a:t>
            </a:r>
            <a:r>
              <a:rPr lang="en-US" altLang="zh-CN" sz="2400" dirty="0">
                <a:hlinkClick r:id="rId1"/>
              </a:rPr>
              <a:t>https://mooc1.chaoxing.com/mooc-ans/course/237274089.html</a:t>
            </a:r>
            <a:r>
              <a:rPr lang="en-US" altLang="zh-CN" sz="2400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：课程内容逐步完善，每个老师将根据教学进度，逐步开放学习内容</a:t>
            </a:r>
            <a:endParaRPr lang="zh-CN" altLang="en-US" dirty="0"/>
          </a:p>
          <a:p>
            <a:pPr lvl="1"/>
            <a:r>
              <a:rPr lang="zh-CN" altLang="en-US" dirty="0"/>
              <a:t>钉钉课程群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838200"/>
            <a:ext cx="11379200" cy="4978400"/>
          </a:xfrm>
        </p:spPr>
        <p:txBody>
          <a:bodyPr/>
          <a:lstStyle/>
          <a:p>
            <a:r>
              <a:rPr lang="zh-CN" altLang="en-US" dirty="0"/>
              <a:t>任务总览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839200" y="3069590"/>
            <a:ext cx="132588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n-lt"/>
              </a:rPr>
              <a:t>☆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1800" dirty="0">
                <a:latin typeface="+mn-lt"/>
              </a:rPr>
              <a:t>表示必做</a:t>
            </a:r>
            <a:endParaRPr lang="zh-CN" altLang="en-US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zh-CN" altLang="en-US" sz="1800" dirty="0">
              <a:latin typeface="+mn-lt"/>
            </a:endParaRPr>
          </a:p>
        </p:txBody>
      </p:sp>
      <p:pic>
        <p:nvPicPr>
          <p:cNvPr id="5" name="图片 4" descr="3b32303931393038333bbaecc6ec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15400" y="3526790"/>
            <a:ext cx="220980" cy="220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67800" y="345059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latin typeface="+mn-lt"/>
              </a:rPr>
              <a:t>  </a:t>
            </a:r>
            <a:r>
              <a:rPr lang="zh-CN" altLang="en-US" sz="1800" dirty="0">
                <a:latin typeface="+mn-lt"/>
              </a:rPr>
              <a:t>表示选做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9" name="图片 8" descr="3b32313538363337353bd0a1d7e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9200" y="4356735"/>
            <a:ext cx="368935" cy="368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20200" y="4343400"/>
            <a:ext cx="198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latin typeface="+mn-lt"/>
              </a:rPr>
              <a:t>表示小组任务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23" name="图片 22" descr="3b343539303337303bb8f6c8cb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3971290"/>
            <a:ext cx="232410" cy="2324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208135" y="3896995"/>
            <a:ext cx="198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latin typeface="+mn-lt"/>
              </a:rPr>
              <a:t>表示个人任务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28" name="图片 27" descr="QQ_172942013269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457200"/>
            <a:ext cx="7626985" cy="5980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任务安排</a:t>
            </a:r>
            <a:r>
              <a:rPr lang="en-US" altLang="zh-CN" dirty="0">
                <a:sym typeface="+mn-ea"/>
              </a:rPr>
              <a:t>【</a:t>
            </a:r>
            <a:r>
              <a:rPr lang="zh-CN" dirty="0">
                <a:sym typeface="+mn-ea"/>
              </a:rPr>
              <a:t>实验项目</a:t>
            </a:r>
            <a:r>
              <a:rPr lang="en-US" altLang="zh-CN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】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课程说明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3505200"/>
            <a:ext cx="2183130" cy="2828925"/>
          </a:xfrm>
          <a:prstGeom prst="rect">
            <a:avLst/>
          </a:prstGeom>
        </p:spPr>
      </p:pic>
      <p:pic>
        <p:nvPicPr>
          <p:cNvPr id="8" name="图片 7" descr="QQ_17294193370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12192000" cy="2345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257800"/>
          </a:xfrm>
        </p:spPr>
        <p:txBody>
          <a:bodyPr/>
          <a:lstStyle/>
          <a:p>
            <a:r>
              <a:rPr lang="zh-CN" altLang="en-US" dirty="0"/>
              <a:t>任务安排</a:t>
            </a:r>
            <a:r>
              <a:rPr lang="en-US" altLang="zh-CN" dirty="0"/>
              <a:t>【</a:t>
            </a:r>
            <a:r>
              <a:rPr lang="zh-CN" dirty="0"/>
              <a:t>实验项目</a:t>
            </a:r>
            <a:r>
              <a:rPr lang="en-US" altLang="zh-CN" dirty="0"/>
              <a:t>2</a:t>
            </a:r>
            <a:r>
              <a:rPr lang="en-US" altLang="zh-CN" dirty="0"/>
              <a:t>】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词法分析器设计原理</a:t>
            </a:r>
            <a:r>
              <a:rPr lang="en-US" altLang="zh-CN" dirty="0"/>
              <a:t>:  </a:t>
            </a:r>
            <a:r>
              <a:rPr lang="zh-CN" altLang="en-US" dirty="0"/>
              <a:t>实现与词法分析相关的算法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3400" y="5181600"/>
            <a:ext cx="10102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+mn-lt"/>
              </a:rPr>
              <a:t>个人完成</a:t>
            </a:r>
            <a:r>
              <a:rPr lang="zh-CN" altLang="en-US" dirty="0">
                <a:latin typeface="+mn-lt"/>
              </a:rPr>
              <a:t>，至少完成其中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任务</a:t>
            </a:r>
            <a:r>
              <a:rPr lang="en-US" altLang="zh-CN" dirty="0">
                <a:highlight>
                  <a:srgbClr val="FFFF00"/>
                </a:highlight>
                <a:latin typeface="+mn-lt"/>
              </a:rPr>
              <a:t>2.1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和任务</a:t>
            </a:r>
            <a:r>
              <a:rPr lang="en-US" altLang="zh-CN" dirty="0">
                <a:highlight>
                  <a:srgbClr val="FFFF00"/>
                </a:highlight>
                <a:latin typeface="+mn-lt"/>
              </a:rPr>
              <a:t>2.2</a:t>
            </a:r>
            <a:r>
              <a:rPr lang="zh-CN" altLang="en-US" dirty="0">
                <a:latin typeface="+mn-lt"/>
                <a:ea typeface="宋体" pitchFamily="2" charset="-122"/>
              </a:rPr>
              <a:t>，根据理论课程进度进行验收。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pic>
        <p:nvPicPr>
          <p:cNvPr id="7" name="图片 6" descr="QQ_172941960117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1981200"/>
            <a:ext cx="8225790" cy="28073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29200" y="2667000"/>
            <a:ext cx="4572000" cy="1252855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257800"/>
          </a:xfrm>
        </p:spPr>
        <p:txBody>
          <a:bodyPr/>
          <a:lstStyle/>
          <a:p>
            <a:r>
              <a:rPr lang="zh-CN" altLang="en-US" dirty="0"/>
              <a:t>任务安排</a:t>
            </a:r>
            <a:r>
              <a:rPr lang="en-US" altLang="zh-CN" dirty="0"/>
              <a:t>【</a:t>
            </a:r>
            <a:r>
              <a:rPr lang="zh-CN" dirty="0"/>
              <a:t>实验项目</a:t>
            </a:r>
            <a:r>
              <a:rPr lang="en-US" altLang="zh-CN" dirty="0"/>
              <a:t>3</a:t>
            </a:r>
            <a:r>
              <a:rPr lang="en-US" altLang="zh-CN" dirty="0"/>
              <a:t>】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语法分析器设计原理</a:t>
            </a:r>
            <a:r>
              <a:rPr lang="en-US" altLang="zh-CN" dirty="0"/>
              <a:t>:  </a:t>
            </a:r>
            <a:r>
              <a:rPr lang="zh-CN" altLang="en-US" dirty="0"/>
              <a:t>实现与</a:t>
            </a:r>
            <a:r>
              <a:rPr lang="zh-CN" altLang="en-US" dirty="0"/>
              <a:t>语法分析相关的算法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5257800"/>
            <a:ext cx="11252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+mn-lt"/>
              </a:rPr>
              <a:t>个人完成</a:t>
            </a:r>
            <a:r>
              <a:rPr lang="zh-CN" altLang="en-US" dirty="0">
                <a:latin typeface="+mn-lt"/>
              </a:rPr>
              <a:t>，至少完成其中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任务</a:t>
            </a:r>
            <a:r>
              <a:rPr lang="en-US" altLang="zh-CN" dirty="0">
                <a:highlight>
                  <a:srgbClr val="FFFF00"/>
                </a:highlight>
                <a:latin typeface="+mn-lt"/>
              </a:rPr>
              <a:t>3.1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、任务</a:t>
            </a:r>
            <a:r>
              <a:rPr lang="en-US" altLang="zh-CN" dirty="0">
                <a:highlight>
                  <a:srgbClr val="FFFF00"/>
                </a:highlight>
                <a:latin typeface="+mn-lt"/>
              </a:rPr>
              <a:t>3.2</a:t>
            </a:r>
            <a:r>
              <a:rPr lang="zh-CN" altLang="en-US" dirty="0">
                <a:highlight>
                  <a:srgbClr val="FFFF00"/>
                </a:highlight>
                <a:latin typeface="+mn-lt"/>
              </a:rPr>
              <a:t>和任务</a:t>
            </a:r>
            <a:r>
              <a:rPr lang="en-US" altLang="zh-CN" dirty="0">
                <a:highlight>
                  <a:srgbClr val="FFFF00"/>
                </a:highlight>
                <a:latin typeface="+mn-lt"/>
              </a:rPr>
              <a:t>3.3</a:t>
            </a:r>
            <a:r>
              <a:rPr lang="zh-CN" altLang="en-US" dirty="0">
                <a:latin typeface="+mn-lt"/>
                <a:ea typeface="宋体" pitchFamily="2" charset="-122"/>
              </a:rPr>
              <a:t>，根据理论课程进度进行验收。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pic>
        <p:nvPicPr>
          <p:cNvPr id="5" name="图片 4" descr="QQ_172941979955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981200"/>
            <a:ext cx="10382250" cy="31051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029200" y="2667000"/>
            <a:ext cx="5765800" cy="1630045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任务安排【实验项目</a:t>
            </a:r>
            <a:r>
              <a:rPr lang="en-US" altLang="zh-CN"/>
              <a:t>4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课程说明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" y="5008245"/>
            <a:ext cx="11175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</a:rPr>
              <a:t>小组任务</a:t>
            </a:r>
            <a:r>
              <a:rPr lang="zh-CN" altLang="en-US" sz="1800" dirty="0">
                <a:latin typeface="+mn-lt"/>
              </a:rPr>
              <a:t>，每个小组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</a:rPr>
              <a:t>最多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</a:rPr>
              <a:t>人</a:t>
            </a:r>
            <a:r>
              <a:rPr lang="zh-CN" altLang="en-US" sz="1800" dirty="0">
                <a:latin typeface="+mn-lt"/>
              </a:rPr>
              <a:t>，根据任课老师要求，选择编译器大赛语言</a:t>
            </a:r>
            <a:r>
              <a:rPr lang="en-US" altLang="zh-CN" sz="1800" dirty="0">
                <a:latin typeface="+mn-lt"/>
              </a:rPr>
              <a:t>SysY</a:t>
            </a:r>
            <a:r>
              <a:rPr lang="zh-CN" altLang="en-US" sz="1800" dirty="0">
                <a:latin typeface="+mn-lt"/>
              </a:rPr>
              <a:t>，或者华为仓颉语言作为实验语言，编写该语言的编译器，至少完成前端的大部分功能（包括</a:t>
            </a:r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任务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4.1</a:t>
            </a:r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、任务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4.2</a:t>
            </a:r>
            <a:r>
              <a:rPr lang="zh-CN" altLang="en-US" sz="1800" dirty="0">
                <a:highlight>
                  <a:srgbClr val="FFFF00"/>
                </a:highlight>
                <a:latin typeface="+mn-lt"/>
              </a:rPr>
              <a:t>和任务</a:t>
            </a:r>
            <a:r>
              <a:rPr lang="en-US" altLang="zh-CN" sz="1800" dirty="0">
                <a:highlight>
                  <a:srgbClr val="FFFF00"/>
                </a:highlight>
                <a:latin typeface="+mn-lt"/>
              </a:rPr>
              <a:t>4.3</a:t>
            </a:r>
            <a:r>
              <a:rPr lang="zh-CN" altLang="en-US" sz="1800" dirty="0">
                <a:latin typeface="+mn-lt"/>
              </a:rPr>
              <a:t>），任务</a:t>
            </a:r>
            <a:r>
              <a:rPr lang="en-US" altLang="zh-CN" sz="1800" dirty="0">
                <a:latin typeface="+mn-lt"/>
              </a:rPr>
              <a:t>4.4</a:t>
            </a:r>
            <a:r>
              <a:rPr lang="zh-CN" altLang="en-US" sz="1800" dirty="0">
                <a:latin typeface="+mn-lt"/>
              </a:rPr>
              <a:t>和任务</a:t>
            </a:r>
            <a:r>
              <a:rPr lang="en-US" altLang="zh-CN" sz="1800" dirty="0">
                <a:latin typeface="+mn-lt"/>
              </a:rPr>
              <a:t>4.5</a:t>
            </a:r>
            <a:r>
              <a:rPr lang="zh-CN" altLang="en-US" sz="1800" dirty="0">
                <a:latin typeface="+mn-lt"/>
              </a:rPr>
              <a:t>为</a:t>
            </a:r>
            <a:r>
              <a:rPr lang="zh-CN" altLang="en-US" sz="1800" dirty="0">
                <a:latin typeface="+mn-lt"/>
              </a:rPr>
              <a:t>选做。</a:t>
            </a:r>
            <a:endParaRPr lang="zh-CN" altLang="en-US" sz="1800" dirty="0">
              <a:latin typeface="+mn-lt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+mn-lt"/>
                <a:ea typeface="宋体" pitchFamily="2" charset="-122"/>
                <a:sym typeface="+mn-ea"/>
              </a:rPr>
              <a:t>允许使用</a:t>
            </a:r>
            <a:r>
              <a:rPr lang="en-US" altLang="zh-CN" sz="1800" dirty="0">
                <a:latin typeface="+mn-lt"/>
                <a:ea typeface="宋体" pitchFamily="2" charset="-122"/>
                <a:sym typeface="+mn-ea"/>
              </a:rPr>
              <a:t>Lex/Bison</a:t>
            </a:r>
            <a:r>
              <a:rPr lang="zh-CN" altLang="en-US" sz="1800" dirty="0">
                <a:latin typeface="+mn-lt"/>
                <a:ea typeface="宋体" pitchFamily="2" charset="-122"/>
                <a:sym typeface="+mn-ea"/>
              </a:rPr>
              <a:t>等工具进行辅助生成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8" name="图片 7" descr="QQ_17294200780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1447800"/>
            <a:ext cx="8858250" cy="363855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5257800" y="1676400"/>
            <a:ext cx="4443730" cy="197739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成绩构成</a:t>
            </a:r>
            <a:endParaRPr lang="zh-CN" altLang="en-US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考核标准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539"/>
          <a:stretch>
            <a:fillRect/>
          </a:stretch>
        </p:blipFill>
        <p:spPr>
          <a:xfrm>
            <a:off x="3962400" y="914400"/>
            <a:ext cx="7515225" cy="37230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28600" y="5638800"/>
            <a:ext cx="11676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800" b="0">
                <a:latin typeface="宋体" pitchFamily="2" charset="-122"/>
                <a:ea typeface="宋体" pitchFamily="2" charset="-122"/>
                <a:cs typeface="Times New Roman" panose="02020503050405090304" charset="0"/>
              </a:rPr>
              <a:t> </a:t>
            </a:r>
            <a:r>
              <a:rPr lang="zh-CN" sz="1800" b="1">
                <a:ea typeface="宋体" pitchFamily="2" charset="-122"/>
              </a:rPr>
              <a:t>项目验收成绩</a:t>
            </a:r>
            <a:r>
              <a:rPr lang="en-US" sz="1800" b="1">
                <a:latin typeface="宋体" pitchFamily="2" charset="-122"/>
                <a:ea typeface="宋体" pitchFamily="2" charset="-122"/>
              </a:rPr>
              <a:t>=</a:t>
            </a:r>
            <a:r>
              <a:rPr lang="zh-CN" sz="1800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</a:rPr>
              <a:t>项目1成绩*</a:t>
            </a:r>
            <a:r>
              <a:rPr lang="en-US" altLang="zh-CN" sz="1800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</a:rPr>
              <a:t>1</a:t>
            </a:r>
            <a:r>
              <a:rPr lang="en-US" sz="1800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0</a:t>
            </a:r>
            <a:r>
              <a:rPr lang="zh-CN" sz="1800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</a:rPr>
              <a:t>%+项目2验收成绩*</a:t>
            </a:r>
            <a:r>
              <a:rPr lang="en-US" sz="1800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  <a:cs typeface="Times New Roman" panose="02020503050405090304" charset="0"/>
              </a:rPr>
              <a:t>25</a:t>
            </a:r>
            <a:r>
              <a:rPr lang="zh-CN" sz="1800" b="1">
                <a:solidFill>
                  <a:srgbClr val="C00000"/>
                </a:solidFill>
                <a:highlight>
                  <a:srgbClr val="FFFF00"/>
                </a:highlight>
                <a:ea typeface="宋体" pitchFamily="2" charset="-122"/>
              </a:rPr>
              <a:t>%+项目3验收成绩*</a:t>
            </a:r>
            <a:r>
              <a:rPr lang="en-US" sz="1800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  <a:cs typeface="Times New Roman" panose="02020503050405090304" charset="0"/>
              </a:rPr>
              <a:t>25</a:t>
            </a:r>
            <a:r>
              <a:rPr lang="en-US" sz="1800" b="1">
                <a:solidFill>
                  <a:srgbClr val="C00000"/>
                </a:solidFill>
                <a:highlight>
                  <a:srgbClr val="FFFF00"/>
                </a:highlight>
                <a:latin typeface="宋体" pitchFamily="2" charset="-122"/>
                <a:ea typeface="宋体" pitchFamily="2" charset="-122"/>
              </a:rPr>
              <a:t>%</a:t>
            </a:r>
            <a:r>
              <a:rPr lang="en-US" sz="1800" b="1">
                <a:latin typeface="宋体" pitchFamily="2" charset="-122"/>
                <a:ea typeface="宋体" pitchFamily="2" charset="-122"/>
              </a:rPr>
              <a:t>+</a:t>
            </a:r>
            <a:r>
              <a:rPr lang="zh-CN" sz="1800" b="1">
                <a:solidFill>
                  <a:srgbClr val="C00000"/>
                </a:solidFill>
                <a:highlight>
                  <a:srgbClr val="00FF00"/>
                </a:highlight>
                <a:ea typeface="宋体" pitchFamily="2" charset="-122"/>
              </a:rPr>
              <a:t>项目</a:t>
            </a:r>
            <a:r>
              <a:rPr lang="en-US" altLang="zh-CN" sz="1800" b="1">
                <a:solidFill>
                  <a:srgbClr val="C00000"/>
                </a:solidFill>
                <a:highlight>
                  <a:srgbClr val="00FF00"/>
                </a:highlight>
                <a:ea typeface="宋体" pitchFamily="2" charset="-122"/>
              </a:rPr>
              <a:t>4</a:t>
            </a:r>
            <a:r>
              <a:rPr lang="zh-CN" sz="1800" b="1">
                <a:solidFill>
                  <a:srgbClr val="C00000"/>
                </a:solidFill>
                <a:highlight>
                  <a:srgbClr val="00FF00"/>
                </a:highlight>
                <a:ea typeface="宋体" pitchFamily="2" charset="-122"/>
              </a:rPr>
              <a:t>验收成绩</a:t>
            </a:r>
            <a:r>
              <a:rPr lang="en-US" sz="1800" b="1">
                <a:solidFill>
                  <a:srgbClr val="C00000"/>
                </a:solidFill>
                <a:highlight>
                  <a:srgbClr val="00FF00"/>
                </a:highlight>
                <a:latin typeface="宋体" pitchFamily="2" charset="-122"/>
                <a:ea typeface="宋体" pitchFamily="2" charset="-122"/>
              </a:rPr>
              <a:t>*40%</a:t>
            </a:r>
            <a:endParaRPr lang="en-US" altLang="en-US" sz="1800" b="1">
              <a:solidFill>
                <a:srgbClr val="C00000"/>
              </a:solidFill>
              <a:highlight>
                <a:srgbClr val="00FF00"/>
              </a:highlight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81200" y="6013450"/>
            <a:ext cx="5715000" cy="635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3962400" y="6035675"/>
            <a:ext cx="155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latin typeface="+mn-lt"/>
              </a:rPr>
              <a:t>个人任务验收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53400" y="6085205"/>
            <a:ext cx="155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latin typeface="+mn-lt"/>
              </a:rPr>
              <a:t>小组任务验收</a:t>
            </a:r>
            <a:endParaRPr lang="zh-CN" altLang="en-US" sz="1800" dirty="0">
              <a:latin typeface="+mn-lt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7772400" y="6036310"/>
            <a:ext cx="2743200" cy="635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3962400" y="4405630"/>
            <a:ext cx="81032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1800" b="0">
                <a:ea typeface="宋体" pitchFamily="2" charset="-122"/>
              </a:rPr>
              <a:t>课程思政实践以完成编译新技术调研报告为依据，占平时成绩的</a:t>
            </a:r>
            <a:r>
              <a:rPr lang="en-US" altLang="zh-CN" sz="1800" b="0">
                <a:ea typeface="宋体" pitchFamily="2" charset="-122"/>
              </a:rPr>
              <a:t>15%</a:t>
            </a:r>
            <a:endParaRPr lang="zh-CN" sz="1800" b="0">
              <a:ea typeface="宋体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1800" b="0">
                <a:ea typeface="宋体" pitchFamily="2" charset="-122"/>
              </a:rPr>
              <a:t>设计报告成绩包括</a:t>
            </a:r>
            <a:r>
              <a:rPr lang="en-US" altLang="zh-CN" sz="1800" b="0">
                <a:ea typeface="宋体" pitchFamily="2" charset="-122"/>
              </a:rPr>
              <a:t> </a:t>
            </a:r>
            <a:r>
              <a:rPr lang="zh-CN" altLang="en-US" sz="1800" b="0">
                <a:ea typeface="宋体" pitchFamily="2" charset="-122"/>
              </a:rPr>
              <a:t>个人任务实验报告成绩</a:t>
            </a:r>
            <a:r>
              <a:rPr lang="en-US" altLang="zh-CN" sz="1800" b="0">
                <a:ea typeface="宋体" pitchFamily="2" charset="-122"/>
              </a:rPr>
              <a:t>60%</a:t>
            </a:r>
            <a:r>
              <a:rPr lang="zh-CN" altLang="en-US" sz="1800" b="0">
                <a:ea typeface="宋体" pitchFamily="2" charset="-122"/>
              </a:rPr>
              <a:t>和小组任务实验报告</a:t>
            </a:r>
            <a:r>
              <a:rPr lang="en-US" altLang="zh-CN" sz="1800" b="0">
                <a:ea typeface="宋体" pitchFamily="2" charset="-122"/>
              </a:rPr>
              <a:t>40%</a:t>
            </a:r>
            <a:r>
              <a:rPr lang="zh-CN" altLang="en-US" sz="1800" b="0">
                <a:ea typeface="宋体" pitchFamily="2" charset="-122"/>
              </a:rPr>
              <a:t>，占平时成绩的</a:t>
            </a:r>
            <a:r>
              <a:rPr lang="en-US" altLang="zh-CN" sz="1800" b="0">
                <a:ea typeface="宋体" pitchFamily="2" charset="-122"/>
              </a:rPr>
              <a:t>70%</a:t>
            </a:r>
            <a:endParaRPr lang="en-US" altLang="zh-CN" sz="1800" b="0">
              <a:ea typeface="宋体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 b="0">
                <a:ea typeface="宋体" pitchFamily="2" charset="-122"/>
              </a:rPr>
              <a:t>实验规范与态度，根据考勤和上机实践参与情况，占平时成绩的</a:t>
            </a:r>
            <a:r>
              <a:rPr lang="en-US" altLang="zh-CN" sz="1800" b="0">
                <a:ea typeface="宋体" pitchFamily="2" charset="-122"/>
              </a:rPr>
              <a:t>15%</a:t>
            </a:r>
            <a:endParaRPr lang="en-US" altLang="zh-CN" sz="1800" b="0"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05400" y="1905000"/>
            <a:ext cx="4949190" cy="7620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</a:endParaRPr>
          </a:p>
        </p:txBody>
      </p:sp>
      <p:pic>
        <p:nvPicPr>
          <p:cNvPr id="2" name="图片 1" descr="QQ_1729421699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3775075" cy="35661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TI5NjAwNDYwM2ZiZmVmNjJhZDY0NmQ1NmMwMjczZjYifQ=="/>
</p:tagLst>
</file>

<file path=ppt/theme/theme1.xml><?xml version="1.0" encoding="utf-8"?>
<a:theme xmlns:a="http://schemas.openxmlformats.org/drawingml/2006/main" name="主题5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0</TotalTime>
  <Words>700</Words>
  <Application>WPS 文字</Application>
  <PresentationFormat>宽屏</PresentationFormat>
  <Paragraphs>82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Lucida Sans</vt:lpstr>
      <vt:lpstr>苹方-简</vt:lpstr>
      <vt:lpstr>MS PGothic</vt:lpstr>
      <vt:lpstr>冬青黑体简体中文</vt:lpstr>
      <vt:lpstr>Times New Roman</vt:lpstr>
      <vt:lpstr>华文新魏</vt:lpstr>
      <vt:lpstr>Times</vt:lpstr>
      <vt:lpstr>Tahoma</vt:lpstr>
      <vt:lpstr>Consolas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主题5</vt:lpstr>
      <vt:lpstr>编译原理课程实践 Practice of Compiler 2023-2024第1学期</vt:lpstr>
      <vt:lpstr>课程说明</vt:lpstr>
      <vt:lpstr>课程说明</vt:lpstr>
      <vt:lpstr>课程说明</vt:lpstr>
      <vt:lpstr>课程说明</vt:lpstr>
      <vt:lpstr>课程说明</vt:lpstr>
      <vt:lpstr>课程说明</vt:lpstr>
      <vt:lpstr>考核标准</vt:lpstr>
    </vt:vector>
  </TitlesOfParts>
  <Company>Hangzhou Dianzi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草叶(QQ账号)</cp:lastModifiedBy>
  <cp:revision>396</cp:revision>
  <cp:lastPrinted>2024-10-20T11:19:44Z</cp:lastPrinted>
  <dcterms:created xsi:type="dcterms:W3CDTF">2024-10-20T11:19:44Z</dcterms:created>
  <dcterms:modified xsi:type="dcterms:W3CDTF">2024-10-20T11:19:44Z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6CE2C82379FE490FA8012559AE5ED519_12</vt:lpwstr>
  </property>
</Properties>
</file>