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262" r:id="rId4"/>
    <p:sldId id="257" r:id="rId5"/>
    <p:sldId id="271" r:id="rId6"/>
    <p:sldId id="284" r:id="rId7"/>
    <p:sldId id="287" r:id="rId8"/>
    <p:sldId id="288" r:id="rId9"/>
    <p:sldId id="294" r:id="rId10"/>
    <p:sldId id="302" r:id="rId11"/>
    <p:sldId id="292" r:id="rId12"/>
    <p:sldId id="293" r:id="rId13"/>
    <p:sldId id="295" r:id="rId14"/>
    <p:sldId id="296" r:id="rId15"/>
    <p:sldId id="297" r:id="rId16"/>
    <p:sldId id="323" r:id="rId17"/>
    <p:sldId id="324" r:id="rId18"/>
    <p:sldId id="320" r:id="rId19"/>
    <p:sldId id="300" r:id="rId20"/>
    <p:sldId id="319" r:id="rId21"/>
    <p:sldId id="321" r:id="rId22"/>
    <p:sldId id="322" r:id="rId23"/>
    <p:sldId id="303" r:id="rId24"/>
    <p:sldId id="312" r:id="rId25"/>
    <p:sldId id="313" r:id="rId26"/>
    <p:sldId id="314" r:id="rId27"/>
    <p:sldId id="326" r:id="rId28"/>
    <p:sldId id="310" r:id="rId29"/>
    <p:sldId id="315" r:id="rId30"/>
    <p:sldId id="316" r:id="rId31"/>
    <p:sldId id="311" r:id="rId32"/>
    <p:sldId id="317" r:id="rId33"/>
    <p:sldId id="31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" initials="M" lastIdx="1" clrIdx="0">
    <p:extLst>
      <p:ext uri="{19B8F6BF-5375-455C-9EA6-DF929625EA0E}">
        <p15:presenceInfo xmlns:p15="http://schemas.microsoft.com/office/powerpoint/2012/main" userId="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8" autoAdjust="0"/>
  </p:normalViewPr>
  <p:slideViewPr>
    <p:cSldViewPr snapToGrid="0">
      <p:cViewPr varScale="1">
        <p:scale>
          <a:sx n="69" d="100"/>
          <a:sy n="69" d="100"/>
        </p:scale>
        <p:origin x="74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83028-3B7D-4281-9D36-58DE43C3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86A50-3685-4CC6-9B7F-42DE4981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zh-CN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4C306-40FD-42BC-8A5B-28CBEC00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FD3E46-1CF9-40D5-AD18-8A120A5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BBA01-3684-4E45-B6B4-35B2C37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2880F-AF6D-4C83-860E-7D3AAA9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743572-273A-46AA-9EA5-CA72ABD5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51760-16E9-4419-A359-34E78345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CB5D91-91B4-42FE-B75C-A4371BF1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5E1C5-E7DE-48AC-9823-3EAC80C0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7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A8B49C-DB20-49A1-8EE3-7A67C2FE5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D60544-BE79-4201-9E9F-77DA825C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145E5-B52F-44AC-B349-C937101F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B2340-CC1A-4081-A50F-16081863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FDCC2-DFFA-4342-AD0B-B7A81413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187ED-A850-47B1-A605-5EC8E3C1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97E56-1D5E-4D65-BEC1-C6CE306C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CN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923074-BEC2-498C-96B8-6B1FBEBD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D8A55-0F39-428D-AA6F-C9AFB1F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ED83C6-0859-4AE8-B2B3-53203CE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DCC3F-933E-40BC-A7C7-24B6353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6C22A2-E7A1-40BA-A827-AF626A42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927F3-1C7A-4E81-BBD8-222212AB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0B722-204B-4E54-9D34-AA09F63E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731F4-3452-426C-83EA-54681F4D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3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6B176-6ACC-4B4D-8006-64210E4B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17D30-81A9-4E1F-A30D-4AD40E72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9C8D80-401C-4A31-930E-52296369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455C3-0752-4B2A-91A2-E75CE6AE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450A0-1F65-4969-9C19-96879F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053CB-D9C4-47A3-9B50-8657D944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4A3F4-D666-4DB4-BE9F-265D8140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720983-D65B-4E33-91BD-6ADCBF53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C4D191-A360-4A3E-8602-322A2F8D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1F53A0-3746-4E9F-937D-803BC4CC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BA5155-BC85-4C84-8C65-FB388F340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C8D5B8-C604-42B9-A6EE-90B63E5A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69A324-C4F9-42DC-94C6-03264DF9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EC2D17-7CB8-43E9-A516-29E3F884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5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0CB1F-0258-4059-9503-24EC2B72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4986FB-6089-4D9F-B594-AA612EB9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16237E-9E33-4B40-8AFA-D3CF76BC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FD1297-4839-4B29-8AA2-1FE8566E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52D52-07A2-4C0F-AC08-06971A81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325F50-D74A-44A2-91D4-7646CE13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4A1264-B518-4ABC-9527-EA1A535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8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B57C9-2C35-45B3-9AF1-3F666CF0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8BCFB-A861-4F84-9BCE-1053388C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C957DE-F0D4-48E0-97FB-28D8B4F1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7CDF2B-B9B5-4EEC-90DD-CFAD26B1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3AA55A-8F33-4E20-AAFC-2074B49A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77590-B8A8-4D4A-8ECE-F6F4E309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5F9D1-2806-46D1-9FF2-C10A1162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EE4ED7-20A6-401E-B305-ECF541848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D3E6C5-5719-4E27-8286-56124C87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EBEA3D-C324-4812-9A3B-93DD6BE8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B5B1FF-33F9-4183-884A-B28BA73C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52BB5-F060-4C16-9CD3-4135E29E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3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D13A79-002B-4C49-AC61-2F9C3AD4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6538DA-A611-4CF2-BC5C-C2DCD1E7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87123-A1E9-4937-B572-5BCC1B4FB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3A37-4722-4499-93FC-AF410FB5DCE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A7966-AAB4-4566-B1FC-943B56B4E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3BF25F-639C-4330-987B-5F4632E5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EB3F-3387-4FB0-8DC6-483929CCF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A15BD2-4B3A-4215-9A36-C19CAC372375}"/>
              </a:ext>
            </a:extLst>
          </p:cNvPr>
          <p:cNvSpPr/>
          <p:nvPr/>
        </p:nvSpPr>
        <p:spPr>
          <a:xfrm>
            <a:off x="1680368" y="3226024"/>
            <a:ext cx="8831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P2P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信用借貸數據分析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違約率預測</a:t>
            </a:r>
          </a:p>
        </p:txBody>
      </p:sp>
    </p:spTree>
    <p:extLst>
      <p:ext uri="{BB962C8B-B14F-4D97-AF65-F5344CB8AC3E}">
        <p14:creationId xmlns:p14="http://schemas.microsoft.com/office/powerpoint/2010/main" val="196251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F30CE3-BD1B-4ACD-8435-C70C09C7FDBB}"/>
              </a:ext>
            </a:extLst>
          </p:cNvPr>
          <p:cNvSpPr txBox="1"/>
          <p:nvPr/>
        </p:nvSpPr>
        <p:spPr>
          <a:xfrm>
            <a:off x="1589787" y="572645"/>
            <a:ext cx="9012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Sparse Matrix</a:t>
            </a:r>
            <a:r>
              <a:rPr lang="zh-TW" altLang="en-US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解決記憶體浪費</a:t>
            </a:r>
            <a:endParaRPr lang="zh-CN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F6532-B572-494C-9B5A-BFDB55EB14B8}"/>
              </a:ext>
            </a:extLst>
          </p:cNvPr>
          <p:cNvSpPr txBox="1">
            <a:spLocks/>
          </p:cNvSpPr>
          <p:nvPr/>
        </p:nvSpPr>
        <p:spPr>
          <a:xfrm>
            <a:off x="838200" y="1831384"/>
            <a:ext cx="10515600" cy="606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One-hot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轉換結果會存大量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的值，浪費記憶體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9797656E-D0D8-44FE-A30D-1FC38F9B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30818"/>
              </p:ext>
            </p:extLst>
          </p:nvPr>
        </p:nvGraphicFramePr>
        <p:xfrm>
          <a:off x="838200" y="2740321"/>
          <a:ext cx="3969471" cy="2012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3157">
                  <a:extLst>
                    <a:ext uri="{9D8B030D-6E8A-4147-A177-3AD203B41FA5}">
                      <a16:colId xmlns:a16="http://schemas.microsoft.com/office/drawing/2014/main" val="370703928"/>
                    </a:ext>
                  </a:extLst>
                </a:gridCol>
                <a:gridCol w="1323157">
                  <a:extLst>
                    <a:ext uri="{9D8B030D-6E8A-4147-A177-3AD203B41FA5}">
                      <a16:colId xmlns:a16="http://schemas.microsoft.com/office/drawing/2014/main" val="1407769649"/>
                    </a:ext>
                  </a:extLst>
                </a:gridCol>
                <a:gridCol w="1323157">
                  <a:extLst>
                    <a:ext uri="{9D8B030D-6E8A-4147-A177-3AD203B41FA5}">
                      <a16:colId xmlns:a16="http://schemas.microsoft.com/office/drawing/2014/main" val="3347678053"/>
                    </a:ext>
                  </a:extLst>
                </a:gridCol>
              </a:tblGrid>
              <a:tr h="641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credit_card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medical</a:t>
                      </a:r>
                    </a:p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vacation</a:t>
                      </a:r>
                    </a:p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4407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91362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23460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88750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0656A775-29A4-4CED-B4F1-D6518EB12DDF}"/>
              </a:ext>
            </a:extLst>
          </p:cNvPr>
          <p:cNvSpPr/>
          <p:nvPr/>
        </p:nvSpPr>
        <p:spPr>
          <a:xfrm>
            <a:off x="5548747" y="3383133"/>
            <a:ext cx="1094509" cy="7273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9A2E487-1166-43D2-8CB9-EB5DE8BDB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27926"/>
              </p:ext>
            </p:extLst>
          </p:nvPr>
        </p:nvGraphicFramePr>
        <p:xfrm>
          <a:off x="7384331" y="3190555"/>
          <a:ext cx="4387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913">
                  <a:extLst>
                    <a:ext uri="{9D8B030D-6E8A-4147-A177-3AD203B41FA5}">
                      <a16:colId xmlns:a16="http://schemas.microsoft.com/office/drawing/2014/main" val="499394623"/>
                    </a:ext>
                  </a:extLst>
                </a:gridCol>
                <a:gridCol w="1096913">
                  <a:extLst>
                    <a:ext uri="{9D8B030D-6E8A-4147-A177-3AD203B41FA5}">
                      <a16:colId xmlns:a16="http://schemas.microsoft.com/office/drawing/2014/main" val="4249515068"/>
                    </a:ext>
                  </a:extLst>
                </a:gridCol>
                <a:gridCol w="1096913">
                  <a:extLst>
                    <a:ext uri="{9D8B030D-6E8A-4147-A177-3AD203B41FA5}">
                      <a16:colId xmlns:a16="http://schemas.microsoft.com/office/drawing/2014/main" val="2064809100"/>
                    </a:ext>
                  </a:extLst>
                </a:gridCol>
                <a:gridCol w="1096913">
                  <a:extLst>
                    <a:ext uri="{9D8B030D-6E8A-4147-A177-3AD203B41FA5}">
                      <a16:colId xmlns:a16="http://schemas.microsoft.com/office/drawing/2014/main" val="198979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1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2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7658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7C2D8CA-9B6B-4BE1-8D5E-56EF17389F55}"/>
              </a:ext>
            </a:extLst>
          </p:cNvPr>
          <p:cNvSpPr/>
          <p:nvPr/>
        </p:nvSpPr>
        <p:spPr>
          <a:xfrm>
            <a:off x="1124684" y="3289954"/>
            <a:ext cx="713544" cy="597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297D2A-B9A7-4A7A-8893-AA400A213D83}"/>
              </a:ext>
            </a:extLst>
          </p:cNvPr>
          <p:cNvSpPr/>
          <p:nvPr/>
        </p:nvSpPr>
        <p:spPr>
          <a:xfrm>
            <a:off x="8355042" y="3190555"/>
            <a:ext cx="572141" cy="11125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ED342B-A7C5-41B8-B246-E73E72CE5810}"/>
              </a:ext>
            </a:extLst>
          </p:cNvPr>
          <p:cNvCxnSpPr/>
          <p:nvPr/>
        </p:nvCxnSpPr>
        <p:spPr>
          <a:xfrm>
            <a:off x="1838228" y="3887027"/>
            <a:ext cx="386498" cy="1627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C406AB-F6CF-430A-81B8-576419095AD7}"/>
              </a:ext>
            </a:extLst>
          </p:cNvPr>
          <p:cNvSpPr txBox="1"/>
          <p:nvPr/>
        </p:nvSpPr>
        <p:spPr>
          <a:xfrm>
            <a:off x="2309566" y="5561814"/>
            <a:ext cx="31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en-US" altLang="zh-CN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Row,Column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]=[0,0]</a:t>
            </a:r>
          </a:p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Value=1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948647-1319-4719-915A-930453D1A795}"/>
              </a:ext>
            </a:extLst>
          </p:cNvPr>
          <p:cNvSpPr/>
          <p:nvPr/>
        </p:nvSpPr>
        <p:spPr>
          <a:xfrm>
            <a:off x="2452167" y="3746815"/>
            <a:ext cx="713544" cy="59707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E762E5B-6465-4DB6-A828-ACA0C3BE81AD}"/>
              </a:ext>
            </a:extLst>
          </p:cNvPr>
          <p:cNvCxnSpPr>
            <a:cxnSpLocks/>
          </p:cNvCxnSpPr>
          <p:nvPr/>
        </p:nvCxnSpPr>
        <p:spPr>
          <a:xfrm>
            <a:off x="3165711" y="4340498"/>
            <a:ext cx="3986203" cy="11741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D901D97-1CC2-46C3-B4AA-0D901FEE98C3}"/>
              </a:ext>
            </a:extLst>
          </p:cNvPr>
          <p:cNvSpPr/>
          <p:nvPr/>
        </p:nvSpPr>
        <p:spPr>
          <a:xfrm>
            <a:off x="9453762" y="3190555"/>
            <a:ext cx="572141" cy="111252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C9288C-59EC-424D-8B75-F3D1BC1165B2}"/>
              </a:ext>
            </a:extLst>
          </p:cNvPr>
          <p:cNvSpPr txBox="1"/>
          <p:nvPr/>
        </p:nvSpPr>
        <p:spPr>
          <a:xfrm>
            <a:off x="6571467" y="5561814"/>
            <a:ext cx="31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en-US" altLang="zh-CN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Row,Column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]=[1,1]</a:t>
            </a:r>
          </a:p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Value=1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35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-983466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1530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558335" y="2376181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特徵太多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291599" y="2351862"/>
            <a:ext cx="1169551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資料不平衡</a:t>
            </a:r>
          </a:p>
          <a:p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資料問題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-62777" y="2371318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大量空值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9362AE0-A6C5-4D0C-9628-DC3AF881ABE7}"/>
              </a:ext>
            </a:extLst>
          </p:cNvPr>
          <p:cNvSpPr txBox="1"/>
          <p:nvPr/>
        </p:nvSpPr>
        <p:spPr>
          <a:xfrm>
            <a:off x="5437760" y="3697549"/>
            <a:ext cx="573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特徵太多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資料不平衡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大量空值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75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1392997" y="2376181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特徵太多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291599" y="2351862"/>
            <a:ext cx="1169551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資料不平衡</a:t>
            </a:r>
          </a:p>
          <a:p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-62777" y="2371318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大量空值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FF5341B-6124-4681-8C6C-59D2483A8CD9}"/>
              </a:ext>
            </a:extLst>
          </p:cNvPr>
          <p:cNvSpPr txBox="1"/>
          <p:nvPr/>
        </p:nvSpPr>
        <p:spPr>
          <a:xfrm>
            <a:off x="3949132" y="2037229"/>
            <a:ext cx="4941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特徵經過轉換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148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-&gt;398,317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8DAAD8D-FEA7-4389-9EA4-8D88287F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55079"/>
              </p:ext>
            </p:extLst>
          </p:nvPr>
        </p:nvGraphicFramePr>
        <p:xfrm>
          <a:off x="9145121" y="0"/>
          <a:ext cx="930847" cy="6858009"/>
        </p:xfrm>
        <a:graphic>
          <a:graphicData uri="http://schemas.openxmlformats.org/drawingml/2006/table">
            <a:tbl>
              <a:tblPr/>
              <a:tblGrid>
                <a:gridCol w="930847">
                  <a:extLst>
                    <a:ext uri="{9D8B030D-6E8A-4147-A177-3AD203B41FA5}">
                      <a16:colId xmlns:a16="http://schemas.microsoft.com/office/drawing/2014/main" val="594001960"/>
                    </a:ext>
                  </a:extLst>
                </a:gridCol>
              </a:tblGrid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zip_code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99993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906xx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188220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341xx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633230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540xx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43395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48729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337xx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96499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33726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914xx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3856"/>
                  </a:ext>
                </a:extLst>
              </a:tr>
              <a:tr h="250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787xx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37563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207347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402xx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8029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982xx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8593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107xx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03017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194xx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93193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282204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088xx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76311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925xx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54749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432xx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75907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432xx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015728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748898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945xx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79494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770xx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514833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313xx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87239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107xx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264986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287053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217xx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18280"/>
                  </a:ext>
                </a:extLst>
              </a:tr>
              <a:tr h="25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342xx</a:t>
                      </a:r>
                    </a:p>
                  </a:txBody>
                  <a:tcPr marL="6198" marR="6198" marT="6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2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4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1392997" y="2376181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特徵太多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3039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19579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105818" y="2351862"/>
            <a:ext cx="1169551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資料不平衡</a:t>
            </a:r>
          </a:p>
          <a:p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-62777" y="2371318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大量空值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C15DE3-2B50-4F90-BD0F-09365544F93B}"/>
              </a:ext>
            </a:extLst>
          </p:cNvPr>
          <p:cNvSpPr txBox="1"/>
          <p:nvPr/>
        </p:nvSpPr>
        <p:spPr>
          <a:xfrm>
            <a:off x="3272278" y="1986118"/>
            <a:ext cx="591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資料有不平衡問題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 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N=1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逾期的人較少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因為差異還在合理範圍內，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讓模型自己去處理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245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1392997" y="2376181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特徵太多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3039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19579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105818" y="2351862"/>
            <a:ext cx="1169551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資料不平衡</a:t>
            </a:r>
          </a:p>
          <a:p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66078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91891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9730999" y="2371318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大量空值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58F2A7-761F-4BC9-8CDA-DF224410E47C}"/>
              </a:ext>
            </a:extLst>
          </p:cNvPr>
          <p:cNvSpPr txBox="1"/>
          <p:nvPr/>
        </p:nvSpPr>
        <p:spPr>
          <a:xfrm>
            <a:off x="2479538" y="2088020"/>
            <a:ext cx="5665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資料有大量空值存在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(30%)</a:t>
            </a: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若使用直接丟棄的方式會損失大量資訊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全部保留</a:t>
            </a:r>
            <a:endParaRPr lang="en-US" altLang="zh-TW" sz="3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40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737442" y="2721749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優點一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4278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模型選擇</a:t>
            </a:r>
            <a:r>
              <a:rPr lang="en-US" altLang="zh-TW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72506" y="2721749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A88750C-B188-4B93-8776-FD54F315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93" y="3429000"/>
            <a:ext cx="2970938" cy="11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1382052" y="2721749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優點一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72506" y="2721749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BBF02F-A0FB-451F-9EEE-6D544F6A82FD}"/>
              </a:ext>
            </a:extLst>
          </p:cNvPr>
          <p:cNvSpPr txBox="1"/>
          <p:nvPr/>
        </p:nvSpPr>
        <p:spPr>
          <a:xfrm>
            <a:off x="3211882" y="2121584"/>
            <a:ext cx="548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支援並行計算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加速</a:t>
            </a:r>
            <a:endParaRPr lang="en-US" altLang="zh-CN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2823FB-84D7-48D2-93C2-F277F9A4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48836" y="3267735"/>
            <a:ext cx="834780" cy="3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8B07FD3-1C14-47C2-80EC-501BEE47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42946" y="3267735"/>
            <a:ext cx="834780" cy="3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4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1382052" y="2721749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優點一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80994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1004002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10572104" y="2721749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40E199-AC06-43D0-85F9-780C06E1F6FF}"/>
              </a:ext>
            </a:extLst>
          </p:cNvPr>
          <p:cNvSpPr txBox="1"/>
          <p:nvPr/>
        </p:nvSpPr>
        <p:spPr>
          <a:xfrm>
            <a:off x="380230" y="1335190"/>
            <a:ext cx="9669521" cy="502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 Ensemble</a:t>
            </a:r>
            <a:r>
              <a:rPr lang="zh-TW" altLang="en-US"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 forest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有以下</a:t>
            </a:r>
            <a:r>
              <a:rPr lang="zh-TW" altLang="en-US"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特色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有效地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處理高維資料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特徵太多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針對不平衡資料做平衡誤差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資料不平衡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可以估計遺失值，在大量資料缺失下仍可以維持好的預測結果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大量空值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可以反過來評估特徵重要度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CN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3C57831-7361-4C88-997B-8CA5190C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01085" y="3267736"/>
            <a:ext cx="834780" cy="3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9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0A4149-B947-4772-A4CB-2119D6E91A4D}"/>
              </a:ext>
            </a:extLst>
          </p:cNvPr>
          <p:cNvSpPr txBox="1"/>
          <p:nvPr/>
        </p:nvSpPr>
        <p:spPr>
          <a:xfrm>
            <a:off x="1628873" y="569445"/>
            <a:ext cx="846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 Ensemble</a:t>
            </a:r>
            <a:endParaRPr lang="zh-CN" altLang="en-US" sz="40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7DFC89C-5B1A-4E89-A2A7-FE9D0D32F043}"/>
              </a:ext>
            </a:extLst>
          </p:cNvPr>
          <p:cNvSpPr/>
          <p:nvPr/>
        </p:nvSpPr>
        <p:spPr>
          <a:xfrm>
            <a:off x="2433685" y="1545995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B2A119-4DB7-4C7D-8E79-3059BEAB13E3}"/>
              </a:ext>
            </a:extLst>
          </p:cNvPr>
          <p:cNvCxnSpPr>
            <a:stCxn id="4" idx="4"/>
          </p:cNvCxnSpPr>
          <p:nvPr/>
        </p:nvCxnSpPr>
        <p:spPr>
          <a:xfrm flipH="1">
            <a:off x="2000052" y="2083323"/>
            <a:ext cx="702297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3BAD43F-7F8D-4C5A-B223-04375AB9202D}"/>
              </a:ext>
            </a:extLst>
          </p:cNvPr>
          <p:cNvCxnSpPr>
            <a:stCxn id="4" idx="4"/>
          </p:cNvCxnSpPr>
          <p:nvPr/>
        </p:nvCxnSpPr>
        <p:spPr>
          <a:xfrm>
            <a:off x="2702349" y="2083323"/>
            <a:ext cx="702297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264FA0DC-E1A8-46CC-8F2B-0F7DAA5674C0}"/>
              </a:ext>
            </a:extLst>
          </p:cNvPr>
          <p:cNvSpPr/>
          <p:nvPr/>
        </p:nvSpPr>
        <p:spPr>
          <a:xfrm>
            <a:off x="1731388" y="2469823"/>
            <a:ext cx="537328" cy="53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147C9DC-4FFC-4616-A0A8-936F746593F8}"/>
              </a:ext>
            </a:extLst>
          </p:cNvPr>
          <p:cNvSpPr/>
          <p:nvPr/>
        </p:nvSpPr>
        <p:spPr>
          <a:xfrm>
            <a:off x="3135982" y="2469823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5B580DE-C04B-4AA6-A6D4-E1AE83885F1A}"/>
              </a:ext>
            </a:extLst>
          </p:cNvPr>
          <p:cNvCxnSpPr>
            <a:cxnSpLocks/>
          </p:cNvCxnSpPr>
          <p:nvPr/>
        </p:nvCxnSpPr>
        <p:spPr>
          <a:xfrm flipH="1">
            <a:off x="1585272" y="3007151"/>
            <a:ext cx="424206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2CF3D4E-F2C7-4366-AFA4-D27B2BDEE6CA}"/>
              </a:ext>
            </a:extLst>
          </p:cNvPr>
          <p:cNvCxnSpPr>
            <a:cxnSpLocks/>
          </p:cNvCxnSpPr>
          <p:nvPr/>
        </p:nvCxnSpPr>
        <p:spPr>
          <a:xfrm>
            <a:off x="2009477" y="3007151"/>
            <a:ext cx="405355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779FD85-8F61-4BD7-94E7-049FEF6447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004007" y="3007151"/>
            <a:ext cx="438348" cy="37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3F6CC7C-97FD-4EF4-8565-13D8460D27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442352" y="3007151"/>
            <a:ext cx="464271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6100D7B7-962D-48D5-9CD2-A6A9B88F9BCB}"/>
              </a:ext>
            </a:extLst>
          </p:cNvPr>
          <p:cNvSpPr/>
          <p:nvPr/>
        </p:nvSpPr>
        <p:spPr>
          <a:xfrm>
            <a:off x="1260047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F6E60DAA-F33B-4F3B-A8F0-A6D35132D0AD}"/>
              </a:ext>
            </a:extLst>
          </p:cNvPr>
          <p:cNvSpPr/>
          <p:nvPr/>
        </p:nvSpPr>
        <p:spPr>
          <a:xfrm>
            <a:off x="2198015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A92B8A7-6541-419E-A4C4-2148914BEE0F}"/>
              </a:ext>
            </a:extLst>
          </p:cNvPr>
          <p:cNvSpPr/>
          <p:nvPr/>
        </p:nvSpPr>
        <p:spPr>
          <a:xfrm>
            <a:off x="2735343" y="3379510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268D45D-B89B-4FCE-AC66-C5B4F5D7C1A5}"/>
              </a:ext>
            </a:extLst>
          </p:cNvPr>
          <p:cNvSpPr/>
          <p:nvPr/>
        </p:nvSpPr>
        <p:spPr>
          <a:xfrm>
            <a:off x="3637959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8C931080-F180-41F4-A3F2-01A3CB96A183}"/>
              </a:ext>
            </a:extLst>
          </p:cNvPr>
          <p:cNvSpPr/>
          <p:nvPr/>
        </p:nvSpPr>
        <p:spPr>
          <a:xfrm>
            <a:off x="5558672" y="1545995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F4CF6FD-B90F-4A82-A97E-2E105E21A66E}"/>
              </a:ext>
            </a:extLst>
          </p:cNvPr>
          <p:cNvCxnSpPr>
            <a:stCxn id="32" idx="4"/>
          </p:cNvCxnSpPr>
          <p:nvPr/>
        </p:nvCxnSpPr>
        <p:spPr>
          <a:xfrm flipH="1">
            <a:off x="5125039" y="2083323"/>
            <a:ext cx="702297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B163097-D538-40F5-A124-11A8F94EAFE6}"/>
              </a:ext>
            </a:extLst>
          </p:cNvPr>
          <p:cNvCxnSpPr>
            <a:stCxn id="32" idx="4"/>
          </p:cNvCxnSpPr>
          <p:nvPr/>
        </p:nvCxnSpPr>
        <p:spPr>
          <a:xfrm>
            <a:off x="5827336" y="2083323"/>
            <a:ext cx="702297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04795A3A-8437-431F-917C-B80A0FC948D3}"/>
              </a:ext>
            </a:extLst>
          </p:cNvPr>
          <p:cNvSpPr/>
          <p:nvPr/>
        </p:nvSpPr>
        <p:spPr>
          <a:xfrm>
            <a:off x="4856375" y="2469823"/>
            <a:ext cx="537328" cy="53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209632D-2FE4-4BB4-832A-D3F2623642F5}"/>
              </a:ext>
            </a:extLst>
          </p:cNvPr>
          <p:cNvSpPr/>
          <p:nvPr/>
        </p:nvSpPr>
        <p:spPr>
          <a:xfrm>
            <a:off x="6260969" y="2469823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BACB96B-6250-46F8-AD70-F499B8F662C7}"/>
              </a:ext>
            </a:extLst>
          </p:cNvPr>
          <p:cNvCxnSpPr>
            <a:cxnSpLocks/>
          </p:cNvCxnSpPr>
          <p:nvPr/>
        </p:nvCxnSpPr>
        <p:spPr>
          <a:xfrm flipH="1">
            <a:off x="4710259" y="3007151"/>
            <a:ext cx="424206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B59D252-C5BD-499F-B0F6-A6182B411C1B}"/>
              </a:ext>
            </a:extLst>
          </p:cNvPr>
          <p:cNvCxnSpPr>
            <a:cxnSpLocks/>
          </p:cNvCxnSpPr>
          <p:nvPr/>
        </p:nvCxnSpPr>
        <p:spPr>
          <a:xfrm>
            <a:off x="5134464" y="3007151"/>
            <a:ext cx="405355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6820503-3229-417E-935D-A3BF5AD4451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128994" y="3007151"/>
            <a:ext cx="438348" cy="37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127F9C7-0661-45EF-8A78-F8143BDA67D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567339" y="3007151"/>
            <a:ext cx="464271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7DB355E-84FD-4F04-A8FE-55587E2029FB}"/>
              </a:ext>
            </a:extLst>
          </p:cNvPr>
          <p:cNvSpPr/>
          <p:nvPr/>
        </p:nvSpPr>
        <p:spPr>
          <a:xfrm>
            <a:off x="4385034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6FD55971-580E-433F-BF90-4ED8D669E25D}"/>
              </a:ext>
            </a:extLst>
          </p:cNvPr>
          <p:cNvSpPr/>
          <p:nvPr/>
        </p:nvSpPr>
        <p:spPr>
          <a:xfrm>
            <a:off x="5323002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C2979F7-3F78-4214-850C-73357A985956}"/>
              </a:ext>
            </a:extLst>
          </p:cNvPr>
          <p:cNvSpPr/>
          <p:nvPr/>
        </p:nvSpPr>
        <p:spPr>
          <a:xfrm>
            <a:off x="5860330" y="3379510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540AAD83-818E-40AC-98A9-3725CD26BFC4}"/>
              </a:ext>
            </a:extLst>
          </p:cNvPr>
          <p:cNvSpPr/>
          <p:nvPr/>
        </p:nvSpPr>
        <p:spPr>
          <a:xfrm>
            <a:off x="6762946" y="3393651"/>
            <a:ext cx="537328" cy="5373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BBE94B8-0BA2-4D7E-959F-36578CA51058}"/>
              </a:ext>
            </a:extLst>
          </p:cNvPr>
          <p:cNvSpPr/>
          <p:nvPr/>
        </p:nvSpPr>
        <p:spPr>
          <a:xfrm>
            <a:off x="8678947" y="1545995"/>
            <a:ext cx="537328" cy="53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DA0E828-DFCF-4E40-8B3C-79A2A1E425CD}"/>
              </a:ext>
            </a:extLst>
          </p:cNvPr>
          <p:cNvCxnSpPr>
            <a:stCxn id="45" idx="4"/>
          </p:cNvCxnSpPr>
          <p:nvPr/>
        </p:nvCxnSpPr>
        <p:spPr>
          <a:xfrm flipH="1">
            <a:off x="8245314" y="2083323"/>
            <a:ext cx="702297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4AB9D86-D587-49BB-8516-1D5E8E9C11BE}"/>
              </a:ext>
            </a:extLst>
          </p:cNvPr>
          <p:cNvCxnSpPr>
            <a:stCxn id="45" idx="4"/>
          </p:cNvCxnSpPr>
          <p:nvPr/>
        </p:nvCxnSpPr>
        <p:spPr>
          <a:xfrm>
            <a:off x="8947611" y="2083323"/>
            <a:ext cx="702297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7E1A46DA-4916-4A75-B78B-897B961987B0}"/>
              </a:ext>
            </a:extLst>
          </p:cNvPr>
          <p:cNvSpPr/>
          <p:nvPr/>
        </p:nvSpPr>
        <p:spPr>
          <a:xfrm>
            <a:off x="7976650" y="2469823"/>
            <a:ext cx="537328" cy="5373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3F97084-E9FB-4E1D-B864-C3FB8F3E912E}"/>
              </a:ext>
            </a:extLst>
          </p:cNvPr>
          <p:cNvSpPr/>
          <p:nvPr/>
        </p:nvSpPr>
        <p:spPr>
          <a:xfrm>
            <a:off x="9381244" y="2469823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B200CC6-B1DF-4B65-B71D-C30103E52EF7}"/>
              </a:ext>
            </a:extLst>
          </p:cNvPr>
          <p:cNvCxnSpPr>
            <a:cxnSpLocks/>
          </p:cNvCxnSpPr>
          <p:nvPr/>
        </p:nvCxnSpPr>
        <p:spPr>
          <a:xfrm flipH="1">
            <a:off x="7830534" y="3007151"/>
            <a:ext cx="424206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085CB5C-0CD5-4D8C-9A86-B168823A109A}"/>
              </a:ext>
            </a:extLst>
          </p:cNvPr>
          <p:cNvCxnSpPr>
            <a:cxnSpLocks/>
          </p:cNvCxnSpPr>
          <p:nvPr/>
        </p:nvCxnSpPr>
        <p:spPr>
          <a:xfrm>
            <a:off x="8254739" y="3007151"/>
            <a:ext cx="405355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53CB620-2B0B-4A97-BBAD-0644759770C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9249269" y="3007151"/>
            <a:ext cx="438348" cy="37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9642402-660D-46E1-87A8-182C460641E1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687614" y="3007151"/>
            <a:ext cx="464271" cy="3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A132C790-83D2-4137-B122-947C92784570}"/>
              </a:ext>
            </a:extLst>
          </p:cNvPr>
          <p:cNvSpPr/>
          <p:nvPr/>
        </p:nvSpPr>
        <p:spPr>
          <a:xfrm>
            <a:off x="7505309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889A1836-97BF-448E-9FF4-1569CB080BF8}"/>
              </a:ext>
            </a:extLst>
          </p:cNvPr>
          <p:cNvSpPr/>
          <p:nvPr/>
        </p:nvSpPr>
        <p:spPr>
          <a:xfrm>
            <a:off x="8443277" y="3393651"/>
            <a:ext cx="537328" cy="5373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C8E73F2-C7AA-4E05-8571-DEAF3AC18E4F}"/>
              </a:ext>
            </a:extLst>
          </p:cNvPr>
          <p:cNvSpPr/>
          <p:nvPr/>
        </p:nvSpPr>
        <p:spPr>
          <a:xfrm>
            <a:off x="8980605" y="3379510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77CCC8F-C32F-4252-B096-0BAD0763B3E7}"/>
              </a:ext>
            </a:extLst>
          </p:cNvPr>
          <p:cNvSpPr/>
          <p:nvPr/>
        </p:nvSpPr>
        <p:spPr>
          <a:xfrm>
            <a:off x="9883221" y="3393651"/>
            <a:ext cx="537328" cy="537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719F264-290F-40B8-8242-70835C94832F}"/>
              </a:ext>
            </a:extLst>
          </p:cNvPr>
          <p:cNvSpPr txBox="1"/>
          <p:nvPr/>
        </p:nvSpPr>
        <p:spPr>
          <a:xfrm>
            <a:off x="2212154" y="4184268"/>
            <a:ext cx="15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Tree1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C3A1243-F7FA-4889-9A85-9D5318B63D40}"/>
              </a:ext>
            </a:extLst>
          </p:cNvPr>
          <p:cNvSpPr txBox="1"/>
          <p:nvPr/>
        </p:nvSpPr>
        <p:spPr>
          <a:xfrm>
            <a:off x="8513978" y="4184268"/>
            <a:ext cx="15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Tree3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2CADA20-A9C4-4C3F-88B7-000A2CEEE136}"/>
              </a:ext>
            </a:extLst>
          </p:cNvPr>
          <p:cNvSpPr txBox="1"/>
          <p:nvPr/>
        </p:nvSpPr>
        <p:spPr>
          <a:xfrm>
            <a:off x="5476187" y="4184268"/>
            <a:ext cx="15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Tree2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510A297-C5DC-4218-8EC0-EE7338D131F4}"/>
              </a:ext>
            </a:extLst>
          </p:cNvPr>
          <p:cNvCxnSpPr/>
          <p:nvPr/>
        </p:nvCxnSpPr>
        <p:spPr>
          <a:xfrm>
            <a:off x="10795259" y="1412784"/>
            <a:ext cx="0" cy="27714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0AAB8C4-AECE-46B5-94E2-3EA651D288E3}"/>
              </a:ext>
            </a:extLst>
          </p:cNvPr>
          <p:cNvSpPr txBox="1"/>
          <p:nvPr/>
        </p:nvSpPr>
        <p:spPr>
          <a:xfrm>
            <a:off x="10937844" y="2468542"/>
            <a:ext cx="770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4" name="左中括弧 63">
            <a:extLst>
              <a:ext uri="{FF2B5EF4-FFF2-40B4-BE49-F238E27FC236}">
                <a16:creationId xmlns:a16="http://schemas.microsoft.com/office/drawing/2014/main" id="{4A5809D6-96FB-4D37-AE34-9BCB304AB417}"/>
              </a:ext>
            </a:extLst>
          </p:cNvPr>
          <p:cNvSpPr/>
          <p:nvPr/>
        </p:nvSpPr>
        <p:spPr>
          <a:xfrm rot="16200000">
            <a:off x="5795512" y="1531290"/>
            <a:ext cx="320510" cy="6589342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7A4F8A7-21EE-4DED-850C-BD1DEF28C4F7}"/>
              </a:ext>
            </a:extLst>
          </p:cNvPr>
          <p:cNvCxnSpPr>
            <a:cxnSpLocks/>
          </p:cNvCxnSpPr>
          <p:nvPr/>
        </p:nvCxnSpPr>
        <p:spPr>
          <a:xfrm flipV="1">
            <a:off x="5957334" y="4665706"/>
            <a:ext cx="0" cy="6809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3548239-FA8C-44F2-AFEE-910AFBABCF38}"/>
              </a:ext>
            </a:extLst>
          </p:cNvPr>
          <p:cNvSpPr txBox="1"/>
          <p:nvPr/>
        </p:nvSpPr>
        <p:spPr>
          <a:xfrm>
            <a:off x="5558672" y="5312005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投票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803F0370-BDEC-48AC-BCE6-E2D9424FDD29}"/>
              </a:ext>
            </a:extLst>
          </p:cNvPr>
          <p:cNvCxnSpPr>
            <a:cxnSpLocks/>
          </p:cNvCxnSpPr>
          <p:nvPr/>
        </p:nvCxnSpPr>
        <p:spPr>
          <a:xfrm flipV="1">
            <a:off x="5955767" y="5720943"/>
            <a:ext cx="4006" cy="33938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7A805D0-4BA1-4A3C-94AD-B77B047E36A3}"/>
              </a:ext>
            </a:extLst>
          </p:cNvPr>
          <p:cNvSpPr txBox="1"/>
          <p:nvPr/>
        </p:nvSpPr>
        <p:spPr>
          <a:xfrm>
            <a:off x="5583359" y="6086336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-983992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1004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551853" y="2828754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737442" y="2828754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4402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模型評估</a:t>
            </a:r>
            <a:r>
              <a:rPr lang="en-US" altLang="zh-TW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</a:p>
          <a:p>
            <a:r>
              <a:rPr lang="en-US" altLang="zh-CN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5-fold CV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0" y="2385745"/>
            <a:ext cx="677108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F233FD-B0CA-48D7-800C-4CF01CA4BB01}"/>
              </a:ext>
            </a:extLst>
          </p:cNvPr>
          <p:cNvSpPr txBox="1"/>
          <p:nvPr/>
        </p:nvSpPr>
        <p:spPr>
          <a:xfrm>
            <a:off x="5443027" y="4268447"/>
            <a:ext cx="573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介紹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FACB79-B64E-43E1-83E6-178C2259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0" y="0"/>
            <a:ext cx="9507487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8ADDC7F-1613-40CF-84E3-A7BF16894131}"/>
              </a:ext>
            </a:extLst>
          </p:cNvPr>
          <p:cNvSpPr txBox="1"/>
          <p:nvPr/>
        </p:nvSpPr>
        <p:spPr>
          <a:xfrm>
            <a:off x="9935344" y="1278426"/>
            <a:ext cx="198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0.00004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F4B012-ABED-4005-8F4E-FCF8325E5FDD}"/>
              </a:ext>
            </a:extLst>
          </p:cNvPr>
          <p:cNvSpPr txBox="1"/>
          <p:nvPr/>
        </p:nvSpPr>
        <p:spPr>
          <a:xfrm>
            <a:off x="9935345" y="1845281"/>
            <a:ext cx="198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0.000008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9601AA3-D943-4C7A-A003-E2D2968DBF5A}"/>
              </a:ext>
            </a:extLst>
          </p:cNvPr>
          <p:cNvSpPr/>
          <p:nvPr/>
        </p:nvSpPr>
        <p:spPr>
          <a:xfrm rot="2035848">
            <a:off x="9377055" y="1337014"/>
            <a:ext cx="433125" cy="580592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6CB7C390-6B01-4ECE-A46D-FC47DB058A46}"/>
              </a:ext>
            </a:extLst>
          </p:cNvPr>
          <p:cNvSpPr/>
          <p:nvPr/>
        </p:nvSpPr>
        <p:spPr>
          <a:xfrm rot="2035848">
            <a:off x="9377055" y="1785818"/>
            <a:ext cx="433125" cy="580592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A9CE3D6E-E363-4039-A8FC-8FC81CDB7CEF}"/>
              </a:ext>
            </a:extLst>
          </p:cNvPr>
          <p:cNvSpPr/>
          <p:nvPr/>
        </p:nvSpPr>
        <p:spPr>
          <a:xfrm rot="13272785">
            <a:off x="6958403" y="939731"/>
            <a:ext cx="1548569" cy="1811099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6280216-FBC7-492E-A257-1D09F9983B6F}"/>
              </a:ext>
            </a:extLst>
          </p:cNvPr>
          <p:cNvSpPr txBox="1"/>
          <p:nvPr/>
        </p:nvSpPr>
        <p:spPr>
          <a:xfrm>
            <a:off x="4892005" y="2076113"/>
            <a:ext cx="198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0.000147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7C7F4B-A79D-4D6C-B1B5-66F05A99B828}"/>
              </a:ext>
            </a:extLst>
          </p:cNvPr>
          <p:cNvSpPr txBox="1"/>
          <p:nvPr/>
        </p:nvSpPr>
        <p:spPr>
          <a:xfrm>
            <a:off x="9467654" y="4744211"/>
            <a:ext cx="2724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實作分數佔</a:t>
            </a:r>
            <a:r>
              <a:rPr lang="en-US" altLang="zh-TW" sz="3200" b="1" dirty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3200" b="1" dirty="0">
                <a:solidFill>
                  <a:srgbClr val="FF0000"/>
                </a:solidFill>
              </a:rPr>
              <a:t>報告分數佔</a:t>
            </a:r>
            <a:r>
              <a:rPr lang="en-US" altLang="zh-TW" sz="3200" b="1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349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1391781" y="2828754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737442" y="2828754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0" y="2385745"/>
            <a:ext cx="677108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7E4F0ED-0084-4F26-A9C6-2FCF234FEB54}"/>
              </a:ext>
            </a:extLst>
          </p:cNvPr>
          <p:cNvSpPr txBox="1"/>
          <p:nvPr/>
        </p:nvSpPr>
        <p:spPr>
          <a:xfrm>
            <a:off x="2665379" y="671356"/>
            <a:ext cx="285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5-fold CV</a:t>
            </a:r>
            <a:endParaRPr lang="zh-CN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661793B-A38D-49A4-B3D4-3AB1F716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17052"/>
              </p:ext>
            </p:extLst>
          </p:nvPr>
        </p:nvGraphicFramePr>
        <p:xfrm>
          <a:off x="2357338" y="2569674"/>
          <a:ext cx="812800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08985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9029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38523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52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80910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8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第一組</a:t>
                      </a:r>
                      <a:endParaRPr lang="zh-CN" altLang="en-US" sz="28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96100"/>
                  </a:ext>
                </a:extLst>
              </a:tr>
            </a:tbl>
          </a:graphicData>
        </a:graphic>
      </p:graphicFrame>
      <p:sp>
        <p:nvSpPr>
          <p:cNvPr id="4" name="左大括弧 3">
            <a:extLst>
              <a:ext uri="{FF2B5EF4-FFF2-40B4-BE49-F238E27FC236}">
                <a16:creationId xmlns:a16="http://schemas.microsoft.com/office/drawing/2014/main" id="{C9103151-19C9-43B0-9548-D027F60ACAE9}"/>
              </a:ext>
            </a:extLst>
          </p:cNvPr>
          <p:cNvSpPr/>
          <p:nvPr/>
        </p:nvSpPr>
        <p:spPr>
          <a:xfrm rot="5400000">
            <a:off x="6630942" y="-1284724"/>
            <a:ext cx="917265" cy="6791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72337D-DF26-4B2F-88CB-259A27BA4610}"/>
              </a:ext>
            </a:extLst>
          </p:cNvPr>
          <p:cNvSpPr txBox="1"/>
          <p:nvPr/>
        </p:nvSpPr>
        <p:spPr>
          <a:xfrm>
            <a:off x="5659608" y="1069470"/>
            <a:ext cx="285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訓練集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(200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萬筆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C27E15-923E-4282-ACBB-C0B64616613F}"/>
              </a:ext>
            </a:extLst>
          </p:cNvPr>
          <p:cNvSpPr txBox="1"/>
          <p:nvPr/>
        </p:nvSpPr>
        <p:spPr>
          <a:xfrm>
            <a:off x="3693809" y="3406530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FF42A031-4C5A-4673-9E45-9BAAD431F7D7}"/>
              </a:ext>
            </a:extLst>
          </p:cNvPr>
          <p:cNvSpPr/>
          <p:nvPr/>
        </p:nvSpPr>
        <p:spPr>
          <a:xfrm rot="16200000">
            <a:off x="4238640" y="2575129"/>
            <a:ext cx="320770" cy="13420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4C0F71E-0597-4531-BAAC-647222A3B552}"/>
              </a:ext>
            </a:extLst>
          </p:cNvPr>
          <p:cNvSpPr txBox="1"/>
          <p:nvPr/>
        </p:nvSpPr>
        <p:spPr>
          <a:xfrm>
            <a:off x="7018934" y="3402367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160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endParaRPr lang="zh-CN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C4C020BE-AF5D-4B59-B271-AEB2CCC8C64F}"/>
              </a:ext>
            </a:extLst>
          </p:cNvPr>
          <p:cNvSpPr/>
          <p:nvPr/>
        </p:nvSpPr>
        <p:spPr>
          <a:xfrm rot="16200000">
            <a:off x="7617307" y="538495"/>
            <a:ext cx="320770" cy="5415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id="{F64747DD-49A0-40B2-8624-72CBFFD3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89459"/>
              </p:ext>
            </p:extLst>
          </p:nvPr>
        </p:nvGraphicFramePr>
        <p:xfrm>
          <a:off x="2357338" y="4143187"/>
          <a:ext cx="812800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08985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9029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38523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52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80910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8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第二組</a:t>
                      </a:r>
                      <a:endParaRPr lang="zh-CN" altLang="en-US" sz="28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96100"/>
                  </a:ext>
                </a:extLst>
              </a:tr>
            </a:tbl>
          </a:graphicData>
        </a:graphic>
      </p:graphicFrame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F0B69F29-F933-41C5-8D66-429B7941D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68090"/>
              </p:ext>
            </p:extLst>
          </p:nvPr>
        </p:nvGraphicFramePr>
        <p:xfrm>
          <a:off x="2357338" y="4668075"/>
          <a:ext cx="812800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08985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9029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38523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52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80910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8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第三組</a:t>
                      </a:r>
                      <a:endParaRPr lang="zh-CN" altLang="en-US" sz="28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96100"/>
                  </a:ext>
                </a:extLst>
              </a:tr>
            </a:tbl>
          </a:graphicData>
        </a:graphic>
      </p:graphicFrame>
      <p:graphicFrame>
        <p:nvGraphicFramePr>
          <p:cNvPr id="31" name="表格 3">
            <a:extLst>
              <a:ext uri="{FF2B5EF4-FFF2-40B4-BE49-F238E27FC236}">
                <a16:creationId xmlns:a16="http://schemas.microsoft.com/office/drawing/2014/main" id="{A8B0DF14-D13C-4FE1-8F4F-E841BB86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83212"/>
              </p:ext>
            </p:extLst>
          </p:nvPr>
        </p:nvGraphicFramePr>
        <p:xfrm>
          <a:off x="2357338" y="5192963"/>
          <a:ext cx="812800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08985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9029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38523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52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80910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8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第四組</a:t>
                      </a:r>
                      <a:endParaRPr lang="zh-CN" altLang="en-US" sz="28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96100"/>
                  </a:ext>
                </a:extLst>
              </a:tr>
            </a:tbl>
          </a:graphicData>
        </a:graphic>
      </p:graphicFrame>
      <p:graphicFrame>
        <p:nvGraphicFramePr>
          <p:cNvPr id="32" name="表格 3">
            <a:extLst>
              <a:ext uri="{FF2B5EF4-FFF2-40B4-BE49-F238E27FC236}">
                <a16:creationId xmlns:a16="http://schemas.microsoft.com/office/drawing/2014/main" id="{91183A29-56F6-4B48-BFCF-1CD54DAB9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23966"/>
              </p:ext>
            </p:extLst>
          </p:nvPr>
        </p:nvGraphicFramePr>
        <p:xfrm>
          <a:off x="2357338" y="5709634"/>
          <a:ext cx="812800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08985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9029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38523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52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80910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853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第五組</a:t>
                      </a:r>
                      <a:endParaRPr lang="zh-CN" altLang="en-US" sz="28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9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1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1391781" y="2828754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0468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452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577370" y="2828754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0" y="2385745"/>
            <a:ext cx="677108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D80EC5EC-C0AC-44E4-BB0C-A933DAE697C6}"/>
              </a:ext>
            </a:extLst>
          </p:cNvPr>
          <p:cNvSpPr txBox="1">
            <a:spLocks/>
          </p:cNvSpPr>
          <p:nvPr/>
        </p:nvSpPr>
        <p:spPr>
          <a:xfrm>
            <a:off x="2088165" y="3141306"/>
            <a:ext cx="7138481" cy="16706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利用交叉驗證結果作為模型優化的依據</a:t>
            </a:r>
            <a:endParaRPr lang="zh-CN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56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1391781" y="2828754"/>
            <a:ext cx="800219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0468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452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577370" y="2828754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61463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923534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9839928" y="2385745"/>
            <a:ext cx="677108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83EA3DD4-84F5-4F79-BEE3-171C907FDCF9}"/>
              </a:ext>
            </a:extLst>
          </p:cNvPr>
          <p:cNvSpPr txBox="1">
            <a:spLocks/>
          </p:cNvSpPr>
          <p:nvPr/>
        </p:nvSpPr>
        <p:spPr>
          <a:xfrm>
            <a:off x="1009956" y="2106231"/>
            <a:ext cx="7625976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交叉驗證與測試集差異甚大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</a:t>
            </a:r>
            <a:r>
              <a:rPr lang="en-US" altLang="zh-TW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Over-fitting</a:t>
            </a:r>
          </a:p>
          <a:p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嘗試以下方式：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、降低模型複雜度</a:t>
            </a:r>
            <a:b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、減少特徵數量</a:t>
            </a:r>
            <a:b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、抽取部分資料訓練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65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-983992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1004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676180" y="2376181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模型複雜度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756013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優化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57913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A4D5D1-4CFC-4BB0-BDDD-15A6CD7F90D7}"/>
              </a:ext>
            </a:extLst>
          </p:cNvPr>
          <p:cNvSpPr txBox="1"/>
          <p:nvPr/>
        </p:nvSpPr>
        <p:spPr>
          <a:xfrm>
            <a:off x="5437760" y="3697549"/>
            <a:ext cx="573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模型複雜度</a:t>
            </a:r>
          </a:p>
          <a:p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調整參數</a:t>
            </a:r>
          </a:p>
          <a:p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最終參數</a:t>
            </a:r>
          </a:p>
        </p:txBody>
      </p:sp>
    </p:spTree>
    <p:extLst>
      <p:ext uri="{BB962C8B-B14F-4D97-AF65-F5344CB8AC3E}">
        <p14:creationId xmlns:p14="http://schemas.microsoft.com/office/powerpoint/2010/main" val="85113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1516108" y="2376181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模型複雜度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756013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57913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0830A2-59D0-4F8F-ADA0-DC8B5B4BA6B2}"/>
              </a:ext>
            </a:extLst>
          </p:cNvPr>
          <p:cNvSpPr txBox="1"/>
          <p:nvPr/>
        </p:nvSpPr>
        <p:spPr>
          <a:xfrm>
            <a:off x="2924169" y="2822538"/>
            <a:ext cx="7206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簡化模型沒有用，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也許是模型過於簡單無法描述資料，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那就反過來讓他複雜起來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59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1516108" y="2376181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模型複雜度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0468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452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595941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57913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5BC79C-7B32-49CA-AAD4-97D03CAE19A8}"/>
              </a:ext>
            </a:extLst>
          </p:cNvPr>
          <p:cNvSpPr txBox="1"/>
          <p:nvPr/>
        </p:nvSpPr>
        <p:spPr>
          <a:xfrm>
            <a:off x="3221476" y="2092884"/>
            <a:ext cx="5749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主要從樹的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數量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特徵數量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來著手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經過測試後，大約在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深度為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時預測結果最佳，並且有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800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個特徵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參與貢獻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75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F4E534-EFB5-4B71-AC4B-1ECB789DA1E4}"/>
              </a:ext>
            </a:extLst>
          </p:cNvPr>
          <p:cNvSpPr/>
          <p:nvPr/>
        </p:nvSpPr>
        <p:spPr>
          <a:xfrm>
            <a:off x="-121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85F82F3-20F5-4CE4-929B-D6ED736E2676}"/>
              </a:ext>
            </a:extLst>
          </p:cNvPr>
          <p:cNvSpPr/>
          <p:nvPr/>
        </p:nvSpPr>
        <p:spPr>
          <a:xfrm>
            <a:off x="10848754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1514892" y="2376181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模型複雜度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0589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4407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594725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6158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9234124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9780799" y="2376181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最終參數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6F436B-9183-4DD6-86EF-8C0E72C8F0B6}"/>
              </a:ext>
            </a:extLst>
          </p:cNvPr>
          <p:cNvSpPr txBox="1"/>
          <p:nvPr/>
        </p:nvSpPr>
        <p:spPr>
          <a:xfrm>
            <a:off x="1234911" y="1875934"/>
            <a:ext cx="569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最終使用參數為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{‘</a:t>
            </a:r>
            <a:r>
              <a:rPr lang="en-US" altLang="zh-TW" sz="3600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n_estimators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’: 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‘</a:t>
            </a:r>
            <a:r>
              <a:rPr lang="en-US" altLang="zh-TW" sz="3600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max_depth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   : 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‘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subsample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    : </a:t>
            </a:r>
            <a:r>
              <a:rPr lang="en-US" altLang="zh-TW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耗時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4h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50min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18s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測試集分數為</a:t>
            </a:r>
            <a:r>
              <a:rPr lang="en-US" altLang="zh-CN" sz="3600" b="0" i="0" dirty="0">
                <a:solidFill>
                  <a:srgbClr val="212529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0.897502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10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77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674964" y="2586444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753864" y="2379675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59431" y="2838046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DF6DCA-6E65-40C7-996B-3E15ECA24DB6}"/>
              </a:ext>
            </a:extLst>
          </p:cNvPr>
          <p:cNvSpPr txBox="1"/>
          <p:nvPr/>
        </p:nvSpPr>
        <p:spPr>
          <a:xfrm>
            <a:off x="5437760" y="3697549"/>
            <a:ext cx="573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</a:t>
            </a: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</a:t>
            </a:r>
          </a:p>
        </p:txBody>
      </p:sp>
    </p:spTree>
    <p:extLst>
      <p:ext uri="{BB962C8B-B14F-4D97-AF65-F5344CB8AC3E}">
        <p14:creationId xmlns:p14="http://schemas.microsoft.com/office/powerpoint/2010/main" val="189016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674964" y="2586444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669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843277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1391781" y="2379675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59431" y="2838046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D9DEF1-C3AB-4A59-BDE1-42277F184FB6}"/>
              </a:ext>
            </a:extLst>
          </p:cNvPr>
          <p:cNvSpPr txBox="1"/>
          <p:nvPr/>
        </p:nvSpPr>
        <p:spPr>
          <a:xfrm>
            <a:off x="2900576" y="2281136"/>
            <a:ext cx="6764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最高貢獻：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回收費用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(recoveries)</a:t>
            </a: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800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多個特徵對於模型都有貢獻，並且貢獻度皆低於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0.25%</a:t>
            </a:r>
          </a:p>
        </p:txBody>
      </p:sp>
    </p:spTree>
    <p:extLst>
      <p:ext uri="{BB962C8B-B14F-4D97-AF65-F5344CB8AC3E}">
        <p14:creationId xmlns:p14="http://schemas.microsoft.com/office/powerpoint/2010/main" val="169717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D4CFC-5C92-4FF5-BA0C-5B03501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</a:t>
            </a:r>
            <a:endParaRPr lang="zh-CN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6767F1E-158D-4485-8192-96CFCD1D7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3956" y="2732571"/>
            <a:ext cx="3333827" cy="273617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FC65022-149D-409D-B0BB-0D4CBFE3ADC9}"/>
              </a:ext>
            </a:extLst>
          </p:cNvPr>
          <p:cNvSpPr txBox="1"/>
          <p:nvPr/>
        </p:nvSpPr>
        <p:spPr>
          <a:xfrm>
            <a:off x="3337610" y="2249887"/>
            <a:ext cx="251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借貸金額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1C860B-27CD-491B-BFA4-3BD87AED843A}"/>
              </a:ext>
            </a:extLst>
          </p:cNvPr>
          <p:cNvSpPr txBox="1"/>
          <p:nvPr/>
        </p:nvSpPr>
        <p:spPr>
          <a:xfrm>
            <a:off x="4673743" y="4300963"/>
            <a:ext cx="172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借貸期限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2AE48DE-792A-46C2-95C3-A5E639285A9C}"/>
              </a:ext>
            </a:extLst>
          </p:cNvPr>
          <p:cNvSpPr/>
          <p:nvPr/>
        </p:nvSpPr>
        <p:spPr>
          <a:xfrm>
            <a:off x="6791658" y="3610466"/>
            <a:ext cx="716438" cy="4901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Overdue Icon 图片、库存照片和矢量图| Shutterstock">
            <a:extLst>
              <a:ext uri="{FF2B5EF4-FFF2-40B4-BE49-F238E27FC236}">
                <a16:creationId xmlns:a16="http://schemas.microsoft.com/office/drawing/2014/main" id="{6A1B1CC4-A864-4EE0-AD66-342D50A1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1"/>
          <a:stretch/>
        </p:blipFill>
        <p:spPr bwMode="auto">
          <a:xfrm>
            <a:off x="8288439" y="2960830"/>
            <a:ext cx="2780570" cy="17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97520F-F3B8-4301-9DBE-A76174B8096A}"/>
              </a:ext>
            </a:extLst>
          </p:cNvPr>
          <p:cNvSpPr txBox="1"/>
          <p:nvPr/>
        </p:nvSpPr>
        <p:spPr>
          <a:xfrm>
            <a:off x="2273084" y="5490530"/>
            <a:ext cx="172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住房狀況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388FEA-5C17-46E8-8341-3218376B0C8F}"/>
              </a:ext>
            </a:extLst>
          </p:cNvPr>
          <p:cNvSpPr txBox="1"/>
          <p:nvPr/>
        </p:nvSpPr>
        <p:spPr>
          <a:xfrm>
            <a:off x="1486813" y="3332343"/>
            <a:ext cx="172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D91389-CBA7-4B7A-A5C7-0CC66B162416}"/>
              </a:ext>
            </a:extLst>
          </p:cNvPr>
          <p:cNvSpPr txBox="1"/>
          <p:nvPr/>
        </p:nvSpPr>
        <p:spPr>
          <a:xfrm>
            <a:off x="8196990" y="4898784"/>
            <a:ext cx="3435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 N</a:t>
            </a:r>
          </a:p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會逾期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不會逾期</a:t>
            </a:r>
            <a:endParaRPr lang="zh-CN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FDA719-1BA5-4B75-ABB3-029E92F345B8}"/>
              </a:ext>
            </a:extLst>
          </p:cNvPr>
          <p:cNvSpPr txBox="1"/>
          <p:nvPr/>
        </p:nvSpPr>
        <p:spPr>
          <a:xfrm>
            <a:off x="3208742" y="3498069"/>
            <a:ext cx="12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借款人</a:t>
            </a:r>
          </a:p>
        </p:txBody>
      </p:sp>
    </p:spTree>
    <p:extLst>
      <p:ext uri="{BB962C8B-B14F-4D97-AF65-F5344CB8AC3E}">
        <p14:creationId xmlns:p14="http://schemas.microsoft.com/office/powerpoint/2010/main" val="41217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 animBg="1"/>
      <p:bldP spid="11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2A419-1600-4CE5-9C83-F4C8EB51E432}"/>
              </a:ext>
            </a:extLst>
          </p:cNvPr>
          <p:cNvSpPr txBox="1"/>
          <p:nvPr/>
        </p:nvSpPr>
        <p:spPr>
          <a:xfrm>
            <a:off x="1674964" y="2586444"/>
            <a:ext cx="677108" cy="2295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669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843277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1391781" y="2379675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特徵貢獻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81664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10033329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10578486" y="2838046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4606DE-0D4F-414A-9D7A-F2F5471A66A8}"/>
              </a:ext>
            </a:extLst>
          </p:cNvPr>
          <p:cNvSpPr txBox="1"/>
          <p:nvPr/>
        </p:nvSpPr>
        <p:spPr>
          <a:xfrm>
            <a:off x="1187779" y="1931728"/>
            <a:ext cx="7833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僅透過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回收費用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就能有效的預測大部分的資料，然而如果要獲得更加準確的預測則需要考慮更多特徵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因此我們選用更加複雜的模型來學習資料，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與前面模型優化的方向一致</a:t>
            </a:r>
            <a:endParaRPr lang="zh-CN" altLang="en-US" sz="3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99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896194" y="2373793"/>
            <a:ext cx="492443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更嚴謹的交叉驗證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改進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62777" y="2373793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模型飄移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9F7E7A-337A-49F9-B9C4-5ADDDE45CE0E}"/>
              </a:ext>
            </a:extLst>
          </p:cNvPr>
          <p:cNvSpPr txBox="1"/>
          <p:nvPr/>
        </p:nvSpPr>
        <p:spPr>
          <a:xfrm>
            <a:off x="5437760" y="3697549"/>
            <a:ext cx="573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更嚴謹的交叉驗證</a:t>
            </a:r>
            <a:endParaRPr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模型飄移</a:t>
            </a:r>
            <a:endParaRPr lang="zh-CN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76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1582541" y="2373793"/>
            <a:ext cx="492443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更嚴謹的交叉驗證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-62777" y="2373793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模型飄移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BFC1326-B71C-49C8-B69D-0CC076CC41BA}"/>
              </a:ext>
            </a:extLst>
          </p:cNvPr>
          <p:cNvSpPr txBox="1"/>
          <p:nvPr/>
        </p:nvSpPr>
        <p:spPr>
          <a:xfrm>
            <a:off x="3196328" y="2093709"/>
            <a:ext cx="6219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5-fold CV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與測試集差異甚大，因此在優化模型的過程也有受到限制，使用更加嚴謹的交叉驗證方式，例如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10-fold CV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Leave-one-out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4D5156"/>
                </a:solidFill>
                <a:latin typeface="arial" panose="020B0604020202020204" pitchFamily="34" charset="0"/>
                <a:ea typeface="Microsoft JhengHei" panose="020B0604030504040204" pitchFamily="34" charset="-120"/>
              </a:rPr>
              <a:t>CV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55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1598474" y="2373793"/>
            <a:ext cx="492443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更嚴謹的交叉驗證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80994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1004002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A96D15-380F-4502-A758-ABD1F3BCEFCE}"/>
              </a:ext>
            </a:extLst>
          </p:cNvPr>
          <p:cNvSpPr txBox="1"/>
          <p:nvPr/>
        </p:nvSpPr>
        <p:spPr>
          <a:xfrm>
            <a:off x="10581833" y="2373793"/>
            <a:ext cx="800219" cy="2879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模型飄移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CF4A21F-6C83-4891-BE9F-1BB378CA3E6B}"/>
              </a:ext>
            </a:extLst>
          </p:cNvPr>
          <p:cNvSpPr txBox="1"/>
          <p:nvPr/>
        </p:nvSpPr>
        <p:spPr>
          <a:xfrm>
            <a:off x="1741713" y="2144485"/>
            <a:ext cx="737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減少特徵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模型飄移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(Model Drift)</a:t>
            </a:r>
          </a:p>
          <a:p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zh-TW" altLang="en-US" sz="3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持續優化的模型</a:t>
            </a:r>
            <a:endParaRPr lang="zh-CN" altLang="en-US" sz="3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09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955F2-72AC-434A-A7F0-3183128F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資料初步分析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0865B-40EE-4595-AB8C-1CBCB26BE2BF}"/>
              </a:ext>
            </a:extLst>
          </p:cNvPr>
          <p:cNvSpPr/>
          <p:nvPr/>
        </p:nvSpPr>
        <p:spPr>
          <a:xfrm>
            <a:off x="2488677" y="1998482"/>
            <a:ext cx="576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2A2BB5-882D-4A33-A7BD-BD5E67D5EE38}"/>
              </a:ext>
            </a:extLst>
          </p:cNvPr>
          <p:cNvSpPr/>
          <p:nvPr/>
        </p:nvSpPr>
        <p:spPr>
          <a:xfrm>
            <a:off x="8248677" y="1998482"/>
            <a:ext cx="1440000" cy="43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D7FFF0-F0D4-4D40-8B2A-3CAEFFEB195C}"/>
              </a:ext>
            </a:extLst>
          </p:cNvPr>
          <p:cNvSpPr txBox="1"/>
          <p:nvPr/>
        </p:nvSpPr>
        <p:spPr>
          <a:xfrm>
            <a:off x="4817096" y="3736478"/>
            <a:ext cx="2102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訓練集</a:t>
            </a:r>
            <a:endParaRPr lang="en-US" altLang="zh-CN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80%</a:t>
            </a:r>
            <a:endParaRPr lang="zh-CN" altLang="en-US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51486A-4857-47E7-B0CD-76C14097A808}"/>
              </a:ext>
            </a:extLst>
          </p:cNvPr>
          <p:cNvSpPr txBox="1"/>
          <p:nvPr/>
        </p:nvSpPr>
        <p:spPr>
          <a:xfrm>
            <a:off x="8298730" y="3859588"/>
            <a:ext cx="2102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測試集</a:t>
            </a:r>
            <a:endParaRPr lang="en-US" altLang="zh-CN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lang="zh-CN" alt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8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-983466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1530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547390" y="2864795"/>
            <a:ext cx="800219" cy="1507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36482" y="2864795"/>
            <a:ext cx="1415772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次序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E9134-9E18-464B-A6A5-19451008BB8E}"/>
              </a:ext>
            </a:extLst>
          </p:cNvPr>
          <p:cNvSpPr txBox="1"/>
          <p:nvPr/>
        </p:nvSpPr>
        <p:spPr>
          <a:xfrm>
            <a:off x="5437761" y="196012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特徵類型</a:t>
            </a:r>
            <a:endParaRPr lang="zh-CN" altLang="en-US" sz="7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-65209" y="2864794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名目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9362AE0-A6C5-4D0C-9628-DC3AF881ABE7}"/>
              </a:ext>
            </a:extLst>
          </p:cNvPr>
          <p:cNvSpPr txBox="1"/>
          <p:nvPr/>
        </p:nvSpPr>
        <p:spPr>
          <a:xfrm>
            <a:off x="5437760" y="3697549"/>
            <a:ext cx="573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連續資料</a:t>
            </a:r>
            <a:r>
              <a:rPr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(continuous)</a:t>
            </a: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次序資料</a:t>
            </a:r>
            <a:r>
              <a:rPr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4000" i="0" dirty="0">
                <a:solidFill>
                  <a:srgbClr val="2021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ordinal</a:t>
            </a:r>
            <a:r>
              <a:rPr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名目資料</a:t>
            </a:r>
            <a:r>
              <a:rPr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4000" i="0" dirty="0">
                <a:solidFill>
                  <a:srgbClr val="2021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nominal</a:t>
            </a:r>
            <a:r>
              <a:rPr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77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1382052" y="2864795"/>
            <a:ext cx="800219" cy="1507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106446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20536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36482" y="2864795"/>
            <a:ext cx="1415772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次序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-65209" y="2864794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名目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37FB9F-717C-4C7E-9AA4-CFB228A8196D}"/>
              </a:ext>
            </a:extLst>
          </p:cNvPr>
          <p:cNvSpPr txBox="1"/>
          <p:nvPr/>
        </p:nvSpPr>
        <p:spPr>
          <a:xfrm>
            <a:off x="3562563" y="2313113"/>
            <a:ext cx="293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不需任何處理</a:t>
            </a:r>
            <a:endParaRPr lang="zh-CN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B3CFF7-C512-4124-A353-3436049B6BEF}"/>
              </a:ext>
            </a:extLst>
          </p:cNvPr>
          <p:cNvSpPr txBox="1"/>
          <p:nvPr/>
        </p:nvSpPr>
        <p:spPr>
          <a:xfrm>
            <a:off x="3641719" y="4650204"/>
            <a:ext cx="2851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需要簡單處理</a:t>
            </a:r>
            <a:endParaRPr lang="zh-CN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B31579-4CE3-4968-A84C-49FD691EA85B}"/>
              </a:ext>
            </a:extLst>
          </p:cNvPr>
          <p:cNvSpPr txBox="1"/>
          <p:nvPr/>
        </p:nvSpPr>
        <p:spPr>
          <a:xfrm>
            <a:off x="3641719" y="934505"/>
            <a:ext cx="226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數值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F6168-4AE8-4CC1-9D37-25F1FB84C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2911"/>
              </p:ext>
            </p:extLst>
          </p:nvPr>
        </p:nvGraphicFramePr>
        <p:xfrm>
          <a:off x="6579791" y="2313113"/>
          <a:ext cx="2264734" cy="18211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4734">
                  <a:extLst>
                    <a:ext uri="{9D8B030D-6E8A-4147-A177-3AD203B41FA5}">
                      <a16:colId xmlns:a16="http://schemas.microsoft.com/office/drawing/2014/main" val="181876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loan_amnt</a:t>
                      </a:r>
                      <a:endParaRPr lang="zh-CN" altLang="en-US" sz="2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10625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66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10700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31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978906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FFBAC88-1269-46A3-984F-1FCC98554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5939"/>
              </p:ext>
            </p:extLst>
          </p:nvPr>
        </p:nvGraphicFramePr>
        <p:xfrm>
          <a:off x="6579791" y="4650204"/>
          <a:ext cx="2264734" cy="1737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4734">
                  <a:extLst>
                    <a:ext uri="{9D8B030D-6E8A-4147-A177-3AD203B41FA5}">
                      <a16:colId xmlns:a16="http://schemas.microsoft.com/office/drawing/2014/main" val="2288163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term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44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36 </a:t>
                      </a:r>
                      <a:r>
                        <a:rPr lang="en-US" sz="2800" b="0" i="0" u="none" strike="sng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months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802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36 </a:t>
                      </a:r>
                      <a:r>
                        <a:rPr lang="en-US" sz="2800" b="0" i="0" u="none" strike="sng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months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865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36 </a:t>
                      </a:r>
                      <a:r>
                        <a:rPr lang="en-US" sz="2800" b="0" i="0" u="none" strike="sng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months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181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35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1382052" y="2864795"/>
            <a:ext cx="800219" cy="1507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0994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4002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9971144" y="2864795"/>
            <a:ext cx="1415772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次序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145455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-604588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-65209" y="2864794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名目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6F4C310B-9A76-458D-8B68-3BB93930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68138"/>
              </p:ext>
            </p:extLst>
          </p:nvPr>
        </p:nvGraphicFramePr>
        <p:xfrm>
          <a:off x="2540356" y="3132427"/>
          <a:ext cx="2264734" cy="1737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4734">
                  <a:extLst>
                    <a:ext uri="{9D8B030D-6E8A-4147-A177-3AD203B41FA5}">
                      <a16:colId xmlns:a16="http://schemas.microsoft.com/office/drawing/2014/main" val="181876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grade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2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66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31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97890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692ADA-8EE0-4436-8A42-26A384D23B8C}"/>
              </a:ext>
            </a:extLst>
          </p:cNvPr>
          <p:cNvSpPr txBox="1"/>
          <p:nvPr/>
        </p:nvSpPr>
        <p:spPr>
          <a:xfrm>
            <a:off x="3641718" y="934505"/>
            <a:ext cx="432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轉換成對應數值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9868D16-D327-4243-B321-01D9330A2F08}"/>
              </a:ext>
            </a:extLst>
          </p:cNvPr>
          <p:cNvSpPr/>
          <p:nvPr/>
        </p:nvSpPr>
        <p:spPr>
          <a:xfrm>
            <a:off x="5526996" y="3756010"/>
            <a:ext cx="716438" cy="4901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190004B1-4C47-4840-91EA-8FEADF47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64989"/>
              </p:ext>
            </p:extLst>
          </p:nvPr>
        </p:nvGraphicFramePr>
        <p:xfrm>
          <a:off x="6965340" y="3132427"/>
          <a:ext cx="2264734" cy="1737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4734">
                  <a:extLst>
                    <a:ext uri="{9D8B030D-6E8A-4147-A177-3AD203B41FA5}">
                      <a16:colId xmlns:a16="http://schemas.microsoft.com/office/drawing/2014/main" val="181876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grade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2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66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31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97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42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1D15FE-E2FF-46C3-A772-58DE57070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37B78DFF-4F17-4445-9DD4-39113ED3D298}"/>
              </a:ext>
            </a:extLst>
          </p:cNvPr>
          <p:cNvSpPr/>
          <p:nvPr/>
        </p:nvSpPr>
        <p:spPr>
          <a:xfrm>
            <a:off x="10849970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6E225A-7DD8-4EF9-87A4-660777531C0F}"/>
              </a:ext>
            </a:extLst>
          </p:cNvPr>
          <p:cNvSpPr txBox="1"/>
          <p:nvPr/>
        </p:nvSpPr>
        <p:spPr>
          <a:xfrm>
            <a:off x="11382052" y="2864795"/>
            <a:ext cx="800219" cy="1507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連續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598F4C-9BB9-4902-9742-3BBFCB9E71A4}"/>
              </a:ext>
            </a:extLst>
          </p:cNvPr>
          <p:cNvSpPr/>
          <p:nvPr/>
        </p:nvSpPr>
        <p:spPr>
          <a:xfrm>
            <a:off x="-80994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EA3300C-51EA-4C03-A8D6-D9DD1B1EEC80}"/>
              </a:ext>
            </a:extLst>
          </p:cNvPr>
          <p:cNvSpPr/>
          <p:nvPr/>
        </p:nvSpPr>
        <p:spPr>
          <a:xfrm>
            <a:off x="10040022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287A2E4-6377-4F7B-9978-98EB36474AAA}"/>
              </a:ext>
            </a:extLst>
          </p:cNvPr>
          <p:cNvSpPr txBox="1"/>
          <p:nvPr/>
        </p:nvSpPr>
        <p:spPr>
          <a:xfrm>
            <a:off x="10586697" y="2864795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次序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6F89A5-7E00-41D6-B425-C5DA7CA59B04}"/>
              </a:ext>
            </a:extLst>
          </p:cNvPr>
          <p:cNvSpPr/>
          <p:nvPr/>
        </p:nvSpPr>
        <p:spPr>
          <a:xfrm>
            <a:off x="-161989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682723C6-B919-43E5-966D-591DA9CEB743}"/>
              </a:ext>
            </a:extLst>
          </p:cNvPr>
          <p:cNvSpPr/>
          <p:nvPr/>
        </p:nvSpPr>
        <p:spPr>
          <a:xfrm>
            <a:off x="9230074" y="2281136"/>
            <a:ext cx="1342030" cy="2295728"/>
          </a:xfrm>
          <a:custGeom>
            <a:avLst/>
            <a:gdLst>
              <a:gd name="connsiteX0" fmla="*/ 1147864 w 1147864"/>
              <a:gd name="connsiteY0" fmla="*/ 0 h 2295728"/>
              <a:gd name="connsiteX1" fmla="*/ 1147864 w 1147864"/>
              <a:gd name="connsiteY1" fmla="*/ 2295728 h 2295728"/>
              <a:gd name="connsiteX2" fmla="*/ 0 w 1147864"/>
              <a:gd name="connsiteY2" fmla="*/ 1147864 h 2295728"/>
              <a:gd name="connsiteX3" fmla="*/ 1147864 w 1147864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2295728">
                <a:moveTo>
                  <a:pt x="1147864" y="0"/>
                </a:moveTo>
                <a:lnTo>
                  <a:pt x="1147864" y="2295728"/>
                </a:lnTo>
                <a:cubicBezTo>
                  <a:pt x="513916" y="2295728"/>
                  <a:pt x="0" y="1781812"/>
                  <a:pt x="0" y="1147864"/>
                </a:cubicBezTo>
                <a:cubicBezTo>
                  <a:pt x="0" y="513916"/>
                  <a:pt x="513916" y="0"/>
                  <a:pt x="11478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A60878-A019-4ED6-8604-9EEF78817375}"/>
              </a:ext>
            </a:extLst>
          </p:cNvPr>
          <p:cNvSpPr txBox="1"/>
          <p:nvPr/>
        </p:nvSpPr>
        <p:spPr>
          <a:xfrm>
            <a:off x="9769453" y="2864794"/>
            <a:ext cx="800219" cy="2295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名目</a:t>
            </a:r>
            <a:endParaRPr lang="zh-CN" alt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CAA1CC-21B0-48CC-B17B-585A5D61FBDA}"/>
              </a:ext>
            </a:extLst>
          </p:cNvPr>
          <p:cNvSpPr txBox="1"/>
          <p:nvPr/>
        </p:nvSpPr>
        <p:spPr>
          <a:xfrm>
            <a:off x="3641718" y="934505"/>
            <a:ext cx="432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One-hot</a:t>
            </a:r>
            <a:r>
              <a:rPr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9F798C7-104B-4B52-9310-C721B8761632}"/>
              </a:ext>
            </a:extLst>
          </p:cNvPr>
          <p:cNvSpPr/>
          <p:nvPr/>
        </p:nvSpPr>
        <p:spPr>
          <a:xfrm>
            <a:off x="4240985" y="2631328"/>
            <a:ext cx="1094509" cy="7273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3">
            <a:extLst>
              <a:ext uri="{FF2B5EF4-FFF2-40B4-BE49-F238E27FC236}">
                <a16:creationId xmlns:a16="http://schemas.microsoft.com/office/drawing/2014/main" id="{0E487599-4683-4CBC-B678-9278C2BE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91467"/>
              </p:ext>
            </p:extLst>
          </p:nvPr>
        </p:nvGraphicFramePr>
        <p:xfrm>
          <a:off x="878150" y="1948107"/>
          <a:ext cx="2903682" cy="20938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3682">
                  <a:extLst>
                    <a:ext uri="{9D8B030D-6E8A-4147-A177-3AD203B41FA5}">
                      <a16:colId xmlns:a16="http://schemas.microsoft.com/office/drawing/2014/main" val="3966388771"/>
                    </a:ext>
                  </a:extLst>
                </a:gridCol>
              </a:tblGrid>
              <a:tr h="723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purpose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8768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credit_card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897229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medical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8251405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vacation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57858"/>
                  </a:ext>
                </a:extLst>
              </a:tr>
            </a:tbl>
          </a:graphicData>
        </a:graphic>
      </p:graphicFrame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964E1C22-5239-499F-909F-98DE3E8A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66802"/>
              </p:ext>
            </p:extLst>
          </p:nvPr>
        </p:nvGraphicFramePr>
        <p:xfrm>
          <a:off x="5725127" y="1948107"/>
          <a:ext cx="2903682" cy="20938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3682">
                  <a:extLst>
                    <a:ext uri="{9D8B030D-6E8A-4147-A177-3AD203B41FA5}">
                      <a16:colId xmlns:a16="http://schemas.microsoft.com/office/drawing/2014/main" val="3966388771"/>
                    </a:ext>
                  </a:extLst>
                </a:gridCol>
              </a:tblGrid>
              <a:tr h="723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purpose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8768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897229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8251405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57858"/>
                  </a:ext>
                </a:extLst>
              </a:tr>
            </a:tbl>
          </a:graphicData>
        </a:graphic>
      </p:graphicFrame>
      <p:sp>
        <p:nvSpPr>
          <p:cNvPr id="2" name="乘號 1">
            <a:extLst>
              <a:ext uri="{FF2B5EF4-FFF2-40B4-BE49-F238E27FC236}">
                <a16:creationId xmlns:a16="http://schemas.microsoft.com/office/drawing/2014/main" id="{506E4BD9-78CF-4607-8B33-56F68D10067D}"/>
              </a:ext>
            </a:extLst>
          </p:cNvPr>
          <p:cNvSpPr/>
          <p:nvPr/>
        </p:nvSpPr>
        <p:spPr>
          <a:xfrm>
            <a:off x="5440778" y="1360931"/>
            <a:ext cx="3550762" cy="3268158"/>
          </a:xfrm>
          <a:prstGeom prst="mathMultiply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89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F30CE3-BD1B-4ACD-8435-C70C09C7FDBB}"/>
              </a:ext>
            </a:extLst>
          </p:cNvPr>
          <p:cNvSpPr txBox="1"/>
          <p:nvPr/>
        </p:nvSpPr>
        <p:spPr>
          <a:xfrm>
            <a:off x="2461967" y="443060"/>
            <a:ext cx="726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One-hot</a:t>
            </a:r>
            <a:endParaRPr lang="zh-CN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F5A4B77-CBE6-42EC-B727-C66C162CBFE9}"/>
              </a:ext>
            </a:extLst>
          </p:cNvPr>
          <p:cNvSpPr/>
          <p:nvPr/>
        </p:nvSpPr>
        <p:spPr>
          <a:xfrm>
            <a:off x="4240985" y="2631328"/>
            <a:ext cx="1094509" cy="7273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D60BEC-4050-4C1E-9546-01C4F84B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59048"/>
              </p:ext>
            </p:extLst>
          </p:nvPr>
        </p:nvGraphicFramePr>
        <p:xfrm>
          <a:off x="5794647" y="1897730"/>
          <a:ext cx="5866308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5436">
                  <a:extLst>
                    <a:ext uri="{9D8B030D-6E8A-4147-A177-3AD203B41FA5}">
                      <a16:colId xmlns:a16="http://schemas.microsoft.com/office/drawing/2014/main" val="370703928"/>
                    </a:ext>
                  </a:extLst>
                </a:gridCol>
                <a:gridCol w="1955436">
                  <a:extLst>
                    <a:ext uri="{9D8B030D-6E8A-4147-A177-3AD203B41FA5}">
                      <a16:colId xmlns:a16="http://schemas.microsoft.com/office/drawing/2014/main" val="1407769649"/>
                    </a:ext>
                  </a:extLst>
                </a:gridCol>
                <a:gridCol w="1955436">
                  <a:extLst>
                    <a:ext uri="{9D8B030D-6E8A-4147-A177-3AD203B41FA5}">
                      <a16:colId xmlns:a16="http://schemas.microsoft.com/office/drawing/2014/main" val="3347678053"/>
                    </a:ext>
                  </a:extLst>
                </a:gridCol>
              </a:tblGrid>
              <a:tr h="641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credit_card</a:t>
                      </a:r>
                      <a:endParaRPr lang="en-US" altLang="zh-CN" sz="24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medical</a:t>
                      </a:r>
                    </a:p>
                    <a:p>
                      <a:pPr algn="ctr"/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vacation</a:t>
                      </a:r>
                    </a:p>
                    <a:p>
                      <a:pPr algn="ctr"/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4407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91362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23460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8875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0833BB1-B4F1-47D5-AFA0-68950106C765}"/>
              </a:ext>
            </a:extLst>
          </p:cNvPr>
          <p:cNvSpPr txBox="1"/>
          <p:nvPr/>
        </p:nvSpPr>
        <p:spPr>
          <a:xfrm>
            <a:off x="2209517" y="4877582"/>
            <a:ext cx="267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credit_card</a:t>
            </a:r>
            <a:endParaRPr lang="en-US" altLang="zh-CN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medical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vacation</a:t>
            </a: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FCE198-8A26-4FC4-8ED9-D2FB8AF5FC05}"/>
              </a:ext>
            </a:extLst>
          </p:cNvPr>
          <p:cNvSpPr txBox="1"/>
          <p:nvPr/>
        </p:nvSpPr>
        <p:spPr>
          <a:xfrm>
            <a:off x="4163968" y="4877582"/>
            <a:ext cx="193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    [1,0,0]</a:t>
            </a:r>
          </a:p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    [0,1,0]</a:t>
            </a:r>
          </a:p>
          <a:p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    [0,0,1]</a:t>
            </a:r>
            <a:endParaRPr lang="zh-CN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E5FE0B15-80AB-42FF-93B9-405DA6641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743"/>
              </p:ext>
            </p:extLst>
          </p:nvPr>
        </p:nvGraphicFramePr>
        <p:xfrm>
          <a:off x="878150" y="1948107"/>
          <a:ext cx="2903682" cy="20938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3682">
                  <a:extLst>
                    <a:ext uri="{9D8B030D-6E8A-4147-A177-3AD203B41FA5}">
                      <a16:colId xmlns:a16="http://schemas.microsoft.com/office/drawing/2014/main" val="3966388771"/>
                    </a:ext>
                  </a:extLst>
                </a:gridCol>
              </a:tblGrid>
              <a:tr h="723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purpose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8768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credit_card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897229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medical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8251405"/>
                  </a:ext>
                </a:extLst>
              </a:tr>
              <a:tr h="45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vacation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5785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2167967-783A-4AB4-8A16-047295A6A310}"/>
              </a:ext>
            </a:extLst>
          </p:cNvPr>
          <p:cNvSpPr txBox="1"/>
          <p:nvPr/>
        </p:nvSpPr>
        <p:spPr>
          <a:xfrm>
            <a:off x="6843248" y="5708579"/>
            <a:ext cx="484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One-hot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的方式儲存會占用大量記憶體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891</Words>
  <Application>Microsoft Office PowerPoint</Application>
  <PresentationFormat>寬螢幕</PresentationFormat>
  <Paragraphs>316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微軟正黑體</vt:lpstr>
      <vt:lpstr>等线</vt:lpstr>
      <vt:lpstr>等线 Light</vt:lpstr>
      <vt:lpstr>Arial</vt:lpstr>
      <vt:lpstr>Arial</vt:lpstr>
      <vt:lpstr>Office 佈景主題</vt:lpstr>
      <vt:lpstr>PowerPoint 簡報</vt:lpstr>
      <vt:lpstr>PowerPoint 簡報</vt:lpstr>
      <vt:lpstr>題目</vt:lpstr>
      <vt:lpstr>資料初步分析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</dc:creator>
  <cp:lastModifiedBy>MI</cp:lastModifiedBy>
  <cp:revision>237</cp:revision>
  <dcterms:created xsi:type="dcterms:W3CDTF">2020-12-11T02:22:21Z</dcterms:created>
  <dcterms:modified xsi:type="dcterms:W3CDTF">2021-07-14T08:38:48Z</dcterms:modified>
</cp:coreProperties>
</file>