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65" r:id="rId12"/>
    <p:sldId id="266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719"/>
  </p:normalViewPr>
  <p:slideViewPr>
    <p:cSldViewPr snapToGrid="0">
      <p:cViewPr varScale="1">
        <p:scale>
          <a:sx n="139" d="100"/>
          <a:sy n="139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ECB0-1D0F-479A-8DB9-77B13986FC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A83D58-10A8-497F-BEA4-4ABF410594FD}">
      <dgm:prSet/>
      <dgm:spPr/>
      <dgm:t>
        <a:bodyPr/>
        <a:lstStyle/>
        <a:p>
          <a:r>
            <a:rPr lang="en-IN" b="1" dirty="0"/>
            <a:t>Garbage Dataset: </a:t>
          </a:r>
          <a:r>
            <a:rPr lang="en-IN" dirty="0"/>
            <a:t>CNN achieved </a:t>
          </a:r>
          <a:r>
            <a:rPr lang="en-IN" b="1" dirty="0"/>
            <a:t>90% accuracy</a:t>
          </a:r>
          <a:r>
            <a:rPr lang="en-IN" dirty="0"/>
            <a:t> in classifying waste.</a:t>
          </a:r>
          <a:endParaRPr lang="en-US" dirty="0"/>
        </a:p>
      </dgm:t>
    </dgm:pt>
    <dgm:pt modelId="{56F1D0CC-238D-4A26-9C95-14FAC633C873}" type="parTrans" cxnId="{0F86D8C7-8DA6-4161-B2B8-59030F67A03F}">
      <dgm:prSet/>
      <dgm:spPr/>
      <dgm:t>
        <a:bodyPr/>
        <a:lstStyle/>
        <a:p>
          <a:endParaRPr lang="en-US"/>
        </a:p>
      </dgm:t>
    </dgm:pt>
    <dgm:pt modelId="{FF7627A4-6833-44B7-A308-50C1F607230C}" type="sibTrans" cxnId="{0F86D8C7-8DA6-4161-B2B8-59030F67A03F}">
      <dgm:prSet/>
      <dgm:spPr/>
      <dgm:t>
        <a:bodyPr/>
        <a:lstStyle/>
        <a:p>
          <a:endParaRPr lang="en-US"/>
        </a:p>
      </dgm:t>
    </dgm:pt>
    <dgm:pt modelId="{5E47867D-3817-4771-90BA-9BF3FCE8F012}">
      <dgm:prSet/>
      <dgm:spPr/>
      <dgm:t>
        <a:bodyPr/>
        <a:lstStyle/>
        <a:p>
          <a:r>
            <a:rPr lang="en-IN" b="1" dirty="0"/>
            <a:t>Climate Dataset: </a:t>
          </a:r>
          <a:r>
            <a:rPr lang="en-IN" dirty="0"/>
            <a:t>Linear regression identified trends in temperature rise correlating with waste decomposition rates.</a:t>
          </a:r>
          <a:endParaRPr lang="en-US" dirty="0"/>
        </a:p>
      </dgm:t>
    </dgm:pt>
    <dgm:pt modelId="{4040AB29-3B03-40D6-AC5D-616BC7B2564B}" type="parTrans" cxnId="{3584E0DD-DA00-4339-9074-B9BC5BC57397}">
      <dgm:prSet/>
      <dgm:spPr/>
      <dgm:t>
        <a:bodyPr/>
        <a:lstStyle/>
        <a:p>
          <a:endParaRPr lang="en-US"/>
        </a:p>
      </dgm:t>
    </dgm:pt>
    <dgm:pt modelId="{583390AD-F2DC-4422-A57D-1EBBEC7D2BED}" type="sibTrans" cxnId="{3584E0DD-DA00-4339-9074-B9BC5BC57397}">
      <dgm:prSet/>
      <dgm:spPr/>
      <dgm:t>
        <a:bodyPr/>
        <a:lstStyle/>
        <a:p>
          <a:endParaRPr lang="en-US"/>
        </a:p>
      </dgm:t>
    </dgm:pt>
    <dgm:pt modelId="{A7FD4E60-7532-4E3E-B9E9-2EF8F9872FE9}">
      <dgm:prSet/>
      <dgm:spPr/>
      <dgm:t>
        <a:bodyPr/>
        <a:lstStyle/>
        <a:p>
          <a:r>
            <a:rPr lang="en-IN" b="1" dirty="0"/>
            <a:t>Pollution Dataset: </a:t>
          </a:r>
          <a:r>
            <a:rPr lang="en-IN" dirty="0"/>
            <a:t>Decision trees showed the influence of plastic and paper waste on overall pollution.</a:t>
          </a:r>
          <a:endParaRPr lang="en-US" dirty="0"/>
        </a:p>
      </dgm:t>
    </dgm:pt>
    <dgm:pt modelId="{661328BB-B762-45B5-AC78-3447BC746A58}" type="parTrans" cxnId="{2D8D93D1-A15D-45AD-86BF-1EF055270BB9}">
      <dgm:prSet/>
      <dgm:spPr/>
      <dgm:t>
        <a:bodyPr/>
        <a:lstStyle/>
        <a:p>
          <a:endParaRPr lang="en-US"/>
        </a:p>
      </dgm:t>
    </dgm:pt>
    <dgm:pt modelId="{C35BB0E8-C5E3-497B-AC1D-BAEB60B6D90D}" type="sibTrans" cxnId="{2D8D93D1-A15D-45AD-86BF-1EF055270BB9}">
      <dgm:prSet/>
      <dgm:spPr/>
      <dgm:t>
        <a:bodyPr/>
        <a:lstStyle/>
        <a:p>
          <a:endParaRPr lang="en-US"/>
        </a:p>
      </dgm:t>
    </dgm:pt>
    <dgm:pt modelId="{23E2F70B-CC25-47C8-BE21-17D4921F9AC0}">
      <dgm:prSet/>
      <dgm:spPr/>
      <dgm:t>
        <a:bodyPr/>
        <a:lstStyle/>
        <a:p>
          <a:r>
            <a:rPr lang="en-IN" b="1" dirty="0"/>
            <a:t>Combined Dataset: </a:t>
          </a:r>
          <a:r>
            <a:rPr lang="en-IN" dirty="0"/>
            <a:t>Correlation between rising temperatures and organic waste decomposition observed.</a:t>
          </a:r>
          <a:endParaRPr lang="en-US" dirty="0"/>
        </a:p>
      </dgm:t>
    </dgm:pt>
    <dgm:pt modelId="{A71C0578-CE5D-44A9-BA93-B2DCEAF7DA03}" type="parTrans" cxnId="{0C38BC07-78BA-44D1-A840-8B9464BC9C9F}">
      <dgm:prSet/>
      <dgm:spPr/>
      <dgm:t>
        <a:bodyPr/>
        <a:lstStyle/>
        <a:p>
          <a:endParaRPr lang="en-US"/>
        </a:p>
      </dgm:t>
    </dgm:pt>
    <dgm:pt modelId="{1F98E8C5-4D5E-45BA-A78A-E0348186D58E}" type="sibTrans" cxnId="{0C38BC07-78BA-44D1-A840-8B9464BC9C9F}">
      <dgm:prSet/>
      <dgm:spPr/>
      <dgm:t>
        <a:bodyPr/>
        <a:lstStyle/>
        <a:p>
          <a:endParaRPr lang="en-US"/>
        </a:p>
      </dgm:t>
    </dgm:pt>
    <dgm:pt modelId="{9F67A20E-C846-445B-ADB6-B64D5BD6822A}" type="pres">
      <dgm:prSet presAssocID="{BC72ECB0-1D0F-479A-8DB9-77B13986FC16}" presName="root" presStyleCnt="0">
        <dgm:presLayoutVars>
          <dgm:dir/>
          <dgm:resizeHandles val="exact"/>
        </dgm:presLayoutVars>
      </dgm:prSet>
      <dgm:spPr/>
    </dgm:pt>
    <dgm:pt modelId="{B8F74CAE-509A-4E45-A65B-3A927729CF73}" type="pres">
      <dgm:prSet presAssocID="{77A83D58-10A8-497F-BEA4-4ABF410594FD}" presName="compNode" presStyleCnt="0"/>
      <dgm:spPr/>
    </dgm:pt>
    <dgm:pt modelId="{55B44FCA-F31C-49C1-BB8D-95CD29D5CFE5}" type="pres">
      <dgm:prSet presAssocID="{77A83D58-10A8-497F-BEA4-4ABF410594FD}" presName="bgRect" presStyleLbl="bgShp" presStyleIdx="0" presStyleCnt="4"/>
      <dgm:spPr/>
    </dgm:pt>
    <dgm:pt modelId="{5DFAEF60-B1EC-4A47-AE26-205E8F04A0B1}" type="pres">
      <dgm:prSet presAssocID="{77A83D58-10A8-497F-BEA4-4ABF410594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E92651B-46C7-4784-A744-21230597B244}" type="pres">
      <dgm:prSet presAssocID="{77A83D58-10A8-497F-BEA4-4ABF410594FD}" presName="spaceRect" presStyleCnt="0"/>
      <dgm:spPr/>
    </dgm:pt>
    <dgm:pt modelId="{B9B1D764-7B13-4402-A17C-108A5EC64EF2}" type="pres">
      <dgm:prSet presAssocID="{77A83D58-10A8-497F-BEA4-4ABF410594FD}" presName="parTx" presStyleLbl="revTx" presStyleIdx="0" presStyleCnt="4">
        <dgm:presLayoutVars>
          <dgm:chMax val="0"/>
          <dgm:chPref val="0"/>
        </dgm:presLayoutVars>
      </dgm:prSet>
      <dgm:spPr/>
    </dgm:pt>
    <dgm:pt modelId="{4E85A3C8-C7BD-4754-8195-09898AABDFAF}" type="pres">
      <dgm:prSet presAssocID="{FF7627A4-6833-44B7-A308-50C1F607230C}" presName="sibTrans" presStyleCnt="0"/>
      <dgm:spPr/>
    </dgm:pt>
    <dgm:pt modelId="{0FEECF21-4EB5-4A27-BC6D-2876FC511CBE}" type="pres">
      <dgm:prSet presAssocID="{5E47867D-3817-4771-90BA-9BF3FCE8F012}" presName="compNode" presStyleCnt="0"/>
      <dgm:spPr/>
    </dgm:pt>
    <dgm:pt modelId="{19D4604F-F179-4120-9298-ADB5EB0C01CE}" type="pres">
      <dgm:prSet presAssocID="{5E47867D-3817-4771-90BA-9BF3FCE8F012}" presName="bgRect" presStyleLbl="bgShp" presStyleIdx="1" presStyleCnt="4"/>
      <dgm:spPr/>
    </dgm:pt>
    <dgm:pt modelId="{2A6EDF6A-3F51-42F0-8E62-4F6114D841F1}" type="pres">
      <dgm:prSet presAssocID="{5E47867D-3817-4771-90BA-9BF3FCE8F0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BDAFE04-7EE2-4C7D-845C-BFFCD3C69A42}" type="pres">
      <dgm:prSet presAssocID="{5E47867D-3817-4771-90BA-9BF3FCE8F012}" presName="spaceRect" presStyleCnt="0"/>
      <dgm:spPr/>
    </dgm:pt>
    <dgm:pt modelId="{D45414D3-6BF9-4E17-BDC2-F373119B633A}" type="pres">
      <dgm:prSet presAssocID="{5E47867D-3817-4771-90BA-9BF3FCE8F012}" presName="parTx" presStyleLbl="revTx" presStyleIdx="1" presStyleCnt="4">
        <dgm:presLayoutVars>
          <dgm:chMax val="0"/>
          <dgm:chPref val="0"/>
        </dgm:presLayoutVars>
      </dgm:prSet>
      <dgm:spPr/>
    </dgm:pt>
    <dgm:pt modelId="{9AE1DCB1-9B15-4FB4-A9F9-C6A768344E3D}" type="pres">
      <dgm:prSet presAssocID="{583390AD-F2DC-4422-A57D-1EBBEC7D2BED}" presName="sibTrans" presStyleCnt="0"/>
      <dgm:spPr/>
    </dgm:pt>
    <dgm:pt modelId="{32CF6099-C6FC-44ED-83BE-E6D57A5DD4FC}" type="pres">
      <dgm:prSet presAssocID="{A7FD4E60-7532-4E3E-B9E9-2EF8F9872FE9}" presName="compNode" presStyleCnt="0"/>
      <dgm:spPr/>
    </dgm:pt>
    <dgm:pt modelId="{228D01CD-A3F6-41D7-A72A-9364D82E3700}" type="pres">
      <dgm:prSet presAssocID="{A7FD4E60-7532-4E3E-B9E9-2EF8F9872FE9}" presName="bgRect" presStyleLbl="bgShp" presStyleIdx="2" presStyleCnt="4"/>
      <dgm:spPr/>
    </dgm:pt>
    <dgm:pt modelId="{5AED6468-D6BC-454D-88E3-052E735ACAA6}" type="pres">
      <dgm:prSet presAssocID="{A7FD4E60-7532-4E3E-B9E9-2EF8F9872F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5E0590B-44DC-465E-8357-3D7426F1C5D5}" type="pres">
      <dgm:prSet presAssocID="{A7FD4E60-7532-4E3E-B9E9-2EF8F9872FE9}" presName="spaceRect" presStyleCnt="0"/>
      <dgm:spPr/>
    </dgm:pt>
    <dgm:pt modelId="{F6DE6D0F-D3EE-4479-9BD5-2CF467CD8983}" type="pres">
      <dgm:prSet presAssocID="{A7FD4E60-7532-4E3E-B9E9-2EF8F9872FE9}" presName="parTx" presStyleLbl="revTx" presStyleIdx="2" presStyleCnt="4">
        <dgm:presLayoutVars>
          <dgm:chMax val="0"/>
          <dgm:chPref val="0"/>
        </dgm:presLayoutVars>
      </dgm:prSet>
      <dgm:spPr/>
    </dgm:pt>
    <dgm:pt modelId="{7812A787-8EFD-42FC-84BE-90B6E4D8F026}" type="pres">
      <dgm:prSet presAssocID="{C35BB0E8-C5E3-497B-AC1D-BAEB60B6D90D}" presName="sibTrans" presStyleCnt="0"/>
      <dgm:spPr/>
    </dgm:pt>
    <dgm:pt modelId="{196A8968-923D-49C7-919D-0C22D62CAA6F}" type="pres">
      <dgm:prSet presAssocID="{23E2F70B-CC25-47C8-BE21-17D4921F9AC0}" presName="compNode" presStyleCnt="0"/>
      <dgm:spPr/>
    </dgm:pt>
    <dgm:pt modelId="{3D3EFEAF-4855-4CDC-8D05-FD14BDADA366}" type="pres">
      <dgm:prSet presAssocID="{23E2F70B-CC25-47C8-BE21-17D4921F9AC0}" presName="bgRect" presStyleLbl="bgShp" presStyleIdx="3" presStyleCnt="4"/>
      <dgm:spPr/>
    </dgm:pt>
    <dgm:pt modelId="{131ADAD0-449E-4D8C-A171-C31A7C9C5536}" type="pres">
      <dgm:prSet presAssocID="{23E2F70B-CC25-47C8-BE21-17D4921F9A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4D3AA4-762F-409B-97DF-AE6D6FF24114}" type="pres">
      <dgm:prSet presAssocID="{23E2F70B-CC25-47C8-BE21-17D4921F9AC0}" presName="spaceRect" presStyleCnt="0"/>
      <dgm:spPr/>
    </dgm:pt>
    <dgm:pt modelId="{81863E42-C6CC-4043-9EFD-49DBB8362DE9}" type="pres">
      <dgm:prSet presAssocID="{23E2F70B-CC25-47C8-BE21-17D4921F9A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38BC07-78BA-44D1-A840-8B9464BC9C9F}" srcId="{BC72ECB0-1D0F-479A-8DB9-77B13986FC16}" destId="{23E2F70B-CC25-47C8-BE21-17D4921F9AC0}" srcOrd="3" destOrd="0" parTransId="{A71C0578-CE5D-44A9-BA93-B2DCEAF7DA03}" sibTransId="{1F98E8C5-4D5E-45BA-A78A-E0348186D58E}"/>
    <dgm:cxn modelId="{83D72149-6C3E-4AE9-B913-4FAD18AADFB2}" type="presOf" srcId="{5E47867D-3817-4771-90BA-9BF3FCE8F012}" destId="{D45414D3-6BF9-4E17-BDC2-F373119B633A}" srcOrd="0" destOrd="0" presId="urn:microsoft.com/office/officeart/2018/2/layout/IconVerticalSolidList"/>
    <dgm:cxn modelId="{DA0D956C-3807-4711-804A-CC9F1C54942A}" type="presOf" srcId="{A7FD4E60-7532-4E3E-B9E9-2EF8F9872FE9}" destId="{F6DE6D0F-D3EE-4479-9BD5-2CF467CD8983}" srcOrd="0" destOrd="0" presId="urn:microsoft.com/office/officeart/2018/2/layout/IconVerticalSolidList"/>
    <dgm:cxn modelId="{090A7EA3-202E-465F-9642-7708EAB6BD12}" type="presOf" srcId="{BC72ECB0-1D0F-479A-8DB9-77B13986FC16}" destId="{9F67A20E-C846-445B-ADB6-B64D5BD6822A}" srcOrd="0" destOrd="0" presId="urn:microsoft.com/office/officeart/2018/2/layout/IconVerticalSolidList"/>
    <dgm:cxn modelId="{7DEEF6C4-4A1B-440E-A341-020544CFFEDC}" type="presOf" srcId="{77A83D58-10A8-497F-BEA4-4ABF410594FD}" destId="{B9B1D764-7B13-4402-A17C-108A5EC64EF2}" srcOrd="0" destOrd="0" presId="urn:microsoft.com/office/officeart/2018/2/layout/IconVerticalSolidList"/>
    <dgm:cxn modelId="{0F86D8C7-8DA6-4161-B2B8-59030F67A03F}" srcId="{BC72ECB0-1D0F-479A-8DB9-77B13986FC16}" destId="{77A83D58-10A8-497F-BEA4-4ABF410594FD}" srcOrd="0" destOrd="0" parTransId="{56F1D0CC-238D-4A26-9C95-14FAC633C873}" sibTransId="{FF7627A4-6833-44B7-A308-50C1F607230C}"/>
    <dgm:cxn modelId="{2D8D93D1-A15D-45AD-86BF-1EF055270BB9}" srcId="{BC72ECB0-1D0F-479A-8DB9-77B13986FC16}" destId="{A7FD4E60-7532-4E3E-B9E9-2EF8F9872FE9}" srcOrd="2" destOrd="0" parTransId="{661328BB-B762-45B5-AC78-3447BC746A58}" sibTransId="{C35BB0E8-C5E3-497B-AC1D-BAEB60B6D90D}"/>
    <dgm:cxn modelId="{3584E0DD-DA00-4339-9074-B9BC5BC57397}" srcId="{BC72ECB0-1D0F-479A-8DB9-77B13986FC16}" destId="{5E47867D-3817-4771-90BA-9BF3FCE8F012}" srcOrd="1" destOrd="0" parTransId="{4040AB29-3B03-40D6-AC5D-616BC7B2564B}" sibTransId="{583390AD-F2DC-4422-A57D-1EBBEC7D2BED}"/>
    <dgm:cxn modelId="{3A44ECE3-60EC-43ED-9305-3022A9688681}" type="presOf" srcId="{23E2F70B-CC25-47C8-BE21-17D4921F9AC0}" destId="{81863E42-C6CC-4043-9EFD-49DBB8362DE9}" srcOrd="0" destOrd="0" presId="urn:microsoft.com/office/officeart/2018/2/layout/IconVerticalSolidList"/>
    <dgm:cxn modelId="{4D7B5AE4-AAAA-4249-878F-6C3E02FFD645}" type="presParOf" srcId="{9F67A20E-C846-445B-ADB6-B64D5BD6822A}" destId="{B8F74CAE-509A-4E45-A65B-3A927729CF73}" srcOrd="0" destOrd="0" presId="urn:microsoft.com/office/officeart/2018/2/layout/IconVerticalSolidList"/>
    <dgm:cxn modelId="{6ACA0722-0FEE-42B6-BA74-B426AC4303E6}" type="presParOf" srcId="{B8F74CAE-509A-4E45-A65B-3A927729CF73}" destId="{55B44FCA-F31C-49C1-BB8D-95CD29D5CFE5}" srcOrd="0" destOrd="0" presId="urn:microsoft.com/office/officeart/2018/2/layout/IconVerticalSolidList"/>
    <dgm:cxn modelId="{CC645B81-76B3-496E-92D1-2A3149030D0B}" type="presParOf" srcId="{B8F74CAE-509A-4E45-A65B-3A927729CF73}" destId="{5DFAEF60-B1EC-4A47-AE26-205E8F04A0B1}" srcOrd="1" destOrd="0" presId="urn:microsoft.com/office/officeart/2018/2/layout/IconVerticalSolidList"/>
    <dgm:cxn modelId="{5FEDBD4E-CF5B-4194-8714-F4DE63B7BB99}" type="presParOf" srcId="{B8F74CAE-509A-4E45-A65B-3A927729CF73}" destId="{1E92651B-46C7-4784-A744-21230597B244}" srcOrd="2" destOrd="0" presId="urn:microsoft.com/office/officeart/2018/2/layout/IconVerticalSolidList"/>
    <dgm:cxn modelId="{917EFF82-18C3-4D75-9A55-55BC8AD9379D}" type="presParOf" srcId="{B8F74CAE-509A-4E45-A65B-3A927729CF73}" destId="{B9B1D764-7B13-4402-A17C-108A5EC64EF2}" srcOrd="3" destOrd="0" presId="urn:microsoft.com/office/officeart/2018/2/layout/IconVerticalSolidList"/>
    <dgm:cxn modelId="{3D670D5B-C31F-4A9C-B1C8-5E9F3D1BC501}" type="presParOf" srcId="{9F67A20E-C846-445B-ADB6-B64D5BD6822A}" destId="{4E85A3C8-C7BD-4754-8195-09898AABDFAF}" srcOrd="1" destOrd="0" presId="urn:microsoft.com/office/officeart/2018/2/layout/IconVerticalSolidList"/>
    <dgm:cxn modelId="{715E8F10-ACC9-4816-BFEE-484D315F15E7}" type="presParOf" srcId="{9F67A20E-C846-445B-ADB6-B64D5BD6822A}" destId="{0FEECF21-4EB5-4A27-BC6D-2876FC511CBE}" srcOrd="2" destOrd="0" presId="urn:microsoft.com/office/officeart/2018/2/layout/IconVerticalSolidList"/>
    <dgm:cxn modelId="{181D63F1-6CCF-4066-AC7E-786795F3DD75}" type="presParOf" srcId="{0FEECF21-4EB5-4A27-BC6D-2876FC511CBE}" destId="{19D4604F-F179-4120-9298-ADB5EB0C01CE}" srcOrd="0" destOrd="0" presId="urn:microsoft.com/office/officeart/2018/2/layout/IconVerticalSolidList"/>
    <dgm:cxn modelId="{65A76C41-8127-4607-8BFC-09A19270CC3C}" type="presParOf" srcId="{0FEECF21-4EB5-4A27-BC6D-2876FC511CBE}" destId="{2A6EDF6A-3F51-42F0-8E62-4F6114D841F1}" srcOrd="1" destOrd="0" presId="urn:microsoft.com/office/officeart/2018/2/layout/IconVerticalSolidList"/>
    <dgm:cxn modelId="{0CA1C783-654F-4AD3-A5DA-28874DC0F2CA}" type="presParOf" srcId="{0FEECF21-4EB5-4A27-BC6D-2876FC511CBE}" destId="{DBDAFE04-7EE2-4C7D-845C-BFFCD3C69A42}" srcOrd="2" destOrd="0" presId="urn:microsoft.com/office/officeart/2018/2/layout/IconVerticalSolidList"/>
    <dgm:cxn modelId="{2971C019-2719-4623-B8A9-A003AC3B2748}" type="presParOf" srcId="{0FEECF21-4EB5-4A27-BC6D-2876FC511CBE}" destId="{D45414D3-6BF9-4E17-BDC2-F373119B633A}" srcOrd="3" destOrd="0" presId="urn:microsoft.com/office/officeart/2018/2/layout/IconVerticalSolidList"/>
    <dgm:cxn modelId="{48BCB505-57E5-4FFB-9A54-D2382653D588}" type="presParOf" srcId="{9F67A20E-C846-445B-ADB6-B64D5BD6822A}" destId="{9AE1DCB1-9B15-4FB4-A9F9-C6A768344E3D}" srcOrd="3" destOrd="0" presId="urn:microsoft.com/office/officeart/2018/2/layout/IconVerticalSolidList"/>
    <dgm:cxn modelId="{5133C46D-4872-49B9-B587-1ABB97B694E9}" type="presParOf" srcId="{9F67A20E-C846-445B-ADB6-B64D5BD6822A}" destId="{32CF6099-C6FC-44ED-83BE-E6D57A5DD4FC}" srcOrd="4" destOrd="0" presId="urn:microsoft.com/office/officeart/2018/2/layout/IconVerticalSolidList"/>
    <dgm:cxn modelId="{8F3B2B1C-C654-40FB-B8DA-7BA4BB0C3122}" type="presParOf" srcId="{32CF6099-C6FC-44ED-83BE-E6D57A5DD4FC}" destId="{228D01CD-A3F6-41D7-A72A-9364D82E3700}" srcOrd="0" destOrd="0" presId="urn:microsoft.com/office/officeart/2018/2/layout/IconVerticalSolidList"/>
    <dgm:cxn modelId="{CE7B7B66-DE29-42D0-95A5-F5F896B2DE63}" type="presParOf" srcId="{32CF6099-C6FC-44ED-83BE-E6D57A5DD4FC}" destId="{5AED6468-D6BC-454D-88E3-052E735ACAA6}" srcOrd="1" destOrd="0" presId="urn:microsoft.com/office/officeart/2018/2/layout/IconVerticalSolidList"/>
    <dgm:cxn modelId="{C6E61D2E-E947-421E-93AF-1FDC495D1350}" type="presParOf" srcId="{32CF6099-C6FC-44ED-83BE-E6D57A5DD4FC}" destId="{85E0590B-44DC-465E-8357-3D7426F1C5D5}" srcOrd="2" destOrd="0" presId="urn:microsoft.com/office/officeart/2018/2/layout/IconVerticalSolidList"/>
    <dgm:cxn modelId="{17E85DCB-3A02-4578-AA24-09266DC6C437}" type="presParOf" srcId="{32CF6099-C6FC-44ED-83BE-E6D57A5DD4FC}" destId="{F6DE6D0F-D3EE-4479-9BD5-2CF467CD8983}" srcOrd="3" destOrd="0" presId="urn:microsoft.com/office/officeart/2018/2/layout/IconVerticalSolidList"/>
    <dgm:cxn modelId="{FFEA54EA-D482-4E19-A2B5-87E898194D8C}" type="presParOf" srcId="{9F67A20E-C846-445B-ADB6-B64D5BD6822A}" destId="{7812A787-8EFD-42FC-84BE-90B6E4D8F026}" srcOrd="5" destOrd="0" presId="urn:microsoft.com/office/officeart/2018/2/layout/IconVerticalSolidList"/>
    <dgm:cxn modelId="{8EEDF4F5-E7D2-4710-9B80-0C922272496C}" type="presParOf" srcId="{9F67A20E-C846-445B-ADB6-B64D5BD6822A}" destId="{196A8968-923D-49C7-919D-0C22D62CAA6F}" srcOrd="6" destOrd="0" presId="urn:microsoft.com/office/officeart/2018/2/layout/IconVerticalSolidList"/>
    <dgm:cxn modelId="{703B511E-A2DD-4BD3-A975-959BAC8788B1}" type="presParOf" srcId="{196A8968-923D-49C7-919D-0C22D62CAA6F}" destId="{3D3EFEAF-4855-4CDC-8D05-FD14BDADA366}" srcOrd="0" destOrd="0" presId="urn:microsoft.com/office/officeart/2018/2/layout/IconVerticalSolidList"/>
    <dgm:cxn modelId="{891CCE7F-22F7-440B-855E-EBEAB41758DD}" type="presParOf" srcId="{196A8968-923D-49C7-919D-0C22D62CAA6F}" destId="{131ADAD0-449E-4D8C-A171-C31A7C9C5536}" srcOrd="1" destOrd="0" presId="urn:microsoft.com/office/officeart/2018/2/layout/IconVerticalSolidList"/>
    <dgm:cxn modelId="{1D15E3F4-C0FF-4F54-9B11-668D25512A77}" type="presParOf" srcId="{196A8968-923D-49C7-919D-0C22D62CAA6F}" destId="{9C4D3AA4-762F-409B-97DF-AE6D6FF24114}" srcOrd="2" destOrd="0" presId="urn:microsoft.com/office/officeart/2018/2/layout/IconVerticalSolidList"/>
    <dgm:cxn modelId="{68DFD5CA-A160-4FE4-A5CF-C7ED46FAE22B}" type="presParOf" srcId="{196A8968-923D-49C7-919D-0C22D62CAA6F}" destId="{81863E42-C6CC-4043-9EFD-49DBB8362D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44FCA-F31C-49C1-BB8D-95CD29D5CFE5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AEF60-B1EC-4A47-AE26-205E8F04A0B1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1D764-7B13-4402-A17C-108A5EC64EF2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Garbage Dataset: </a:t>
          </a:r>
          <a:r>
            <a:rPr lang="en-IN" sz="2000" kern="1200" dirty="0"/>
            <a:t>CNN achieved </a:t>
          </a:r>
          <a:r>
            <a:rPr lang="en-IN" sz="2000" b="1" kern="1200" dirty="0"/>
            <a:t>90% accuracy</a:t>
          </a:r>
          <a:r>
            <a:rPr lang="en-IN" sz="2000" kern="1200" dirty="0"/>
            <a:t> in classifying waste.</a:t>
          </a:r>
          <a:endParaRPr lang="en-US" sz="2000" kern="1200" dirty="0"/>
        </a:p>
      </dsp:txBody>
      <dsp:txXfrm>
        <a:off x="1282042" y="2190"/>
        <a:ext cx="4869520" cy="1109993"/>
      </dsp:txXfrm>
    </dsp:sp>
    <dsp:sp modelId="{19D4604F-F179-4120-9298-ADB5EB0C01CE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EDF6A-3F51-42F0-8E62-4F6114D841F1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414D3-6BF9-4E17-BDC2-F373119B633A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Climate Dataset: </a:t>
          </a:r>
          <a:r>
            <a:rPr lang="en-IN" sz="2000" kern="1200" dirty="0"/>
            <a:t>Linear regression identified trends in temperature rise correlating with waste decomposition rates.</a:t>
          </a:r>
          <a:endParaRPr lang="en-US" sz="2000" kern="1200" dirty="0"/>
        </a:p>
      </dsp:txBody>
      <dsp:txXfrm>
        <a:off x="1282042" y="1389682"/>
        <a:ext cx="4869520" cy="1109993"/>
      </dsp:txXfrm>
    </dsp:sp>
    <dsp:sp modelId="{228D01CD-A3F6-41D7-A72A-9364D82E3700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D6468-D6BC-454D-88E3-052E735ACAA6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E6D0F-D3EE-4479-9BD5-2CF467CD8983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Pollution Dataset: </a:t>
          </a:r>
          <a:r>
            <a:rPr lang="en-IN" sz="2000" kern="1200" dirty="0"/>
            <a:t>Decision trees showed the influence of plastic and paper waste on overall pollution.</a:t>
          </a:r>
          <a:endParaRPr lang="en-US" sz="2000" kern="1200" dirty="0"/>
        </a:p>
      </dsp:txBody>
      <dsp:txXfrm>
        <a:off x="1282042" y="2777174"/>
        <a:ext cx="4869520" cy="1109993"/>
      </dsp:txXfrm>
    </dsp:sp>
    <dsp:sp modelId="{3D3EFEAF-4855-4CDC-8D05-FD14BDADA366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ADAD0-449E-4D8C-A171-C31A7C9C5536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63E42-C6CC-4043-9EFD-49DBB8362DE9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Combined Dataset: </a:t>
          </a:r>
          <a:r>
            <a:rPr lang="en-IN" sz="2000" kern="1200" dirty="0"/>
            <a:t>Correlation between rising temperatures and organic waste decomposition observed.</a:t>
          </a:r>
          <a:endParaRPr lang="en-US" sz="2000" kern="1200" dirty="0"/>
        </a:p>
      </dsp:txBody>
      <dsp:txXfrm>
        <a:off x="1282042" y="4164666"/>
        <a:ext cx="4869520" cy="110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372FE-6C35-A842-BB4E-1F4DABCE737E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D2906-D3B6-6C44-B5CF-EE6FFD2A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8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D2906-D3B6-6C44-B5CF-EE6FFD2A5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5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108886-EC52-694B-B29E-C8DFA8DCF9DD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A9808B-891A-194C-9EB3-4130F31F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pes over the sea">
            <a:extLst>
              <a:ext uri="{FF2B5EF4-FFF2-40B4-BE49-F238E27FC236}">
                <a16:creationId xmlns:a16="http://schemas.microsoft.com/office/drawing/2014/main" id="{24D357D1-EC2C-65D4-8660-51EC9F43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20192" b="48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DD9AF-D40B-50B2-5DB1-46E61ED4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IN" sz="2900">
                <a:solidFill>
                  <a:schemeClr val="tx1"/>
                </a:solidFill>
              </a:rPr>
              <a:t>Machine Learning for Environmental Sustainability: Waste Classification and Climate Prediction</a:t>
            </a:r>
            <a:endParaRPr lang="en-US" sz="2900">
              <a:solidFill>
                <a:schemeClr val="tx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FFD16B1-7595-8EC9-593D-CE9F2A6B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IN" dirty="0"/>
              <a:t>Analysing the Impact of Waste Management on Climate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30CDB-7FB8-52D6-3621-499F851D84FB}"/>
              </a:ext>
            </a:extLst>
          </p:cNvPr>
          <p:cNvSpPr txBox="1"/>
          <p:nvPr/>
        </p:nvSpPr>
        <p:spPr>
          <a:xfrm>
            <a:off x="9887188" y="4756758"/>
            <a:ext cx="6098958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950"/>
              </a:lnSpc>
            </a:pPr>
            <a:r>
              <a:rPr lang="en-IN" sz="1800" b="0" i="0" u="none" strike="noStrike" dirty="0">
                <a:effectLst/>
                <a:latin typeface="Aptos" panose="020B0004020202020204" pitchFamily="34" charset="0"/>
              </a:rPr>
              <a:t>Presented by: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50"/>
              </a:lnSpc>
            </a:pPr>
            <a:r>
              <a:rPr lang="en-GB" sz="1800" b="0" i="0" dirty="0">
                <a:effectLst/>
                <a:latin typeface="Aptos" panose="020B0004020202020204" pitchFamily="34" charset="0"/>
              </a:rPr>
              <a:t>​</a:t>
            </a:r>
          </a:p>
          <a:p>
            <a:pPr fontAlgn="base">
              <a:lnSpc>
                <a:spcPts val="1950"/>
              </a:lnSpc>
            </a:pPr>
            <a:r>
              <a:rPr lang="en-GB" sz="1800" b="0" i="0" u="none" strike="noStrike" dirty="0">
                <a:effectLst/>
                <a:latin typeface="Aptos" panose="020B0004020202020204" pitchFamily="34" charset="0"/>
              </a:rPr>
              <a:t>Adarsh Kumar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​</a:t>
            </a:r>
          </a:p>
          <a:p>
            <a:pPr fontAlgn="base">
              <a:lnSpc>
                <a:spcPts val="1950"/>
              </a:lnSpc>
            </a:pPr>
            <a:r>
              <a:rPr lang="en-GB" sz="1800" b="0" i="0" u="none" strike="noStrike" dirty="0">
                <a:effectLst/>
                <a:latin typeface="Aptos" panose="020B0004020202020204" pitchFamily="34" charset="0"/>
              </a:rPr>
              <a:t>Gagan Lokesh Shetty</a:t>
            </a:r>
          </a:p>
          <a:p>
            <a:pPr fontAlgn="base">
              <a:lnSpc>
                <a:spcPts val="1950"/>
              </a:lnSpc>
            </a:pPr>
            <a:r>
              <a:rPr lang="en-GB" sz="1800" b="0" i="0" u="none" strike="noStrike" dirty="0">
                <a:effectLst/>
                <a:latin typeface="Aptos" panose="020B0004020202020204" pitchFamily="34" charset="0"/>
              </a:rPr>
              <a:t>Kiran Narayana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​​</a:t>
            </a:r>
            <a:endParaRPr lang="en-GB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50"/>
              </a:lnSpc>
            </a:pPr>
            <a:r>
              <a:rPr lang="en-GB" sz="1800" b="0" i="0" u="none" strike="noStrike" dirty="0">
                <a:effectLst/>
                <a:latin typeface="Aptos" panose="020B0004020202020204" pitchFamily="34" charset="0"/>
              </a:rPr>
              <a:t>Neha Giliyar Nagaraj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950"/>
              </a:lnSpc>
            </a:pPr>
            <a:r>
              <a:rPr lang="en-GB" sz="1800" b="0" i="0" u="none" strike="noStrike" dirty="0">
                <a:effectLst/>
                <a:latin typeface="Aptos" panose="020B0004020202020204" pitchFamily="34" charset="0"/>
              </a:rPr>
              <a:t>Sanjana Koujalgi</a:t>
            </a:r>
            <a:r>
              <a:rPr lang="en-US" sz="1800" b="0" i="0" dirty="0">
                <a:effectLst/>
                <a:latin typeface="Aptos" panose="020B0004020202020204" pitchFamily="34" charset="0"/>
              </a:rPr>
              <a:t>​​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C11B86C-E028-0227-A923-217B4966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9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6D25A-D923-B6EC-01FB-591E3F5AC2B7}"/>
              </a:ext>
            </a:extLst>
          </p:cNvPr>
          <p:cNvSpPr txBox="1"/>
          <p:nvPr/>
        </p:nvSpPr>
        <p:spPr>
          <a:xfrm>
            <a:off x="2122281" y="827041"/>
            <a:ext cx="7647671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>
              <a:lnSpc>
                <a:spcPts val="3075"/>
              </a:lnSpc>
            </a:pPr>
            <a:r>
              <a:rPr lang="en-IN" sz="4000" b="0" i="0" u="none" strike="noStrike" dirty="0">
                <a:effectLst/>
                <a:latin typeface="Aptos" panose="020B0004020202020204" pitchFamily="34" charset="0"/>
              </a:rPr>
              <a:t>Data Mining and Machine learning</a:t>
            </a:r>
          </a:p>
          <a:p>
            <a:pPr algn="l" rtl="0" fontAlgn="base">
              <a:lnSpc>
                <a:spcPts val="3075"/>
              </a:lnSpc>
            </a:pPr>
            <a:r>
              <a:rPr lang="en-US" sz="4000" b="0" i="0" dirty="0">
                <a:effectLst/>
                <a:latin typeface="Aptos" panose="020B0004020202020204" pitchFamily="34" charset="0"/>
              </a:rPr>
              <a:t>​</a:t>
            </a:r>
            <a:endParaRPr lang="en-US" sz="4000" b="0" i="0" dirty="0">
              <a:effectLst/>
              <a:latin typeface="Segoe UI" panose="020B0502040204020203" pitchFamily="34" charset="0"/>
            </a:endParaRPr>
          </a:p>
          <a:p>
            <a:pPr algn="ctr" rtl="0" fontAlgn="base">
              <a:lnSpc>
                <a:spcPts val="3075"/>
              </a:lnSpc>
            </a:pPr>
            <a:r>
              <a:rPr lang="en-IN" sz="4000" b="0" i="0" u="none" strike="noStrike" dirty="0">
                <a:effectLst/>
                <a:latin typeface="Aptos" panose="020B0004020202020204" pitchFamily="34" charset="0"/>
              </a:rPr>
              <a:t>F21DL-Group 13</a:t>
            </a:r>
            <a:r>
              <a:rPr lang="en-US" sz="4000" b="0" i="0" dirty="0">
                <a:effectLst/>
                <a:latin typeface="Aptos" panose="020B0004020202020204" pitchFamily="34" charset="0"/>
              </a:rPr>
              <a:t>​</a:t>
            </a:r>
            <a:endParaRPr lang="en-US" sz="4000" b="0" i="0" dirty="0">
              <a:effectLst/>
              <a:latin typeface="Segoe UI" panose="020B0502040204020203" pitchFamily="34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65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7B8A2-9502-2C3C-07CB-2D34AD8E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64" b="776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08E7-9666-5440-FEE6-BA4AEA878B20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IN" sz="2800" dirty="0"/>
              <a:t>Addressing Coursework Requirements (R1–R2)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2612-AB59-BDD2-184D-82E7204BA41F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R3: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Approach:</a:t>
            </a:r>
            <a:r>
              <a:rPr lang="en-US" sz="1500" dirty="0"/>
              <a:t> Grouped similar data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Garbage: Waste type classification probabilities.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Pollution: Countries with similar waste composition.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Climate: Countries with similar temperature patterns.</a:t>
            </a:r>
          </a:p>
          <a:p>
            <a:r>
              <a:rPr lang="en-US" b="1" dirty="0"/>
              <a:t>R4: Baseline 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Algorithms Used: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CNN for Garbage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Trees for Pollution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Linear Regression for Climate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Evaluation Metrics:</a:t>
            </a:r>
            <a:r>
              <a:rPr lang="en-US" sz="1500" dirty="0"/>
              <a:t> Accuracy, MAE, RMSE, Precision, Recall.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8162D3-36FA-7C4D-A2EE-DCD4524D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6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58FA7F-2E5C-2BE1-6885-2399A922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000"/>
          <a:stretch/>
        </p:blipFill>
        <p:spPr>
          <a:xfrm>
            <a:off x="87106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DDECB0-7BEC-27BD-E44D-1B038A9B589A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>
                <a:latin typeface="+mj-lt"/>
                <a:ea typeface="+mj-ea"/>
                <a:cs typeface="+mj-cs"/>
              </a:rPr>
              <a:t>End Goal and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A23ED-CD3A-1D86-0881-7FB0AD851331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 Goal: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Through the integration of garbage, climate, and pollution datasets, the project identifies patterns and actionable data points to improve waste management processes.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For example, analyzing the composition of waste (plastic, organic, glass, etc.) and its correlation with climatic conditions enables targeted waste recycling and management strategies</a:t>
            </a:r>
          </a:p>
          <a:p>
            <a:pPr marL="514350" lvl="1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Impact: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Supports waste management strategies.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Raises awareness about climate-pollution connections.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5220A7-AB03-6644-8A27-C8B52793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81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2B464-AF40-5706-564E-4EE9FB0B9067}"/>
              </a:ext>
            </a:extLst>
          </p:cNvPr>
          <p:cNvSpPr txBox="1"/>
          <p:nvPr/>
        </p:nvSpPr>
        <p:spPr>
          <a:xfrm>
            <a:off x="5445496" y="978776"/>
            <a:ext cx="5925310" cy="1174991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7AFE8-13EE-2547-A299-2172E3A7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52" r="3694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36D5B-3B52-174D-8067-2E7A24BE04A3}"/>
              </a:ext>
            </a:extLst>
          </p:cNvPr>
          <p:cNvSpPr txBox="1"/>
          <p:nvPr/>
        </p:nvSpPr>
        <p:spPr>
          <a:xfrm>
            <a:off x="5445496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Incorporate Regional Policies and Regulations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features that consider regional waste management policies to tailor predictions and recommendations accordingly.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Geospatial Analysis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Integrate geospatial data to identify regions with the highest waste generation and analyze climatic effects on waste decomposition geographically.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Ensemble Machine Learning Models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Combine multiple machine learning models (e.g., Random Forests, Gradient Boosting) to improve prediction reliability and handle diverse data patterns effectively.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AD6760-E708-EC46-9E27-085E523C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4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fferent science and technology icons on a green background">
            <a:extLst>
              <a:ext uri="{FF2B5EF4-FFF2-40B4-BE49-F238E27FC236}">
                <a16:creationId xmlns:a16="http://schemas.microsoft.com/office/drawing/2014/main" id="{99353FE6-E50B-38A4-0C7C-9F4027A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1072" b="13928"/>
          <a:stretch/>
        </p:blipFill>
        <p:spPr>
          <a:xfrm>
            <a:off x="87106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9C9D4-C876-8613-B633-8DB38E4EE55D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A05C-A3FD-B021-BA56-13D3831B44F1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Waste classification and its decomposition are influenced by climate.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Effective waste classification is essential for sustainable waste management and environmental conservation. Machine learning facilitated actionable insights, bridging the gap between waste generation, climate impact, and pollution patterns.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Closing Statement: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Our analysis serves as a foundational step toward a data-driven approach to waste management. By leveraging machine learning and interdisciplinary collaboration, we aim to support policy-making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2EAB06-2FF4-4A4D-ABC9-738F519E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64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ro painted in white">
            <a:extLst>
              <a:ext uri="{FF2B5EF4-FFF2-40B4-BE49-F238E27FC236}">
                <a16:creationId xmlns:a16="http://schemas.microsoft.com/office/drawing/2014/main" id="{F7125D32-12BE-A55A-A500-FBA65991A4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28335" b="341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C8646-40F7-9940-B096-9CD75E18402C}"/>
              </a:ext>
            </a:extLst>
          </p:cNvPr>
          <p:cNvSpPr txBox="1"/>
          <p:nvPr/>
        </p:nvSpPr>
        <p:spPr>
          <a:xfrm>
            <a:off x="4915613" y="260448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QA?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F1716E-DB4D-5045-B043-C57C1BAC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38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D48DE92-6AF1-4281-98A7-DB917104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9825" b="15175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F4AC62-EC78-4578-85F3-05A4CEBD3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88A71-02BB-4403-9321-68D5EC656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8C3A3-6EDC-404B-BD7F-1BAE5F388B1D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60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3C7EE9-294A-DD4C-8C11-109E5D71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owing empty plastic bottle into the rubbish">
            <a:extLst>
              <a:ext uri="{FF2B5EF4-FFF2-40B4-BE49-F238E27FC236}">
                <a16:creationId xmlns:a16="http://schemas.microsoft.com/office/drawing/2014/main" id="{27A69D88-E0F7-1559-3321-69518659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DFFC6-04BA-6C91-48C9-26A3E210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Introduction to the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DF10-B6E1-3B13-E57A-40462F58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the connection between waste classification, climate trends, and pollution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Utilizing machine learning techniques to analyse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Highlighting the environmental impact and actionable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 classify waste types, analyse climate trends, and correlate pollution data for actionable results.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2DE4D1-24ED-DD40-A46D-7918EACB3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2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252B7-0092-32EC-D9DE-5C277BA60661}"/>
              </a:ext>
            </a:extLst>
          </p:cNvPr>
          <p:cNvSpPr txBox="1"/>
          <p:nvPr/>
        </p:nvSpPr>
        <p:spPr>
          <a:xfrm>
            <a:off x="643466" y="643467"/>
            <a:ext cx="6242719" cy="1728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E26A3-D163-26AB-09D2-422A41FD7477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Datasets Used:Garbage Dataset:</a:t>
            </a:r>
            <a:endParaRPr lang="en-US" sz="140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Source:</a:t>
            </a:r>
            <a:r>
              <a:rPr lang="en-US" sz="1400">
                <a:solidFill>
                  <a:schemeClr val="bg1"/>
                </a:solidFill>
              </a:rPr>
              <a:t> Image-based dataset of garbage types.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Key Info:</a:t>
            </a:r>
            <a:r>
              <a:rPr lang="en-US" sz="1400">
                <a:solidFill>
                  <a:schemeClr val="bg1"/>
                </a:solidFill>
              </a:rPr>
              <a:t> Includes 12 categories of waste (e.g., battery, plastic, paper).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Climate Dataset:</a:t>
            </a:r>
            <a:endParaRPr lang="en-US" sz="140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Source:</a:t>
            </a:r>
            <a:r>
              <a:rPr lang="en-US" sz="1400">
                <a:solidFill>
                  <a:schemeClr val="bg1"/>
                </a:solidFill>
              </a:rPr>
              <a:t> Historical temperature data across countries.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Key Info:</a:t>
            </a:r>
            <a:r>
              <a:rPr lang="en-US" sz="1400">
                <a:solidFill>
                  <a:schemeClr val="bg1"/>
                </a:solidFill>
              </a:rPr>
              <a:t> Average temperature trends with monthly granularity.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Pollution Dataset:</a:t>
            </a:r>
            <a:endParaRPr lang="en-US" sz="140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Source:</a:t>
            </a:r>
            <a:r>
              <a:rPr lang="en-US" sz="1400">
                <a:solidFill>
                  <a:schemeClr val="bg1"/>
                </a:solidFill>
              </a:rPr>
              <a:t> Country-level waste statistics.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Key Info:</a:t>
            </a:r>
            <a:r>
              <a:rPr lang="en-US" sz="1400">
                <a:solidFill>
                  <a:schemeClr val="bg1"/>
                </a:solidFill>
              </a:rPr>
              <a:t> Metrics like plastic, metal, and paper waste percentages.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Dataset Integration:</a:t>
            </a:r>
            <a:r>
              <a:rPr lang="en-US" sz="1400">
                <a:solidFill>
                  <a:schemeClr val="bg1"/>
                </a:solidFill>
              </a:rPr>
              <a:t>Combined datasets for comprehensive analysis.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5E5E0F6E-7676-4615-41E0-D9533674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95F8DF-2C98-394E-84E6-71C49A07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D325A0-235F-2825-4DAC-8025CA17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22" r="27606"/>
          <a:stretch/>
        </p:blipFill>
        <p:spPr>
          <a:xfrm>
            <a:off x="20031" y="10"/>
            <a:ext cx="4657325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69D48E-F30E-6686-340F-57DF9266785E}"/>
              </a:ext>
            </a:extLst>
          </p:cNvPr>
          <p:cNvSpPr txBox="1"/>
          <p:nvPr/>
        </p:nvSpPr>
        <p:spPr>
          <a:xfrm>
            <a:off x="5010067" y="173748"/>
            <a:ext cx="5925310" cy="468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B9F6E-48C5-3205-2005-DD6B52F4BCC8}"/>
              </a:ext>
            </a:extLst>
          </p:cNvPr>
          <p:cNvSpPr txBox="1"/>
          <p:nvPr/>
        </p:nvSpPr>
        <p:spPr>
          <a:xfrm>
            <a:off x="5327494" y="140002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Garbage Dataset:</a:t>
            </a:r>
            <a:endParaRPr lang="en-IN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Image resizing and normalization.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Augmentation for enhanced diversity.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Climate Dataset:</a:t>
            </a:r>
            <a:endParaRPr lang="en-IN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Handling missing values.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Feature engineering: Yearly averages and normalized temperatures.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Pollution Dataset:</a:t>
            </a:r>
            <a:endParaRPr lang="en-IN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Standardized waste metrics.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Extracted key features like total waste generated and waste composition.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3C5A07-1CD9-5A4E-92A1-0F7B9CF6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37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08FFC-8FFD-59AA-8E62-CACA2E1BAB8A}"/>
              </a:ext>
            </a:extLst>
          </p:cNvPr>
          <p:cNvSpPr txBox="1"/>
          <p:nvPr/>
        </p:nvSpPr>
        <p:spPr>
          <a:xfrm>
            <a:off x="643466" y="643467"/>
            <a:ext cx="6242719" cy="1728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5E2D-9BEB-0B55-CFBB-FA650DF229F7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Garbage Dataset: Model Used:</a:t>
            </a:r>
            <a:r>
              <a:rPr lang="en-US" sz="1400" dirty="0">
                <a:solidFill>
                  <a:schemeClr val="bg1"/>
                </a:solidFill>
              </a:rPr>
              <a:t> Convolutional Neural Networks (CNNs).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Classify waste into 12 categories.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Climate Dataset: Model Used:</a:t>
            </a:r>
            <a:r>
              <a:rPr lang="en-US" sz="1400" dirty="0">
                <a:solidFill>
                  <a:schemeClr val="bg1"/>
                </a:solidFill>
              </a:rPr>
              <a:t> Linear Regression.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Predict temperature trends and correlate with organic waste decomposition.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Pollution Dataset: Model Used:</a:t>
            </a:r>
            <a:r>
              <a:rPr lang="en-US" sz="1400" dirty="0">
                <a:solidFill>
                  <a:schemeClr val="bg1"/>
                </a:solidFill>
              </a:rPr>
              <a:t> Decision Trees and Linear Models.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Predict organic waste percentage based on waste metrics.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Combined Dataset: Model Used:</a:t>
            </a:r>
            <a:r>
              <a:rPr lang="en-US" sz="1400" dirty="0">
                <a:solidFill>
                  <a:schemeClr val="bg1"/>
                </a:solidFill>
              </a:rPr>
              <a:t> K-Nearest Neighbors (KNN) and Linear Regression.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Purpose:</a:t>
            </a:r>
            <a:r>
              <a:rPr lang="en-US" sz="1400" dirty="0">
                <a:solidFill>
                  <a:schemeClr val="bg1"/>
                </a:solidFill>
              </a:rPr>
              <a:t> Derive insights from the correlation between climate and pollution data.</a:t>
            </a:r>
          </a:p>
        </p:txBody>
      </p:sp>
      <p:pic>
        <p:nvPicPr>
          <p:cNvPr id="8" name="Graphic 7" descr="Robot Outline">
            <a:extLst>
              <a:ext uri="{FF2B5EF4-FFF2-40B4-BE49-F238E27FC236}">
                <a16:creationId xmlns:a16="http://schemas.microsoft.com/office/drawing/2014/main" id="{8542EF05-B595-D25E-F2E9-69C25C3E3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ED09812-8386-2845-8ADA-C5209C55E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63E1D-D34E-4024-9E58-88ABE16E9768}"/>
              </a:ext>
            </a:extLst>
          </p:cNvPr>
          <p:cNvSpPr txBox="1"/>
          <p:nvPr/>
        </p:nvSpPr>
        <p:spPr>
          <a:xfrm>
            <a:off x="640080" y="2681105"/>
            <a:ext cx="3401568" cy="1495794"/>
          </a:xfrm>
          <a:prstGeom prst="rect">
            <a:avLst/>
          </a:prstGeo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Results and Analysis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64C7CB8-CDE6-618F-FB61-C8B0283BD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52784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1071CB2D-65F2-CA4A-B25E-8E02D1CB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730C2-7273-54DF-6A40-D91902B08311}"/>
              </a:ext>
            </a:extLst>
          </p:cNvPr>
          <p:cNvSpPr txBox="1"/>
          <p:nvPr/>
        </p:nvSpPr>
        <p:spPr>
          <a:xfrm>
            <a:off x="4956104" y="554301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Visualization Examples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0EFDA-9671-D04D-B6F0-E7CFA6E0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1" y="1371181"/>
            <a:ext cx="5467958" cy="23639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F2994F-FCEE-2145-80F0-CA105E127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2" y="1371181"/>
            <a:ext cx="5477967" cy="2363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1D11F-1EFC-BD4F-A038-BADC9CED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40" y="3926650"/>
            <a:ext cx="5223256" cy="275761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582E5D8-4B2E-264A-A440-49313421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7B8A2-9502-2C3C-07CB-2D34AD8E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08E7-9666-5440-FEE6-BA4AEA878B20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>
                <a:solidFill>
                  <a:srgbClr val="1D1D1D"/>
                </a:solidFill>
                <a:latin typeface="+mj-lt"/>
                <a:ea typeface="+mj-ea"/>
                <a:cs typeface="+mj-cs"/>
              </a:rPr>
              <a:t>Alignment with Coursework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2612-AB59-BDD2-184D-82E7204BA41F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Exploration: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feature selection performed for all datasets.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Clustering: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Identified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waste types with similar decomposition characteristics.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Training: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CNNs, Decision Trees, and Linear Regression.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Neural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Networks: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CNNs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effectively classified garbage images.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D7F536-2B70-D84E-A11A-6AE0C12E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9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7B8A2-9502-2C3C-07CB-2D34AD8E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964" b="77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808E7-9666-5440-FEE6-BA4AEA878B20}"/>
              </a:ext>
            </a:extLst>
          </p:cNvPr>
          <p:cNvSpPr txBox="1"/>
          <p:nvPr/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IN" sz="2800" dirty="0"/>
              <a:t>Addressing Coursework Requirements (R1–R2)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62612-AB59-BDD2-184D-82E7204BA41F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dirty="0"/>
              <a:t>R1: Data Collection and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Datasets Used: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Garbage Images (12 Categories).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Climate Data (Average Temperature by Country).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Pollution Data (Waste Composition by Country).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Process:</a:t>
            </a:r>
            <a:r>
              <a:rPr lang="en-IN" sz="1600" dirty="0"/>
              <a:t> </a:t>
            </a:r>
            <a:r>
              <a:rPr lang="en-IN" sz="1600" dirty="0" err="1"/>
              <a:t>Preprocessing</a:t>
            </a:r>
            <a:r>
              <a:rPr lang="en-IN" sz="1600" dirty="0"/>
              <a:t>, cleaning, and integration for analysis.</a:t>
            </a:r>
          </a:p>
          <a:p>
            <a:r>
              <a:rPr lang="en-IN" b="1" dirty="0"/>
              <a:t>R2: Data Analysis and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Techniques:</a:t>
            </a:r>
            <a:r>
              <a:rPr lang="en-IN" sz="1600" dirty="0"/>
              <a:t> EDA, correlation analysis, and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Climate Dataset:</a:t>
            </a:r>
            <a:r>
              <a:rPr lang="en-IN" sz="1600" dirty="0"/>
              <a:t> Normalized Temperature.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Pollution Dataset:</a:t>
            </a:r>
            <a:r>
              <a:rPr lang="en-IN" sz="1600" dirty="0"/>
              <a:t> Plastic, Paper, Glass, and Organic Waste Percentages.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Outcome:</a:t>
            </a:r>
            <a:r>
              <a:rPr lang="en-IN" sz="1600" dirty="0"/>
              <a:t> Insights into relationships between temperature and waste decomposition.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5938D0-96E0-D04C-8164-05CF654E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083" cy="46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758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578</TotalTime>
  <Words>858</Words>
  <Application>Microsoft Macintosh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Gill Sans MT</vt:lpstr>
      <vt:lpstr>Segoe UI</vt:lpstr>
      <vt:lpstr>Parcel</vt:lpstr>
      <vt:lpstr>Machine Learning for Environmental Sustainability: Waste Classification and Climate Prediction</vt:lpstr>
      <vt:lpstr>Introduction to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Environmental Sustainability: Waste Classification and Climate Prediction</dc:title>
  <dc:creator>Kiran Narayana</dc:creator>
  <cp:lastModifiedBy>Kiran Narayana</cp:lastModifiedBy>
  <cp:revision>6</cp:revision>
  <dcterms:created xsi:type="dcterms:W3CDTF">2024-11-27T18:36:11Z</dcterms:created>
  <dcterms:modified xsi:type="dcterms:W3CDTF">2024-11-28T07:32:06Z</dcterms:modified>
</cp:coreProperties>
</file>