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handoutMasterIdLst>
    <p:handoutMasterId r:id="rId17"/>
  </p:handoutMasterIdLst>
  <p:sldIdLst>
    <p:sldId id="256" r:id="rId5"/>
    <p:sldId id="283" r:id="rId6"/>
    <p:sldId id="284" r:id="rId7"/>
    <p:sldId id="285" r:id="rId8"/>
    <p:sldId id="286" r:id="rId9"/>
    <p:sldId id="258" r:id="rId10"/>
    <p:sldId id="287" r:id="rId11"/>
    <p:sldId id="288" r:id="rId12"/>
    <p:sldId id="289" r:id="rId13"/>
    <p:sldId id="291"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ika bansal" initials="ib" lastIdx="1" clrIdx="0">
    <p:extLst>
      <p:ext uri="{19B8F6BF-5375-455C-9EA6-DF929625EA0E}">
        <p15:presenceInfo xmlns:p15="http://schemas.microsoft.com/office/powerpoint/2012/main" userId="d58dbed50255d5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D0353"/>
    <a:srgbClr val="4E3BAD"/>
    <a:srgbClr val="00A5CD"/>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3" autoAdjust="0"/>
  </p:normalViewPr>
  <p:slideViewPr>
    <p:cSldViewPr snapToGrid="0">
      <p:cViewPr varScale="1">
        <p:scale>
          <a:sx n="87" d="100"/>
          <a:sy n="87" d="100"/>
        </p:scale>
        <p:origin x="240" y="-51"/>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14T20:35:51.034"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10/15/2024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10/15/2024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0" name="Picture Placeholder 9"/>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solidFill>
                <a:schemeClr val="lt1"/>
              </a:solidFill>
            </a:endParaRPr>
          </a:p>
        </p:txBody>
      </p:sp>
      <p:sp>
        <p:nvSpPr>
          <p:cNvPr id="11" name="Graphic 1318"/>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solidFill>
                <a:schemeClr val="lt1"/>
              </a:solidFill>
            </a:endParaRPr>
          </a:p>
        </p:txBody>
      </p:sp>
      <p:sp>
        <p:nvSpPr>
          <p:cNvPr id="2" name="Title 1"/>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Rectangle 6"/>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4" name="Oval 13"/>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5" name="Oval 14"/>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p:cNvSpPr>
            <a:spLocks noGrp="1"/>
          </p:cNvSpPr>
          <p:nvPr>
            <p:ph type="ftr" sz="quarter" idx="13"/>
          </p:nvPr>
        </p:nvSpPr>
        <p:spPr>
          <a:xfrm>
            <a:off x="5977143" y="6355307"/>
            <a:ext cx="4114800" cy="249385"/>
          </a:xfrm>
        </p:spPr>
        <p:txBody>
          <a:bodyPr/>
          <a:lstStyle/>
          <a:p>
            <a:r>
              <a:rPr lang="en-US" noProof="0" dirty="0"/>
              <a:t>Add a footer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p:cNvSpPr>
            <a:spLocks noGrp="1"/>
          </p:cNvSpPr>
          <p:nvPr>
            <p:ph idx="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p:txBody>
          <a:bodyPr/>
          <a:lstStyle/>
          <a:p>
            <a:r>
              <a:rPr lang="en-US" noProof="0"/>
              <a:t>Click to edit Master title style</a:t>
            </a:r>
          </a:p>
        </p:txBody>
      </p:sp>
      <p:sp>
        <p:nvSpPr>
          <p:cNvPr id="7" name="Footer Placeholder 6"/>
          <p:cNvSpPr>
            <a:spLocks noGrp="1"/>
          </p:cNvSpPr>
          <p:nvPr>
            <p:ph type="ftr" sz="quarter" idx="10"/>
          </p:nvPr>
        </p:nvSpPr>
        <p:spPr/>
        <p:txBody>
          <a:bodyPr/>
          <a:lstStyle/>
          <a:p>
            <a:r>
              <a:rPr lang="en-US" noProof="0" dirty="0"/>
              <a:t>Add a footer</a:t>
            </a:r>
          </a:p>
        </p:txBody>
      </p:sp>
      <p:sp>
        <p:nvSpPr>
          <p:cNvPr id="8" name="Slide Number Placeholder 7"/>
          <p:cNvSpPr>
            <a:spLocks noGrp="1"/>
          </p:cNvSpPr>
          <p:nvPr>
            <p:ph type="sldNum" sz="quarter" idx="11"/>
          </p:nvPr>
        </p:nvSpPr>
        <p:spPr/>
        <p:txBody>
          <a:bodyPr/>
          <a:lstStyle/>
          <a:p>
            <a:fld id="{058DB212-BFA2-403F-85EF-DFD3FF6D973A}"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p:cNvSpPr>
            <a:spLocks noGrp="1"/>
          </p:cNvSpPr>
          <p:nvPr>
            <p:ph sz="half" idx="2"/>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13"/>
          </p:nvPr>
        </p:nvSpPr>
        <p:spPr/>
        <p:txBody>
          <a:bodyPr/>
          <a:lstStyle/>
          <a:p>
            <a:r>
              <a:rPr lang="en-US" noProof="0" dirty="0"/>
              <a:t>Add a footer</a:t>
            </a:r>
          </a:p>
        </p:txBody>
      </p:sp>
      <p:sp>
        <p:nvSpPr>
          <p:cNvPr id="6" name="Slide Number Placeholder 5"/>
          <p:cNvSpPr>
            <a:spLocks noGrp="1"/>
          </p:cNvSpPr>
          <p:nvPr>
            <p:ph type="sldNum" sz="quarter" idx="14"/>
          </p:nvPr>
        </p:nvSpPr>
        <p:spPr/>
        <p:txBody>
          <a:bodyPr/>
          <a:lstStyle/>
          <a:p>
            <a:fld id="{058DB212-BFA2-403F-85EF-DFD3FF6D973A}" type="slidenum">
              <a:rPr lang="en-US" noProof="0" smtClean="0"/>
              <a:t>‹#›</a:t>
            </a:fld>
            <a:endParaRPr lang="en-US" noProof="0" dirty="0"/>
          </a:p>
        </p:txBody>
      </p:sp>
      <p:sp>
        <p:nvSpPr>
          <p:cNvPr id="7" name="Title 6"/>
          <p:cNvSpPr>
            <a:spLocks noGrp="1"/>
          </p:cNvSpPr>
          <p:nvPr>
            <p:ph type="title"/>
          </p:nvPr>
        </p:nvSpPr>
        <p:spPr>
          <a:xfrm>
            <a:off x="648000" y="648000"/>
            <a:ext cx="10261299" cy="720000"/>
          </a:xfrm>
        </p:spPr>
        <p:txBody>
          <a:bodyPr/>
          <a:lstStyle/>
          <a:p>
            <a:r>
              <a:rPr lang="en-US" noProof="0"/>
              <a:t>Click to edit Master title style</a:t>
            </a:r>
          </a:p>
        </p:txBody>
      </p:sp>
      <p:sp>
        <p:nvSpPr>
          <p:cNvPr id="15" name="Left Col"/>
          <p:cNvSpPr>
            <a:spLocks noGrp="1"/>
          </p:cNvSpPr>
          <p:nvPr>
            <p:ph sz="half" idx="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noProof="0" dirty="0"/>
              <a:t>Add a footer</a:t>
            </a:r>
          </a:p>
        </p:txBody>
      </p:sp>
      <p:sp>
        <p:nvSpPr>
          <p:cNvPr id="7" name="Slide Number Placeholder 6"/>
          <p:cNvSpPr>
            <a:spLocks noGrp="1"/>
          </p:cNvSpPr>
          <p:nvPr>
            <p:ph type="sldNum" sz="quarter" idx="15"/>
          </p:nvPr>
        </p:nvSpPr>
        <p:spPr/>
        <p:txBody>
          <a:bodyPr/>
          <a:lstStyle/>
          <a:p>
            <a:fld id="{058DB212-BFA2-403F-85EF-DFD3FF6D973A}" type="slidenum">
              <a:rPr lang="en-US" noProof="0" smtClean="0"/>
              <a:t>‹#›</a:t>
            </a:fld>
            <a:endParaRPr lang="en-US" noProof="0" dirty="0"/>
          </a:p>
        </p:txBody>
      </p:sp>
      <p:sp>
        <p:nvSpPr>
          <p:cNvPr id="8" name="Title 1"/>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9" name="Text Placeholder 3"/>
          <p:cNvSpPr>
            <a:spLocks noGrp="1"/>
          </p:cNvSpPr>
          <p:nvPr>
            <p:ph type="body" sz="half" idx="2"/>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p:cNvSpPr>
            <a:spLocks noGrp="1"/>
          </p:cNvSpPr>
          <p:nvPr>
            <p:ph idx="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noProof="0" dirty="0"/>
              <a:t>Add a footer</a:t>
            </a:r>
          </a:p>
        </p:txBody>
      </p:sp>
      <p:sp>
        <p:nvSpPr>
          <p:cNvPr id="7" name="Slide Number Placeholder 6"/>
          <p:cNvSpPr>
            <a:spLocks noGrp="1"/>
          </p:cNvSpPr>
          <p:nvPr>
            <p:ph type="sldNum" sz="quarter" idx="15"/>
          </p:nvPr>
        </p:nvSpPr>
        <p:spPr/>
        <p:txBody>
          <a:bodyPr/>
          <a:lstStyle/>
          <a:p>
            <a:fld id="{058DB212-BFA2-403F-85EF-DFD3FF6D973A}" type="slidenum">
              <a:rPr lang="en-US" noProof="0" smtClean="0"/>
              <a:t>‹#›</a:t>
            </a:fld>
            <a:endParaRPr lang="en-US" noProof="0" dirty="0"/>
          </a:p>
        </p:txBody>
      </p:sp>
      <p:sp>
        <p:nvSpPr>
          <p:cNvPr id="9" name="Text Placeholder 3"/>
          <p:cNvSpPr>
            <a:spLocks noGrp="1"/>
          </p:cNvSpPr>
          <p:nvPr>
            <p:ph type="body" sz="half" idx="2"/>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p:cNvSpPr>
            <a:spLocks noGrp="1"/>
          </p:cNvSpPr>
          <p:nvPr>
            <p:ph type="title"/>
          </p:nvPr>
        </p:nvSpPr>
        <p:spPr>
          <a:xfrm>
            <a:off x="839788" y="987424"/>
            <a:ext cx="3932237" cy="1566931"/>
          </a:xfrm>
        </p:spPr>
        <p:txBody>
          <a:bodyPr anchor="b"/>
          <a:lstStyle>
            <a:lvl1pPr>
              <a:defRPr sz="3200"/>
            </a:lvl1pPr>
          </a:lstStyle>
          <a:p>
            <a:r>
              <a:rPr lang="en-US" noProof="0"/>
              <a:t>Click to edit Master title style</a:t>
            </a:r>
          </a:p>
        </p:txBody>
      </p:sp>
      <p:sp>
        <p:nvSpPr>
          <p:cNvPr id="11" name="Picture Placeholder 2"/>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a:t>Click icon to add picture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6" name="Footer Placeholder 5"/>
          <p:cNvSpPr>
            <a:spLocks noGrp="1"/>
          </p:cNvSpPr>
          <p:nvPr>
            <p:ph type="ftr" sz="quarter" idx="10"/>
          </p:nvPr>
        </p:nvSpPr>
        <p:spPr/>
        <p:txBody>
          <a:bodyPr/>
          <a:lstStyle/>
          <a:p>
            <a:r>
              <a:rPr lang="en-US" noProof="0" dirty="0"/>
              <a:t>Add a footer</a:t>
            </a:r>
          </a:p>
        </p:txBody>
      </p:sp>
      <p:sp>
        <p:nvSpPr>
          <p:cNvPr id="7" name="Slide Number Placeholder 6"/>
          <p:cNvSpPr>
            <a:spLocks noGrp="1"/>
          </p:cNvSpPr>
          <p:nvPr>
            <p:ph type="sldNum" sz="quarter" idx="11"/>
          </p:nvPr>
        </p:nvSpPr>
        <p:spPr/>
        <p:txBody>
          <a:bodyPr/>
          <a:lstStyle/>
          <a:p>
            <a:fld id="{058DB212-BFA2-403F-85EF-DFD3FF6D973A}" type="slidenum">
              <a:rPr lang="en-US" noProof="0" smtClean="0"/>
              <a:t>‹#›</a:t>
            </a:fld>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noProof="0" dirty="0"/>
              <a:t>Add a footer</a:t>
            </a:r>
          </a:p>
        </p:txBody>
      </p:sp>
      <p:sp>
        <p:nvSpPr>
          <p:cNvPr id="6" name="Slide Number Placeholder 5"/>
          <p:cNvSpPr>
            <a:spLocks noGrp="1"/>
          </p:cNvSpPr>
          <p:nvPr>
            <p:ph type="sldNum" sz="quarter" idx="11"/>
          </p:nvPr>
        </p:nvSpPr>
        <p:spPr/>
        <p:txBody>
          <a:bodyPr/>
          <a:lstStyle/>
          <a:p>
            <a:fld id="{058DB212-BFA2-403F-85EF-DFD3FF6D973A}" type="slidenum">
              <a:rPr lang="en-US" noProof="0" smtClean="0"/>
              <a:t>‹#›</a:t>
            </a:fld>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a:t>Click to edit Master title style</a:t>
            </a:r>
          </a:p>
        </p:txBody>
      </p:sp>
      <p:sp>
        <p:nvSpPr>
          <p:cNvPr id="10" name="Subtitle 2"/>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p:cNvSpPr>
            <a:spLocks noGrp="1"/>
          </p:cNvSpPr>
          <p:nvPr>
            <p:ph type="ftr" sz="quarter" idx="13"/>
          </p:nvPr>
        </p:nvSpPr>
        <p:spPr>
          <a:xfrm>
            <a:off x="5977143" y="6355307"/>
            <a:ext cx="4114800" cy="249385"/>
          </a:xfrm>
        </p:spPr>
        <p:txBody>
          <a:bodyPr/>
          <a:lstStyle/>
          <a:p>
            <a:r>
              <a:rPr lang="en-US" noProof="0" dirty="0"/>
              <a:t>Add a footer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p:cNvSpPr>
            <a:spLocks noGrp="1"/>
          </p:cNvSpPr>
          <p:nvPr>
            <p:ph sz="half" idx="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p:cNvSpPr>
            <a:spLocks noGrp="1"/>
          </p:cNvSpPr>
          <p:nvPr>
            <p:ph type="title"/>
          </p:nvPr>
        </p:nvSpPr>
        <p:spPr/>
        <p:txBody>
          <a:bodyPr/>
          <a:lstStyle/>
          <a:p>
            <a:r>
              <a:rPr lang="en-US" noProof="0"/>
              <a:t>Click to edit Master title style</a:t>
            </a:r>
          </a:p>
        </p:txBody>
      </p:sp>
      <p:sp>
        <p:nvSpPr>
          <p:cNvPr id="5" name="Footer Placeholder 4"/>
          <p:cNvSpPr>
            <a:spLocks noGrp="1"/>
          </p:cNvSpPr>
          <p:nvPr>
            <p:ph type="ftr" sz="quarter" idx="14"/>
          </p:nvPr>
        </p:nvSpPr>
        <p:spPr/>
        <p:txBody>
          <a:bodyPr/>
          <a:lstStyle/>
          <a:p>
            <a:r>
              <a:rPr lang="en-US" noProof="0" dirty="0"/>
              <a:t>Add a footer</a:t>
            </a:r>
          </a:p>
        </p:txBody>
      </p:sp>
      <p:sp>
        <p:nvSpPr>
          <p:cNvPr id="7" name="Slide Number Placeholder 6"/>
          <p:cNvSpPr>
            <a:spLocks noGrp="1"/>
          </p:cNvSpPr>
          <p:nvPr>
            <p:ph type="sldNum" sz="quarter" idx="15"/>
          </p:nvPr>
        </p:nvSpPr>
        <p:spPr/>
        <p:txBody>
          <a:bodyPr/>
          <a:lstStyle/>
          <a:p>
            <a:fld id="{058DB212-BFA2-403F-85EF-DFD3FF6D973A}"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p:cNvSpPr>
            <a:spLocks noGrp="1"/>
          </p:cNvSpPr>
          <p:nvPr>
            <p:ph type="sldNum" sz="quarter" idx="15"/>
          </p:nvPr>
        </p:nvSpPr>
        <p:spPr/>
        <p:txBody>
          <a:bodyPr/>
          <a:lstStyle/>
          <a:p>
            <a:fld id="{058DB212-BFA2-403F-85EF-DFD3FF6D973A}" type="slidenum">
              <a:rPr lang="en-US" noProof="0" smtClean="0"/>
              <a:t>‹#›</a:t>
            </a:fld>
            <a:endParaRPr lang="en-US" noProof="0" dirty="0"/>
          </a:p>
        </p:txBody>
      </p:sp>
      <p:sp>
        <p:nvSpPr>
          <p:cNvPr id="7" name="Title 6"/>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p:cNvSpPr>
            <a:spLocks noGrp="1"/>
          </p:cNvSpPr>
          <p:nvPr>
            <p:ph sz="half" idx="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noProof="0" dirty="0"/>
              <a:t>Add a footer</a:t>
            </a:r>
          </a:p>
        </p:txBody>
      </p:sp>
      <p:sp>
        <p:nvSpPr>
          <p:cNvPr id="6" name="Slide Number Placeholder 5"/>
          <p:cNvSpPr>
            <a:spLocks noGrp="1"/>
          </p:cNvSpPr>
          <p:nvPr>
            <p:ph type="sldNum" sz="quarter" idx="16"/>
          </p:nvPr>
        </p:nvSpPr>
        <p:spPr/>
        <p:txBody>
          <a:bodyPr/>
          <a:lstStyle/>
          <a:p>
            <a:fld id="{058DB212-BFA2-403F-85EF-DFD3FF6D973A}" type="slidenum">
              <a:rPr lang="en-US" noProof="0" smtClean="0"/>
              <a:t>‹#›</a:t>
            </a:fld>
            <a:endParaRPr lang="en-US" noProof="0" dirty="0"/>
          </a:p>
        </p:txBody>
      </p:sp>
      <p:sp>
        <p:nvSpPr>
          <p:cNvPr id="7" name="Title 6"/>
          <p:cNvSpPr>
            <a:spLocks noGrp="1"/>
          </p:cNvSpPr>
          <p:nvPr>
            <p:ph type="title"/>
          </p:nvPr>
        </p:nvSpPr>
        <p:spPr/>
        <p:txBody>
          <a:bodyPr/>
          <a:lstStyle/>
          <a:p>
            <a:r>
              <a:rPr lang="en-US" noProof="0"/>
              <a:t>Click to edit Master title style</a:t>
            </a:r>
          </a:p>
        </p:txBody>
      </p:sp>
      <p:sp>
        <p:nvSpPr>
          <p:cNvPr id="10" name="Content Placeholder 3"/>
          <p:cNvSpPr>
            <a:spLocks noGrp="1"/>
          </p:cNvSpPr>
          <p:nvPr>
            <p:ph sz="half" idx="2"/>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p:cNvSpPr>
            <a:spLocks noGrp="1"/>
          </p:cNvSpPr>
          <p:nvPr>
            <p:ph type="body" sz="quarter" idx="3"/>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p:cNvSpPr>
            <a:spLocks noGrp="1"/>
          </p:cNvSpPr>
          <p:nvPr>
            <p:ph sz="quarter" idx="4"/>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p:cNvSpPr>
            <a:spLocks noGrp="1"/>
          </p:cNvSpPr>
          <p:nvPr>
            <p:ph type="body" idx="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530" indent="0">
              <a:buNone/>
              <a:defRPr/>
            </a:lvl4pPr>
            <a:lvl5pPr marL="1075055" indent="0">
              <a:buNone/>
              <a:defRPr/>
            </a:lvl5pPr>
          </a:lstStyle>
          <a:p>
            <a:pPr lvl="0"/>
            <a:r>
              <a:rPr lang="en-US" noProof="0"/>
              <a:t>Place your Image Caption Here</a:t>
            </a:r>
          </a:p>
        </p:txBody>
      </p:sp>
      <p:sp>
        <p:nvSpPr>
          <p:cNvPr id="36" name="Rectangle 35"/>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530" indent="0">
              <a:buNone/>
              <a:defRPr/>
            </a:lvl4pPr>
            <a:lvl5pPr marL="1075055" indent="0">
              <a:buNone/>
              <a:defRPr/>
            </a:lvl5pPr>
          </a:lstStyle>
          <a:p>
            <a:pPr lvl="0"/>
            <a:r>
              <a:rPr lang="en-US" noProof="0"/>
              <a:t>Place your Image Caption Here</a:t>
            </a:r>
          </a:p>
        </p:txBody>
      </p:sp>
      <p:sp>
        <p:nvSpPr>
          <p:cNvPr id="2" name="Title 1"/>
          <p:cNvSpPr>
            <a:spLocks noGrp="1"/>
          </p:cNvSpPr>
          <p:nvPr>
            <p:ph type="title"/>
          </p:nvPr>
        </p:nvSpPr>
        <p:spPr/>
        <p:txBody>
          <a:bodyPr/>
          <a:lstStyle/>
          <a:p>
            <a:r>
              <a:rPr lang="en-US" noProof="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9" name="Graphic 2"/>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solidFill>
                <a:schemeClr val="lt1"/>
              </a:solidFill>
            </a:endParaRPr>
          </a:p>
        </p:txBody>
      </p:sp>
      <p:sp>
        <p:nvSpPr>
          <p:cNvPr id="20" name="Graphic 1318"/>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solidFill>
                <a:schemeClr val="lt1"/>
              </a:solidFill>
            </a:endParaRPr>
          </a:p>
        </p:txBody>
      </p:sp>
      <p:sp>
        <p:nvSpPr>
          <p:cNvPr id="2" name="Thank You"/>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9" name="Graphic 2"/>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solidFill>
                <a:schemeClr val="lt1"/>
              </a:solidFill>
            </a:endParaRPr>
          </a:p>
        </p:txBody>
      </p:sp>
      <p:sp>
        <p:nvSpPr>
          <p:cNvPr id="11" name="Graphic 1318"/>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solidFill>
                <a:schemeClr val="lt1"/>
              </a:solidFill>
            </a:endParaRPr>
          </a:p>
        </p:txBody>
      </p:sp>
      <p:sp>
        <p:nvSpPr>
          <p:cNvPr id="2" name="Title 1"/>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a:t>Click to edit Master title style</a:t>
            </a:r>
          </a:p>
        </p:txBody>
      </p:sp>
      <p:sp>
        <p:nvSpPr>
          <p:cNvPr id="3" name="Subtitle 2"/>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6" name="Rectangle 5"/>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4" name="Oval 13"/>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
        <p:nvSpPr>
          <p:cNvPr id="15" name="Oval 14"/>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endParaRPr>
          </a:p>
        </p:txBody>
      </p:sp>
      <p:sp>
        <p:nvSpPr>
          <p:cNvPr id="9" name="Graphic 1318"/>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endParaRPr>
          </a:p>
        </p:txBody>
      </p:sp>
      <p:sp>
        <p:nvSpPr>
          <p:cNvPr id="10" name="Rectangle 9"/>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endParaRPr>
          </a:p>
        </p:txBody>
      </p:sp>
      <p:sp>
        <p:nvSpPr>
          <p:cNvPr id="16" name="Freeform: Shape 15"/>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solidFill>
                <a:schemeClr val="lt1"/>
              </a:solidFill>
            </a:endParaRPr>
          </a:p>
        </p:txBody>
      </p:sp>
      <p:sp>
        <p:nvSpPr>
          <p:cNvPr id="17" name="Oval 16"/>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8" name="Oval 17"/>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0" name="Graphic 1310"/>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530" indent="-27495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5055"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8105"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4118" y="2510118"/>
            <a:ext cx="5547881" cy="2619095"/>
          </a:xfrm>
        </p:spPr>
        <p:txBody>
          <a:bodyPr/>
          <a:lstStyle/>
          <a:p>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Predicting Loan Defaulters Using Machine Learning for Enhanced Risk Management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Subtitle 4"/>
          <p:cNvSpPr>
            <a:spLocks noGrp="1"/>
          </p:cNvSpPr>
          <p:nvPr>
            <p:ph type="subTitle" idx="1"/>
          </p:nvPr>
        </p:nvSpPr>
        <p:spPr>
          <a:xfrm>
            <a:off x="657226" y="5373688"/>
            <a:ext cx="5114773" cy="1385700"/>
          </a:xfrm>
        </p:spPr>
        <p:txBody>
          <a:bodyPr/>
          <a:lstStyle/>
          <a:p>
            <a:r>
              <a:rPr lang="en-US" sz="1600" noProof="1"/>
              <a:t>Submitted By: Akshay Goel</a:t>
            </a:r>
          </a:p>
          <a:p>
            <a:r>
              <a:rPr lang="en-US" sz="1600" noProof="1"/>
              <a:t>                    Ishika Bansal</a:t>
            </a:r>
          </a:p>
          <a:p>
            <a:r>
              <a:rPr lang="en-US" sz="1600" noProof="1"/>
              <a:t>                    Harshita Kaur Chugh</a:t>
            </a:r>
          </a:p>
          <a:p>
            <a:r>
              <a:rPr lang="en-US" sz="1600" noProof="1"/>
              <a:t>                    Yuvraj Rawat</a:t>
            </a:r>
          </a:p>
          <a:p>
            <a:r>
              <a:rPr lang="en-US" noProof="1"/>
              <a:t>     </a:t>
            </a:r>
          </a:p>
        </p:txBody>
      </p:sp>
      <p:pic>
        <p:nvPicPr>
          <p:cNvPr id="13" name="Picture Placeholder 12"/>
          <p:cNvPicPr>
            <a:picLocks noGrp="1" noChangeAspect="1"/>
          </p:cNvPicPr>
          <p:nvPr>
            <p:ph type="pic" sz="quarter" idx="10"/>
          </p:nvPr>
        </p:nvPicPr>
        <p:blipFill>
          <a:blip r:embed="rId2"/>
          <a:srcRect l="23698" r="23698"/>
          <a:stretch>
            <a:fillRect/>
          </a:stretch>
        </p:blipFill>
        <p:spPr>
          <a:xfrm>
            <a:off x="6096000" y="0"/>
            <a:ext cx="57531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9450DF-E91E-D8CC-BA35-93DDDE6930D9}"/>
              </a:ext>
            </a:extLst>
          </p:cNvPr>
          <p:cNvSpPr>
            <a:spLocks noGrp="1"/>
          </p:cNvSpPr>
          <p:nvPr>
            <p:ph type="sldNum" sz="quarter" idx="11"/>
          </p:nvPr>
        </p:nvSpPr>
        <p:spPr/>
        <p:txBody>
          <a:bodyPr/>
          <a:lstStyle/>
          <a:p>
            <a:fld id="{058DB212-BFA2-403F-85EF-DFD3FF6D973A}" type="slidenum">
              <a:rPr lang="en-US" noProof="0" smtClean="0"/>
              <a:t>10</a:t>
            </a:fld>
            <a:endParaRPr lang="en-US" noProof="0" dirty="0"/>
          </a:p>
        </p:txBody>
      </p:sp>
      <p:sp>
        <p:nvSpPr>
          <p:cNvPr id="3" name="Title 2">
            <a:extLst>
              <a:ext uri="{FF2B5EF4-FFF2-40B4-BE49-F238E27FC236}">
                <a16:creationId xmlns:a16="http://schemas.microsoft.com/office/drawing/2014/main" id="{F6D373DB-0EA0-F96B-B962-D2A249CDE100}"/>
              </a:ext>
            </a:extLst>
          </p:cNvPr>
          <p:cNvSpPr>
            <a:spLocks noGrp="1"/>
          </p:cNvSpPr>
          <p:nvPr>
            <p:ph type="ctrTitle"/>
          </p:nvPr>
        </p:nvSpPr>
        <p:spPr>
          <a:xfrm>
            <a:off x="683247" y="200544"/>
            <a:ext cx="8393375" cy="1291372"/>
          </a:xfrm>
        </p:spPr>
        <p:txBody>
          <a:bodyPr/>
          <a:lstStyle/>
          <a:p>
            <a:r>
              <a:rPr lang="en-IN" dirty="0">
                <a:solidFill>
                  <a:schemeClr val="tx1"/>
                </a:solidFill>
              </a:rPr>
              <a:t>Real-World Applications:</a:t>
            </a:r>
            <a:endParaRPr lang="en-IN" dirty="0"/>
          </a:p>
        </p:txBody>
      </p:sp>
      <p:sp>
        <p:nvSpPr>
          <p:cNvPr id="4" name="Subtitle 3">
            <a:extLst>
              <a:ext uri="{FF2B5EF4-FFF2-40B4-BE49-F238E27FC236}">
                <a16:creationId xmlns:a16="http://schemas.microsoft.com/office/drawing/2014/main" id="{146229F1-8AC8-52FC-F7FB-9CF8BE27FE92}"/>
              </a:ext>
            </a:extLst>
          </p:cNvPr>
          <p:cNvSpPr>
            <a:spLocks noGrp="1"/>
          </p:cNvSpPr>
          <p:nvPr>
            <p:ph type="subTitle" idx="1"/>
          </p:nvPr>
        </p:nvSpPr>
        <p:spPr>
          <a:xfrm>
            <a:off x="782353" y="1764214"/>
            <a:ext cx="8919911" cy="4103453"/>
          </a:xfrm>
        </p:spPr>
        <p:txBody>
          <a:bodyPr/>
          <a:lstStyle/>
          <a:p>
            <a:pPr algn="just"/>
            <a:r>
              <a:rPr lang="en-US" b="1" dirty="0">
                <a:solidFill>
                  <a:schemeClr val="tx1"/>
                </a:solidFill>
              </a:rPr>
              <a:t>Loan Approval Decisions:</a:t>
            </a:r>
            <a:r>
              <a:rPr lang="en-US" dirty="0">
                <a:solidFill>
                  <a:schemeClr val="tx1"/>
                </a:solidFill>
              </a:rPr>
              <a:t> </a:t>
            </a:r>
            <a:r>
              <a:rPr lang="en-US" dirty="0"/>
              <a:t>Financial institutions can use the model to assess the creditworthiness of applicants, deciding whether to approve or reject loan applications based on the predicted risk of default.</a:t>
            </a:r>
          </a:p>
          <a:p>
            <a:pPr algn="just"/>
            <a:endParaRPr lang="en-US" dirty="0"/>
          </a:p>
          <a:p>
            <a:pPr algn="just"/>
            <a:r>
              <a:rPr lang="en-US" b="1" dirty="0">
                <a:solidFill>
                  <a:schemeClr val="tx1"/>
                </a:solidFill>
              </a:rPr>
              <a:t>Risk-based Pricing:</a:t>
            </a:r>
            <a:r>
              <a:rPr lang="en-US" dirty="0">
                <a:solidFill>
                  <a:schemeClr val="tx1"/>
                </a:solidFill>
              </a:rPr>
              <a:t> </a:t>
            </a:r>
            <a:r>
              <a:rPr lang="en-US" dirty="0"/>
              <a:t>Lenders can use the predictions to set personalized interest rates. Higher-risk borrowers (those more likely to default) may be charged higher interest rates, while lower-risk borrowers get better terms.</a:t>
            </a:r>
          </a:p>
          <a:p>
            <a:pPr algn="just"/>
            <a:endParaRPr lang="en-US" dirty="0"/>
          </a:p>
          <a:p>
            <a:pPr algn="just"/>
            <a:r>
              <a:rPr lang="en-US" b="1" dirty="0">
                <a:solidFill>
                  <a:schemeClr val="tx1"/>
                </a:solidFill>
              </a:rPr>
              <a:t>Personalized Offers:</a:t>
            </a:r>
            <a:r>
              <a:rPr lang="en-US" dirty="0">
                <a:solidFill>
                  <a:schemeClr val="tx1"/>
                </a:solidFill>
              </a:rPr>
              <a:t> </a:t>
            </a:r>
            <a:r>
              <a:rPr lang="en-US" dirty="0"/>
              <a:t>Lenders can use the predictions to tailor loan products to different customer segments, offering better terms to lower-risk individuals.</a:t>
            </a:r>
            <a:endParaRPr lang="en-IN" dirty="0"/>
          </a:p>
          <a:p>
            <a:endParaRPr lang="en-IN" dirty="0"/>
          </a:p>
        </p:txBody>
      </p:sp>
    </p:spTree>
    <p:extLst>
      <p:ext uri="{BB962C8B-B14F-4D97-AF65-F5344CB8AC3E}">
        <p14:creationId xmlns:p14="http://schemas.microsoft.com/office/powerpoint/2010/main" val="4239415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92AD52-52C0-0900-8DED-120DC393DD65}"/>
              </a:ext>
            </a:extLst>
          </p:cNvPr>
          <p:cNvSpPr>
            <a:spLocks noGrp="1"/>
          </p:cNvSpPr>
          <p:nvPr>
            <p:ph type="sldNum" sz="quarter" idx="11"/>
          </p:nvPr>
        </p:nvSpPr>
        <p:spPr/>
        <p:txBody>
          <a:bodyPr/>
          <a:lstStyle/>
          <a:p>
            <a:fld id="{058DB212-BFA2-403F-85EF-DFD3FF6D973A}" type="slidenum">
              <a:rPr lang="en-US" noProof="0" smtClean="0"/>
              <a:t>2</a:t>
            </a:fld>
            <a:endParaRPr lang="en-US" noProof="0" dirty="0"/>
          </a:p>
        </p:txBody>
      </p:sp>
      <p:sp>
        <p:nvSpPr>
          <p:cNvPr id="4" name="Title 3">
            <a:extLst>
              <a:ext uri="{FF2B5EF4-FFF2-40B4-BE49-F238E27FC236}">
                <a16:creationId xmlns:a16="http://schemas.microsoft.com/office/drawing/2014/main" id="{2B924435-4DEA-5DC6-DC91-2DB71EC6D322}"/>
              </a:ext>
            </a:extLst>
          </p:cNvPr>
          <p:cNvSpPr>
            <a:spLocks noGrp="1"/>
          </p:cNvSpPr>
          <p:nvPr>
            <p:ph type="ctrTitle"/>
          </p:nvPr>
        </p:nvSpPr>
        <p:spPr>
          <a:xfrm>
            <a:off x="338343" y="365965"/>
            <a:ext cx="5438774" cy="817376"/>
          </a:xfrm>
        </p:spPr>
        <p:txBody>
          <a:bodyPr/>
          <a:lstStyle/>
          <a:p>
            <a:r>
              <a:rPr lang="en-IN" dirty="0">
                <a:solidFill>
                  <a:schemeClr val="accent1">
                    <a:lumMod val="75000"/>
                  </a:schemeClr>
                </a:solidFill>
              </a:rPr>
              <a:t>Introduction</a:t>
            </a:r>
          </a:p>
        </p:txBody>
      </p:sp>
      <p:sp>
        <p:nvSpPr>
          <p:cNvPr id="5" name="Subtitle 4">
            <a:extLst>
              <a:ext uri="{FF2B5EF4-FFF2-40B4-BE49-F238E27FC236}">
                <a16:creationId xmlns:a16="http://schemas.microsoft.com/office/drawing/2014/main" id="{9F76CA9B-440A-AD06-4D5A-550BA83A1AD7}"/>
              </a:ext>
            </a:extLst>
          </p:cNvPr>
          <p:cNvSpPr>
            <a:spLocks noGrp="1"/>
          </p:cNvSpPr>
          <p:nvPr>
            <p:ph type="subTitle" idx="1"/>
          </p:nvPr>
        </p:nvSpPr>
        <p:spPr>
          <a:xfrm>
            <a:off x="404888" y="1541930"/>
            <a:ext cx="8954266" cy="4566370"/>
          </a:xfrm>
        </p:spPr>
        <p:txBody>
          <a:bodyPr/>
          <a:lstStyle/>
          <a:p>
            <a:pPr algn="just"/>
            <a:r>
              <a:rPr lang="en-US" dirty="0">
                <a:solidFill>
                  <a:schemeClr val="accent2"/>
                </a:solidFill>
              </a:rPr>
              <a:t>Loan defaulters are borrowers who fail to meet the repayment obligations of their loans as per the agreed schedule. Defaulting on a loan can occur when a borrower misses several payments or stops making payments entirely, often due to financial difficulties, loss of income, or mismanagement of funds. Loan defaults negatively impact the borrower's credit score and can lead to legal action, asset seizures, or other penalties. For financial institutions, loan defaults represent a risk of financial loss, which is why they carefully assess borrowers' creditworthiness before approving loans. We build models to analyze historical data, including features like income, credit score, debt-to-income ratio, and employment history, to predict whether a borrower will fail to repay a loan. Accurate predictions help financial institutions minimize risk and make informed lending decisions.</a:t>
            </a:r>
            <a:endParaRPr lang="en-IN" dirty="0">
              <a:solidFill>
                <a:schemeClr val="accent2"/>
              </a:solidFill>
            </a:endParaRPr>
          </a:p>
        </p:txBody>
      </p:sp>
    </p:spTree>
    <p:extLst>
      <p:ext uri="{BB962C8B-B14F-4D97-AF65-F5344CB8AC3E}">
        <p14:creationId xmlns:p14="http://schemas.microsoft.com/office/powerpoint/2010/main" val="213679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74B52F-B791-DB0C-E7F6-B0BF6CC1E26F}"/>
              </a:ext>
            </a:extLst>
          </p:cNvPr>
          <p:cNvSpPr>
            <a:spLocks noGrp="1"/>
          </p:cNvSpPr>
          <p:nvPr>
            <p:ph type="sldNum" sz="quarter" idx="11"/>
          </p:nvPr>
        </p:nvSpPr>
        <p:spPr/>
        <p:txBody>
          <a:bodyPr/>
          <a:lstStyle/>
          <a:p>
            <a:fld id="{058DB212-BFA2-403F-85EF-DFD3FF6D973A}" type="slidenum">
              <a:rPr lang="en-US" noProof="0" smtClean="0"/>
              <a:t>3</a:t>
            </a:fld>
            <a:endParaRPr lang="en-US" noProof="0" dirty="0"/>
          </a:p>
        </p:txBody>
      </p:sp>
      <p:sp>
        <p:nvSpPr>
          <p:cNvPr id="4" name="Title 3">
            <a:extLst>
              <a:ext uri="{FF2B5EF4-FFF2-40B4-BE49-F238E27FC236}">
                <a16:creationId xmlns:a16="http://schemas.microsoft.com/office/drawing/2014/main" id="{D56DC42E-E867-E04C-9A85-0C2C07111338}"/>
              </a:ext>
            </a:extLst>
          </p:cNvPr>
          <p:cNvSpPr>
            <a:spLocks noGrp="1"/>
          </p:cNvSpPr>
          <p:nvPr>
            <p:ph type="ctrTitle"/>
          </p:nvPr>
        </p:nvSpPr>
        <p:spPr>
          <a:xfrm>
            <a:off x="538369" y="383897"/>
            <a:ext cx="7422290" cy="889092"/>
          </a:xfrm>
        </p:spPr>
        <p:txBody>
          <a:bodyPr/>
          <a:lstStyle/>
          <a:p>
            <a:r>
              <a:rPr lang="en-IN"/>
              <a:t> Problem </a:t>
            </a:r>
            <a:r>
              <a:rPr lang="en-IN" dirty="0"/>
              <a:t>Statement</a:t>
            </a:r>
          </a:p>
        </p:txBody>
      </p:sp>
      <p:sp>
        <p:nvSpPr>
          <p:cNvPr id="2" name="Subtitle 1">
            <a:extLst>
              <a:ext uri="{FF2B5EF4-FFF2-40B4-BE49-F238E27FC236}">
                <a16:creationId xmlns:a16="http://schemas.microsoft.com/office/drawing/2014/main" id="{2E21B879-7BD0-4CDF-ADFD-15E395AE85B4}"/>
              </a:ext>
            </a:extLst>
          </p:cNvPr>
          <p:cNvSpPr>
            <a:spLocks noGrp="1" noChangeArrowheads="1"/>
          </p:cNvSpPr>
          <p:nvPr>
            <p:ph type="subTitle" idx="1"/>
          </p:nvPr>
        </p:nvSpPr>
        <p:spPr bwMode="auto">
          <a:xfrm>
            <a:off x="214429" y="1573935"/>
            <a:ext cx="1016160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eaLnBrk="0" fontAlgn="base" hangingPunct="0">
              <a:lnSpc>
                <a:spcPct val="100000"/>
              </a:lnSpc>
              <a:spcBef>
                <a:spcPct val="0"/>
              </a:spcBef>
              <a:spcAft>
                <a:spcPct val="0"/>
              </a:spcAft>
            </a:pPr>
            <a:r>
              <a:rPr lang="en-US" altLang="en-US" sz="2400" dirty="0">
                <a:solidFill>
                  <a:schemeClr val="accent2"/>
                </a:solidFill>
              </a:rPr>
              <a:t>The objective of this project is to develop a machine learning model capable of predicting loan defaults based on borrower characteristics, transaction history, and other relevant factors. This model aims to provide a more precise and interpretable evaluation of loan applicants, improving risk management and minimizing default rates. By utilizing algorithms such as Logistic Regression, Random Forest, and Gradient Boosting, the project will explore and compare the performance and interpretability of these models. The goal is to identify the most effective and accurate approach for predicting loan defaulters, ultimately enhancing the bank's decision-making process and mitigating financial risks.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398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3599B0-3920-629B-74BB-BC0BD8CE9DCE}"/>
              </a:ext>
            </a:extLst>
          </p:cNvPr>
          <p:cNvSpPr>
            <a:spLocks noGrp="1"/>
          </p:cNvSpPr>
          <p:nvPr>
            <p:ph type="sldNum" sz="quarter" idx="11"/>
          </p:nvPr>
        </p:nvSpPr>
        <p:spPr/>
        <p:txBody>
          <a:bodyPr/>
          <a:lstStyle/>
          <a:p>
            <a:fld id="{058DB212-BFA2-403F-85EF-DFD3FF6D973A}" type="slidenum">
              <a:rPr lang="en-US" noProof="0" smtClean="0"/>
              <a:t>4</a:t>
            </a:fld>
            <a:endParaRPr lang="en-US" noProof="0" dirty="0"/>
          </a:p>
        </p:txBody>
      </p:sp>
      <p:sp>
        <p:nvSpPr>
          <p:cNvPr id="4" name="Title 3">
            <a:extLst>
              <a:ext uri="{FF2B5EF4-FFF2-40B4-BE49-F238E27FC236}">
                <a16:creationId xmlns:a16="http://schemas.microsoft.com/office/drawing/2014/main" id="{B674B4FB-60EE-B0DC-69A0-EBF5EB2574F5}"/>
              </a:ext>
            </a:extLst>
          </p:cNvPr>
          <p:cNvSpPr>
            <a:spLocks noGrp="1"/>
          </p:cNvSpPr>
          <p:nvPr>
            <p:ph type="ctrTitle"/>
          </p:nvPr>
        </p:nvSpPr>
        <p:spPr>
          <a:xfrm>
            <a:off x="439269" y="241408"/>
            <a:ext cx="8928847" cy="1016585"/>
          </a:xfrm>
        </p:spPr>
        <p:txBody>
          <a:bodyPr/>
          <a:lstStyle/>
          <a:p>
            <a:r>
              <a:rPr lang="en-IN" dirty="0"/>
              <a:t>Hardware &amp; Software Used</a:t>
            </a:r>
          </a:p>
        </p:txBody>
      </p:sp>
      <p:sp>
        <p:nvSpPr>
          <p:cNvPr id="5" name="Subtitle 4">
            <a:extLst>
              <a:ext uri="{FF2B5EF4-FFF2-40B4-BE49-F238E27FC236}">
                <a16:creationId xmlns:a16="http://schemas.microsoft.com/office/drawing/2014/main" id="{03EBF45A-33A4-AF1A-DBB5-41272184BD63}"/>
              </a:ext>
            </a:extLst>
          </p:cNvPr>
          <p:cNvSpPr>
            <a:spLocks noGrp="1"/>
          </p:cNvSpPr>
          <p:nvPr>
            <p:ph type="subTitle" idx="1"/>
          </p:nvPr>
        </p:nvSpPr>
        <p:spPr>
          <a:xfrm>
            <a:off x="5977143" y="2075770"/>
            <a:ext cx="5438774" cy="4602229"/>
          </a:xfrm>
        </p:spPr>
        <p:txBody>
          <a:bodyPr/>
          <a:lstStyle/>
          <a:p>
            <a:r>
              <a:rPr lang="en-IN" dirty="0">
                <a:solidFill>
                  <a:schemeClr val="accent1">
                    <a:lumMod val="75000"/>
                  </a:schemeClr>
                </a:solidFill>
              </a:rPr>
              <a:t>Hardware Used</a:t>
            </a:r>
          </a:p>
          <a:p>
            <a:r>
              <a:rPr lang="en-IN" sz="1800" dirty="0"/>
              <a:t>     Windows Computer</a:t>
            </a:r>
          </a:p>
          <a:p>
            <a:r>
              <a:rPr lang="en-IN" dirty="0">
                <a:solidFill>
                  <a:schemeClr val="accent1">
                    <a:lumMod val="75000"/>
                  </a:schemeClr>
                </a:solidFill>
              </a:rPr>
              <a:t>Software/Code Editor Used</a:t>
            </a:r>
          </a:p>
          <a:p>
            <a:r>
              <a:rPr lang="en-IN" dirty="0"/>
              <a:t>    </a:t>
            </a:r>
            <a:r>
              <a:rPr lang="en-IN" sz="1800" dirty="0"/>
              <a:t>Google </a:t>
            </a:r>
            <a:r>
              <a:rPr lang="en-IN" sz="1800" dirty="0" err="1"/>
              <a:t>Colab</a:t>
            </a:r>
            <a:endParaRPr lang="en-IN" sz="1800" dirty="0"/>
          </a:p>
          <a:p>
            <a:r>
              <a:rPr lang="en-IN" dirty="0">
                <a:solidFill>
                  <a:schemeClr val="accent1">
                    <a:lumMod val="75000"/>
                  </a:schemeClr>
                </a:solidFill>
              </a:rPr>
              <a:t>Libraries Used</a:t>
            </a:r>
          </a:p>
          <a:p>
            <a:r>
              <a:rPr lang="en-IN" sz="1600" dirty="0"/>
              <a:t>      Pandas</a:t>
            </a:r>
          </a:p>
          <a:p>
            <a:r>
              <a:rPr lang="en-IN" sz="1600" dirty="0"/>
              <a:t>      NumPy</a:t>
            </a:r>
          </a:p>
          <a:p>
            <a:r>
              <a:rPr lang="en-IN" sz="1600" dirty="0"/>
              <a:t>      Seaborn</a:t>
            </a:r>
          </a:p>
          <a:p>
            <a:r>
              <a:rPr lang="en-IN" sz="1600" dirty="0"/>
              <a:t>     Matplotlib</a:t>
            </a:r>
          </a:p>
          <a:p>
            <a:r>
              <a:rPr lang="en-IN" sz="1600" dirty="0"/>
              <a:t>     </a:t>
            </a:r>
            <a:r>
              <a:rPr lang="en-IN" sz="1600" dirty="0" err="1"/>
              <a:t>Sklearn</a:t>
            </a:r>
            <a:endParaRPr lang="en-IN" sz="1600" dirty="0"/>
          </a:p>
        </p:txBody>
      </p:sp>
      <p:pic>
        <p:nvPicPr>
          <p:cNvPr id="1028" name="Picture 4" descr="10 Best Python Libraries for Machine ...">
            <a:extLst>
              <a:ext uri="{FF2B5EF4-FFF2-40B4-BE49-F238E27FC236}">
                <a16:creationId xmlns:a16="http://schemas.microsoft.com/office/drawing/2014/main" id="{1FA0BB1C-663A-4C58-0325-4FCA324F732C}"/>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l="676" t="-451" r="1514" b="5060"/>
          <a:stretch/>
        </p:blipFill>
        <p:spPr bwMode="auto">
          <a:xfrm>
            <a:off x="298638" y="1483216"/>
            <a:ext cx="5438774" cy="4933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989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A525FEC-7206-CE5B-7350-3414E7B09303}"/>
              </a:ext>
            </a:extLst>
          </p:cNvPr>
          <p:cNvSpPr>
            <a:spLocks noGrp="1"/>
          </p:cNvSpPr>
          <p:nvPr>
            <p:ph type="sldNum" sz="quarter" idx="11"/>
          </p:nvPr>
        </p:nvSpPr>
        <p:spPr/>
        <p:txBody>
          <a:bodyPr/>
          <a:lstStyle/>
          <a:p>
            <a:fld id="{058DB212-BFA2-403F-85EF-DFD3FF6D973A}" type="slidenum">
              <a:rPr lang="en-US" noProof="0" smtClean="0"/>
              <a:t>5</a:t>
            </a:fld>
            <a:endParaRPr lang="en-US" noProof="0" dirty="0"/>
          </a:p>
        </p:txBody>
      </p:sp>
      <p:sp>
        <p:nvSpPr>
          <p:cNvPr id="4" name="Title 3">
            <a:extLst>
              <a:ext uri="{FF2B5EF4-FFF2-40B4-BE49-F238E27FC236}">
                <a16:creationId xmlns:a16="http://schemas.microsoft.com/office/drawing/2014/main" id="{AF2C48AA-1B7A-7685-979A-86FD194ACD19}"/>
              </a:ext>
            </a:extLst>
          </p:cNvPr>
          <p:cNvSpPr>
            <a:spLocks noGrp="1"/>
          </p:cNvSpPr>
          <p:nvPr>
            <p:ph type="ctrTitle"/>
          </p:nvPr>
        </p:nvSpPr>
        <p:spPr>
          <a:xfrm>
            <a:off x="5331684" y="310430"/>
            <a:ext cx="5438774" cy="878541"/>
          </a:xfrm>
        </p:spPr>
        <p:txBody>
          <a:bodyPr/>
          <a:lstStyle/>
          <a:p>
            <a:r>
              <a:rPr lang="en-IN" dirty="0">
                <a:solidFill>
                  <a:schemeClr val="accent2">
                    <a:lumMod val="75000"/>
                  </a:schemeClr>
                </a:solidFill>
              </a:rPr>
              <a:t>Proposed Work</a:t>
            </a:r>
          </a:p>
        </p:txBody>
      </p:sp>
      <p:pic>
        <p:nvPicPr>
          <p:cNvPr id="2052" name="Picture 4" descr="Flow chart for machine learning workflow. | Download Scientific Diagram">
            <a:extLst>
              <a:ext uri="{FF2B5EF4-FFF2-40B4-BE49-F238E27FC236}">
                <a16:creationId xmlns:a16="http://schemas.microsoft.com/office/drawing/2014/main" id="{00D80FE2-435F-011D-943A-BAB11B33CFAA}"/>
              </a:ext>
            </a:extLst>
          </p:cNvPr>
          <p:cNvPicPr>
            <a:picLocks noGrp="1" noChangeAspect="1" noChangeArrowheads="1"/>
          </p:cNvPicPr>
          <p:nvPr>
            <p:ph type="pic" sz="quarter" idx="12"/>
          </p:nvPr>
        </p:nvPicPr>
        <p:blipFill>
          <a:blip r:embed="rId2">
            <a:extLst>
              <a:ext uri="{28A0092B-C50C-407E-A947-70E740481C1C}">
                <a14:useLocalDpi xmlns:a14="http://schemas.microsoft.com/office/drawing/2010/main" val="0"/>
              </a:ext>
            </a:extLst>
          </a:blip>
          <a:srcRect l="30655" r="30655"/>
          <a:stretch>
            <a:fillRect/>
          </a:stretch>
        </p:blipFill>
        <p:spPr bwMode="auto">
          <a:xfrm>
            <a:off x="180000" y="310430"/>
            <a:ext cx="4625082" cy="636757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FA60C45F-D9F6-0723-722C-66477C5EDC4B}"/>
              </a:ext>
            </a:extLst>
          </p:cNvPr>
          <p:cNvSpPr>
            <a:spLocks noGrp="1" noChangeArrowheads="1"/>
          </p:cNvSpPr>
          <p:nvPr>
            <p:ph type="subTitle" idx="1"/>
          </p:nvPr>
        </p:nvSpPr>
        <p:spPr bwMode="auto">
          <a:xfrm>
            <a:off x="5332413" y="1777218"/>
            <a:ext cx="568656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 A CSV files: train, test are used for this project.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Analyzing Data</a:t>
            </a:r>
            <a:r>
              <a:rPr kumimoji="0" lang="en-US" altLang="en-US" sz="1800" b="0" i="0" u="none" strike="noStrike" cap="none" normalizeH="0" baseline="0" dirty="0">
                <a:ln>
                  <a:noFill/>
                </a:ln>
                <a:solidFill>
                  <a:schemeClr val="tx1"/>
                </a:solidFill>
                <a:effectLst/>
                <a:latin typeface="Arial" panose="020B0604020202020204" pitchFamily="34" charset="0"/>
              </a:rPr>
              <a:t> – Analyzing what kind of data we are dealing with.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r>
              <a:rPr kumimoji="0" lang="en-US" altLang="en-US" sz="1800" b="0" i="0" u="none" strike="noStrike" cap="none" normalizeH="0" baseline="0" dirty="0">
                <a:ln>
                  <a:noFill/>
                </a:ln>
                <a:solidFill>
                  <a:schemeClr val="tx1"/>
                </a:solidFill>
                <a:effectLst/>
                <a:latin typeface="Arial" panose="020B0604020202020204" pitchFamily="34" charset="0"/>
              </a:rPr>
              <a:t> – Cleaning the data of any null values, if present.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Building</a:t>
            </a:r>
            <a:r>
              <a:rPr kumimoji="0" lang="en-US" altLang="en-US" sz="1800" b="0" i="0" u="none" strike="noStrike" cap="none" normalizeH="0" baseline="0" dirty="0">
                <a:ln>
                  <a:noFill/>
                </a:ln>
                <a:solidFill>
                  <a:schemeClr val="tx1"/>
                </a:solidFill>
                <a:effectLst/>
                <a:latin typeface="Arial" panose="020B0604020202020204" pitchFamily="34" charset="0"/>
              </a:rPr>
              <a:t> – After analyzing and cleaning the data, we can build ML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Evaluating Performance Metrics of Models</a:t>
            </a:r>
            <a:r>
              <a:rPr kumimoji="0" lang="en-US" altLang="en-US" sz="1800" b="0" i="0" u="none" strike="noStrike" cap="none" normalizeH="0" baseline="0" dirty="0">
                <a:ln>
                  <a:noFill/>
                </a:ln>
                <a:solidFill>
                  <a:schemeClr val="tx1"/>
                </a:solidFill>
                <a:effectLst/>
                <a:latin typeface="Arial" panose="020B0604020202020204" pitchFamily="34" charset="0"/>
              </a:rPr>
              <a:t> – Evaluating which ML model works best &amp; tuning it. </a:t>
            </a:r>
          </a:p>
        </p:txBody>
      </p:sp>
    </p:spTree>
    <p:extLst>
      <p:ext uri="{BB962C8B-B14F-4D97-AF65-F5344CB8AC3E}">
        <p14:creationId xmlns:p14="http://schemas.microsoft.com/office/powerpoint/2010/main" val="407908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Cleaning</a:t>
            </a:r>
          </a:p>
        </p:txBody>
      </p:sp>
      <p:sp>
        <p:nvSpPr>
          <p:cNvPr id="4" name="Content Placeholder 3"/>
          <p:cNvSpPr>
            <a:spLocks noGrp="1"/>
          </p:cNvSpPr>
          <p:nvPr>
            <p:ph sz="half" idx="1"/>
          </p:nvPr>
        </p:nvSpPr>
        <p:spPr>
          <a:xfrm>
            <a:off x="216570" y="1665172"/>
            <a:ext cx="6175265" cy="4544828"/>
          </a:xfrm>
        </p:spPr>
        <p:txBody>
          <a:bodyPr/>
          <a:lstStyle/>
          <a:p>
            <a:pPr marL="0" indent="0" algn="just">
              <a:buNone/>
            </a:pPr>
            <a:r>
              <a:rPr lang="en-US" sz="1900" dirty="0"/>
              <a:t>Data cleaning is a crucial step in data preprocessing. It involves identifying and handling inaccurate or inconsistent data. Key steps include:</a:t>
            </a:r>
          </a:p>
          <a:p>
            <a:pPr algn="just">
              <a:buFont typeface="Arial" panose="020B0604020202020204" pitchFamily="34" charset="0"/>
              <a:buChar char="•"/>
            </a:pPr>
            <a:r>
              <a:rPr lang="en-US" sz="1900" b="1" dirty="0"/>
              <a:t>Handling Missing Data</a:t>
            </a:r>
            <a:r>
              <a:rPr lang="en-US" sz="1900" dirty="0"/>
              <a:t>: Replace missing values using the </a:t>
            </a:r>
            <a:r>
              <a:rPr lang="en-US" sz="1900" b="1" dirty="0"/>
              <a:t>mean</a:t>
            </a:r>
            <a:r>
              <a:rPr lang="en-US" sz="1900" dirty="0"/>
              <a:t>, </a:t>
            </a:r>
            <a:r>
              <a:rPr lang="en-US" sz="1900" b="1" dirty="0"/>
              <a:t>median</a:t>
            </a:r>
            <a:r>
              <a:rPr lang="en-US" sz="1900" dirty="0"/>
              <a:t>, or </a:t>
            </a:r>
            <a:r>
              <a:rPr lang="en-US" sz="1900" b="1" dirty="0"/>
              <a:t>mode</a:t>
            </a:r>
            <a:r>
              <a:rPr lang="en-US" sz="1900" dirty="0"/>
              <a:t> based on data type and distribution.</a:t>
            </a:r>
          </a:p>
          <a:p>
            <a:pPr algn="just">
              <a:buFont typeface="Arial" panose="020B0604020202020204" pitchFamily="34" charset="0"/>
              <a:buChar char="•"/>
            </a:pPr>
            <a:r>
              <a:rPr lang="en-US" sz="1900" b="1" dirty="0"/>
              <a:t>Outlier Detection</a:t>
            </a:r>
            <a:r>
              <a:rPr lang="en-US" sz="1900" dirty="0"/>
              <a:t>: Use a </a:t>
            </a:r>
            <a:r>
              <a:rPr lang="en-US" sz="1900" b="1" dirty="0"/>
              <a:t>box plot</a:t>
            </a:r>
            <a:r>
              <a:rPr lang="en-US" sz="1900" dirty="0"/>
              <a:t> to visualize data spread and identify outliers, which appear as points outside the "whiskers."</a:t>
            </a:r>
          </a:p>
          <a:p>
            <a:pPr algn="just">
              <a:buFont typeface="Arial" panose="020B0604020202020204" pitchFamily="34" charset="0"/>
              <a:buChar char="•"/>
            </a:pPr>
            <a:r>
              <a:rPr lang="en-US" sz="1900" b="1" dirty="0"/>
              <a:t>Outlier Treatment</a:t>
            </a:r>
            <a:r>
              <a:rPr lang="en-US" sz="1900" dirty="0"/>
              <a:t>: Address outliers by removing or transforming them to avoid skewing analysis results.</a:t>
            </a:r>
          </a:p>
          <a:p>
            <a:pPr algn="just">
              <a:buFont typeface="Arial" panose="020B0604020202020204" pitchFamily="34" charset="0"/>
              <a:buChar char="•"/>
            </a:pPr>
            <a:r>
              <a:rPr lang="en-US" sz="1900" b="1" dirty="0"/>
              <a:t>Standardization</a:t>
            </a:r>
            <a:r>
              <a:rPr lang="en-US" sz="1900" dirty="0"/>
              <a:t>: Ensures data consistency for accurate modeling.</a:t>
            </a:r>
          </a:p>
          <a:p>
            <a:pPr marL="0" indent="0" algn="just">
              <a:buNone/>
            </a:pPr>
            <a:r>
              <a:rPr lang="en-US" sz="1900" dirty="0"/>
              <a:t>Efficient cleaning leads to better insights and model performance.</a:t>
            </a:r>
          </a:p>
          <a:p>
            <a:endParaRPr lang="en-US" dirty="0"/>
          </a:p>
        </p:txBody>
      </p:sp>
      <p:sp>
        <p:nvSpPr>
          <p:cNvPr id="5" name="Slide Number Placeholder 4"/>
          <p:cNvSpPr>
            <a:spLocks noGrp="1"/>
          </p:cNvSpPr>
          <p:nvPr>
            <p:ph type="sldNum" sz="quarter" idx="15"/>
          </p:nvPr>
        </p:nvSpPr>
        <p:spPr/>
        <p:txBody>
          <a:bodyPr/>
          <a:lstStyle/>
          <a:p>
            <a:fld id="{058DB212-BFA2-403F-85EF-DFD3FF6D973A}" type="slidenum">
              <a:rPr lang="en-US" smtClean="0"/>
              <a:t>6</a:t>
            </a:fld>
            <a:endParaRPr lang="en-US" dirty="0"/>
          </a:p>
        </p:txBody>
      </p:sp>
      <p:pic>
        <p:nvPicPr>
          <p:cNvPr id="9" name="Picture 8">
            <a:extLst>
              <a:ext uri="{FF2B5EF4-FFF2-40B4-BE49-F238E27FC236}">
                <a16:creationId xmlns:a16="http://schemas.microsoft.com/office/drawing/2014/main" id="{FBBF553C-2532-36C4-3893-DA8E21D15F20}"/>
              </a:ext>
            </a:extLst>
          </p:cNvPr>
          <p:cNvPicPr>
            <a:picLocks noChangeAspect="1"/>
          </p:cNvPicPr>
          <p:nvPr/>
        </p:nvPicPr>
        <p:blipFill>
          <a:blip r:embed="rId2"/>
          <a:stretch>
            <a:fillRect/>
          </a:stretch>
        </p:blipFill>
        <p:spPr>
          <a:xfrm>
            <a:off x="6606989" y="1541929"/>
            <a:ext cx="5180124" cy="40879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06A89B2-3675-BBF9-A9A7-9E5781285367}"/>
              </a:ext>
            </a:extLst>
          </p:cNvPr>
          <p:cNvPicPr>
            <a:picLocks noGrp="1" noChangeAspect="1"/>
          </p:cNvPicPr>
          <p:nvPr>
            <p:ph sz="half" idx="1"/>
          </p:nvPr>
        </p:nvPicPr>
        <p:blipFill>
          <a:blip r:embed="rId2"/>
          <a:stretch>
            <a:fillRect/>
          </a:stretch>
        </p:blipFill>
        <p:spPr>
          <a:xfrm>
            <a:off x="1248335" y="3910882"/>
            <a:ext cx="7689477" cy="2842447"/>
          </a:xfrm>
        </p:spPr>
      </p:pic>
      <p:sp>
        <p:nvSpPr>
          <p:cNvPr id="5" name="Title 4">
            <a:extLst>
              <a:ext uri="{FF2B5EF4-FFF2-40B4-BE49-F238E27FC236}">
                <a16:creationId xmlns:a16="http://schemas.microsoft.com/office/drawing/2014/main" id="{B582894E-5DD5-48FB-B20D-1A32ECDB3403}"/>
              </a:ext>
            </a:extLst>
          </p:cNvPr>
          <p:cNvSpPr>
            <a:spLocks noGrp="1"/>
          </p:cNvSpPr>
          <p:nvPr>
            <p:ph type="title"/>
          </p:nvPr>
        </p:nvSpPr>
        <p:spPr/>
        <p:txBody>
          <a:bodyPr/>
          <a:lstStyle/>
          <a:p>
            <a:r>
              <a:rPr lang="en-IN" dirty="0"/>
              <a:t>Data Insights</a:t>
            </a:r>
          </a:p>
        </p:txBody>
      </p:sp>
      <p:sp>
        <p:nvSpPr>
          <p:cNvPr id="6" name="Slide Number Placeholder 5">
            <a:extLst>
              <a:ext uri="{FF2B5EF4-FFF2-40B4-BE49-F238E27FC236}">
                <a16:creationId xmlns:a16="http://schemas.microsoft.com/office/drawing/2014/main" id="{DEB3623D-81D2-835D-1F9E-6129027C6634}"/>
              </a:ext>
            </a:extLst>
          </p:cNvPr>
          <p:cNvSpPr>
            <a:spLocks noGrp="1"/>
          </p:cNvSpPr>
          <p:nvPr>
            <p:ph type="sldNum" sz="quarter" idx="15"/>
          </p:nvPr>
        </p:nvSpPr>
        <p:spPr/>
        <p:txBody>
          <a:bodyPr/>
          <a:lstStyle/>
          <a:p>
            <a:fld id="{058DB212-BFA2-403F-85EF-DFD3FF6D973A}" type="slidenum">
              <a:rPr lang="en-US" noProof="0" smtClean="0"/>
              <a:t>7</a:t>
            </a:fld>
            <a:endParaRPr lang="en-US" noProof="0" dirty="0"/>
          </a:p>
        </p:txBody>
      </p:sp>
      <p:pic>
        <p:nvPicPr>
          <p:cNvPr id="12" name="Picture 11">
            <a:extLst>
              <a:ext uri="{FF2B5EF4-FFF2-40B4-BE49-F238E27FC236}">
                <a16:creationId xmlns:a16="http://schemas.microsoft.com/office/drawing/2014/main" id="{68313AE1-450C-A317-D58F-65576798BD70}"/>
              </a:ext>
            </a:extLst>
          </p:cNvPr>
          <p:cNvPicPr>
            <a:picLocks noChangeAspect="1"/>
          </p:cNvPicPr>
          <p:nvPr/>
        </p:nvPicPr>
        <p:blipFill>
          <a:blip r:embed="rId3"/>
          <a:stretch>
            <a:fillRect/>
          </a:stretch>
        </p:blipFill>
        <p:spPr>
          <a:xfrm>
            <a:off x="567017" y="1367999"/>
            <a:ext cx="5107641" cy="2450965"/>
          </a:xfrm>
          <a:prstGeom prst="rect">
            <a:avLst/>
          </a:prstGeom>
        </p:spPr>
      </p:pic>
      <p:pic>
        <p:nvPicPr>
          <p:cNvPr id="5122" name="Picture 2">
            <a:extLst>
              <a:ext uri="{FF2B5EF4-FFF2-40B4-BE49-F238E27FC236}">
                <a16:creationId xmlns:a16="http://schemas.microsoft.com/office/drawing/2014/main" id="{C9F211BC-A232-8DD2-73FB-C4113D2CF7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361" y="536081"/>
            <a:ext cx="5250592" cy="328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1AFB86-5FE5-F815-21CA-111D7820E823}"/>
              </a:ext>
            </a:extLst>
          </p:cNvPr>
          <p:cNvSpPr>
            <a:spLocks noGrp="1"/>
          </p:cNvSpPr>
          <p:nvPr>
            <p:ph type="body" sz="quarter" idx="12"/>
          </p:nvPr>
        </p:nvSpPr>
        <p:spPr>
          <a:xfrm>
            <a:off x="647999" y="5336682"/>
            <a:ext cx="4121223" cy="604234"/>
          </a:xfrm>
        </p:spPr>
        <p:txBody>
          <a:bodyPr/>
          <a:lstStyle/>
          <a:p>
            <a:r>
              <a:rPr lang="en-IN" sz="3600" dirty="0" err="1">
                <a:solidFill>
                  <a:schemeClr val="tx1"/>
                </a:solidFill>
                <a:effectLst>
                  <a:outerShdw blurRad="38100" dist="38100" dir="2700000" algn="tl">
                    <a:srgbClr val="000000">
                      <a:alpha val="43137"/>
                    </a:srgbClr>
                  </a:outerShdw>
                </a:effectLst>
                <a:highlight>
                  <a:srgbClr val="FD0353"/>
                </a:highlight>
              </a:rPr>
              <a:t>XgBoost</a:t>
            </a:r>
            <a:endParaRPr lang="en-IN" sz="3600" dirty="0">
              <a:solidFill>
                <a:schemeClr val="tx1"/>
              </a:solidFill>
              <a:highlight>
                <a:srgbClr val="FD0353"/>
              </a:highlight>
            </a:endParaRPr>
          </a:p>
        </p:txBody>
      </p:sp>
      <p:sp>
        <p:nvSpPr>
          <p:cNvPr id="5" name="Title 4">
            <a:extLst>
              <a:ext uri="{FF2B5EF4-FFF2-40B4-BE49-F238E27FC236}">
                <a16:creationId xmlns:a16="http://schemas.microsoft.com/office/drawing/2014/main" id="{F9673FBB-E845-E7D6-6AAF-8DD422E8B2C4}"/>
              </a:ext>
            </a:extLst>
          </p:cNvPr>
          <p:cNvSpPr>
            <a:spLocks noGrp="1"/>
          </p:cNvSpPr>
          <p:nvPr>
            <p:ph type="title"/>
          </p:nvPr>
        </p:nvSpPr>
        <p:spPr>
          <a:xfrm>
            <a:off x="455178" y="594713"/>
            <a:ext cx="10261299" cy="720000"/>
          </a:xfrm>
        </p:spPr>
        <p:txBody>
          <a:bodyPr/>
          <a:lstStyle/>
          <a:p>
            <a:r>
              <a:rPr lang="en-IN" dirty="0"/>
              <a:t> Models Build</a:t>
            </a:r>
          </a:p>
        </p:txBody>
      </p:sp>
      <p:sp>
        <p:nvSpPr>
          <p:cNvPr id="6" name="Slide Number Placeholder 5">
            <a:extLst>
              <a:ext uri="{FF2B5EF4-FFF2-40B4-BE49-F238E27FC236}">
                <a16:creationId xmlns:a16="http://schemas.microsoft.com/office/drawing/2014/main" id="{9270DD8F-53B0-2EE5-4971-791D3813E2D4}"/>
              </a:ext>
            </a:extLst>
          </p:cNvPr>
          <p:cNvSpPr>
            <a:spLocks noGrp="1"/>
          </p:cNvSpPr>
          <p:nvPr>
            <p:ph type="sldNum" sz="quarter" idx="15"/>
          </p:nvPr>
        </p:nvSpPr>
        <p:spPr/>
        <p:txBody>
          <a:bodyPr/>
          <a:lstStyle/>
          <a:p>
            <a:fld id="{058DB212-BFA2-403F-85EF-DFD3FF6D973A}" type="slidenum">
              <a:rPr lang="en-US" noProof="0" smtClean="0"/>
              <a:t>8</a:t>
            </a:fld>
            <a:endParaRPr lang="en-US" noProof="0" dirty="0"/>
          </a:p>
        </p:txBody>
      </p:sp>
      <p:sp>
        <p:nvSpPr>
          <p:cNvPr id="7" name="Text Placeholder 1">
            <a:extLst>
              <a:ext uri="{FF2B5EF4-FFF2-40B4-BE49-F238E27FC236}">
                <a16:creationId xmlns:a16="http://schemas.microsoft.com/office/drawing/2014/main" id="{2B19387B-327D-B23B-8150-3E3EC3608113}"/>
              </a:ext>
            </a:extLst>
          </p:cNvPr>
          <p:cNvSpPr txBox="1">
            <a:spLocks/>
          </p:cNvSpPr>
          <p:nvPr/>
        </p:nvSpPr>
        <p:spPr>
          <a:xfrm>
            <a:off x="567316" y="1650514"/>
            <a:ext cx="4121223" cy="304799"/>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530" indent="-27495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5055"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8105"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600" dirty="0">
                <a:solidFill>
                  <a:schemeClr val="tx1"/>
                </a:solidFill>
                <a:effectLst>
                  <a:outerShdw blurRad="38100" dist="38100" dir="2700000" algn="tl">
                    <a:srgbClr val="000000">
                      <a:alpha val="43137"/>
                    </a:srgbClr>
                  </a:outerShdw>
                </a:effectLst>
                <a:highlight>
                  <a:srgbClr val="FD0353"/>
                </a:highlight>
              </a:rPr>
              <a:t>Decision Tree</a:t>
            </a:r>
            <a:endParaRPr lang="en-IN" sz="3600" dirty="0">
              <a:solidFill>
                <a:schemeClr val="tx1"/>
              </a:solidFill>
              <a:highlight>
                <a:srgbClr val="FD0353"/>
              </a:highlight>
            </a:endParaRPr>
          </a:p>
        </p:txBody>
      </p:sp>
      <p:sp>
        <p:nvSpPr>
          <p:cNvPr id="11" name="Text Placeholder 1">
            <a:extLst>
              <a:ext uri="{FF2B5EF4-FFF2-40B4-BE49-F238E27FC236}">
                <a16:creationId xmlns:a16="http://schemas.microsoft.com/office/drawing/2014/main" id="{A2BE71C4-F798-99C5-9C98-69157F680624}"/>
              </a:ext>
            </a:extLst>
          </p:cNvPr>
          <p:cNvSpPr txBox="1">
            <a:spLocks/>
          </p:cNvSpPr>
          <p:nvPr/>
        </p:nvSpPr>
        <p:spPr>
          <a:xfrm>
            <a:off x="567316" y="2492019"/>
            <a:ext cx="4121223" cy="60423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530" indent="-27495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5055"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8105"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600" dirty="0">
                <a:solidFill>
                  <a:schemeClr val="tx1"/>
                </a:solidFill>
                <a:effectLst>
                  <a:outerShdw blurRad="38100" dist="38100" dir="2700000" algn="tl">
                    <a:srgbClr val="000000">
                      <a:alpha val="43137"/>
                    </a:srgbClr>
                  </a:outerShdw>
                </a:effectLst>
                <a:highlight>
                  <a:srgbClr val="FD0353"/>
                </a:highlight>
              </a:rPr>
              <a:t>Random Forest</a:t>
            </a:r>
            <a:endParaRPr lang="en-IN" sz="3600" dirty="0">
              <a:solidFill>
                <a:schemeClr val="tx1"/>
              </a:solidFill>
              <a:highlight>
                <a:srgbClr val="FD0353"/>
              </a:highlight>
            </a:endParaRPr>
          </a:p>
        </p:txBody>
      </p:sp>
      <p:sp>
        <p:nvSpPr>
          <p:cNvPr id="12" name="Text Placeholder 1">
            <a:extLst>
              <a:ext uri="{FF2B5EF4-FFF2-40B4-BE49-F238E27FC236}">
                <a16:creationId xmlns:a16="http://schemas.microsoft.com/office/drawing/2014/main" id="{F72EFA38-66F6-B9C0-D77E-0818DDCA2458}"/>
              </a:ext>
            </a:extLst>
          </p:cNvPr>
          <p:cNvSpPr txBox="1">
            <a:spLocks/>
          </p:cNvSpPr>
          <p:nvPr/>
        </p:nvSpPr>
        <p:spPr>
          <a:xfrm>
            <a:off x="647999" y="4414134"/>
            <a:ext cx="5286636" cy="60423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530" indent="-27495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5055"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8105"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600" dirty="0">
                <a:solidFill>
                  <a:schemeClr val="tx1"/>
                </a:solidFill>
                <a:effectLst>
                  <a:outerShdw blurRad="38100" dist="38100" dir="2700000" algn="tl">
                    <a:srgbClr val="000000">
                      <a:alpha val="43137"/>
                    </a:srgbClr>
                  </a:outerShdw>
                </a:effectLst>
                <a:highlight>
                  <a:srgbClr val="FD0353"/>
                </a:highlight>
              </a:rPr>
              <a:t>AdaBoost</a:t>
            </a:r>
            <a:endParaRPr lang="en-IN" sz="3600" dirty="0">
              <a:solidFill>
                <a:schemeClr val="tx1"/>
              </a:solidFill>
              <a:highlight>
                <a:srgbClr val="FD0353"/>
              </a:highlight>
            </a:endParaRPr>
          </a:p>
        </p:txBody>
      </p:sp>
      <p:sp>
        <p:nvSpPr>
          <p:cNvPr id="13" name="Text Placeholder 1">
            <a:extLst>
              <a:ext uri="{FF2B5EF4-FFF2-40B4-BE49-F238E27FC236}">
                <a16:creationId xmlns:a16="http://schemas.microsoft.com/office/drawing/2014/main" id="{AA7902C6-E1F1-A8CC-883D-49F343158AFA}"/>
              </a:ext>
            </a:extLst>
          </p:cNvPr>
          <p:cNvSpPr txBox="1">
            <a:spLocks/>
          </p:cNvSpPr>
          <p:nvPr/>
        </p:nvSpPr>
        <p:spPr>
          <a:xfrm>
            <a:off x="567316" y="3471417"/>
            <a:ext cx="4121223" cy="604234"/>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300" b="1"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530" indent="-27495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5055"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8105"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3600" dirty="0">
                <a:solidFill>
                  <a:schemeClr val="tx1"/>
                </a:solidFill>
                <a:effectLst>
                  <a:outerShdw blurRad="38100" dist="38100" dir="2700000" algn="tl">
                    <a:srgbClr val="000000">
                      <a:alpha val="43137"/>
                    </a:srgbClr>
                  </a:outerShdw>
                </a:effectLst>
                <a:highlight>
                  <a:srgbClr val="FD0353"/>
                </a:highlight>
              </a:rPr>
              <a:t>Gradient Boosting</a:t>
            </a:r>
            <a:endParaRPr lang="en-IN" sz="3600" dirty="0">
              <a:solidFill>
                <a:schemeClr val="tx1"/>
              </a:solidFill>
              <a:highlight>
                <a:srgbClr val="FD0353"/>
              </a:highlight>
            </a:endParaRPr>
          </a:p>
        </p:txBody>
      </p:sp>
      <p:pic>
        <p:nvPicPr>
          <p:cNvPr id="3074" name="Picture 2" descr="Automobile Loan Data ...">
            <a:extLst>
              <a:ext uri="{FF2B5EF4-FFF2-40B4-BE49-F238E27FC236}">
                <a16:creationId xmlns:a16="http://schemas.microsoft.com/office/drawing/2014/main" id="{FFB0F01B-FEF5-73FD-D76D-AD67C9373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1098" y="774654"/>
            <a:ext cx="2474819" cy="2257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daboost Algorithm Explained in Depth">
            <a:extLst>
              <a:ext uri="{FF2B5EF4-FFF2-40B4-BE49-F238E27FC236}">
                <a16:creationId xmlns:a16="http://schemas.microsoft.com/office/drawing/2014/main" id="{7E774FCF-1662-A5CE-9AE0-27C295CE7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127"/>
          <a:stretch/>
        </p:blipFill>
        <p:spPr bwMode="auto">
          <a:xfrm>
            <a:off x="6257368" y="2327345"/>
            <a:ext cx="2842372" cy="267148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troduction to XGBoost Algorithm">
            <a:extLst>
              <a:ext uri="{FF2B5EF4-FFF2-40B4-BE49-F238E27FC236}">
                <a16:creationId xmlns:a16="http://schemas.microsoft.com/office/drawing/2014/main" id="{C06F2D1F-C17C-E242-2A46-22152A2632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0080" y="4294094"/>
            <a:ext cx="3191435" cy="2377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88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D88F0B-208B-634C-F4C3-D2FF7CECEAB1}"/>
              </a:ext>
            </a:extLst>
          </p:cNvPr>
          <p:cNvSpPr>
            <a:spLocks noGrp="1"/>
          </p:cNvSpPr>
          <p:nvPr>
            <p:ph type="title"/>
          </p:nvPr>
        </p:nvSpPr>
        <p:spPr/>
        <p:txBody>
          <a:bodyPr/>
          <a:lstStyle/>
          <a:p>
            <a:r>
              <a:rPr lang="en-IN" dirty="0">
                <a:solidFill>
                  <a:schemeClr val="accent1">
                    <a:lumMod val="75000"/>
                  </a:schemeClr>
                </a:solidFill>
              </a:rPr>
              <a:t>Metrics Used For Evaluation</a:t>
            </a:r>
          </a:p>
        </p:txBody>
      </p:sp>
      <p:sp>
        <p:nvSpPr>
          <p:cNvPr id="6" name="Slide Number Placeholder 5">
            <a:extLst>
              <a:ext uri="{FF2B5EF4-FFF2-40B4-BE49-F238E27FC236}">
                <a16:creationId xmlns:a16="http://schemas.microsoft.com/office/drawing/2014/main" id="{8AC1E9E8-C2BF-26CB-1421-397F55F37820}"/>
              </a:ext>
            </a:extLst>
          </p:cNvPr>
          <p:cNvSpPr>
            <a:spLocks noGrp="1"/>
          </p:cNvSpPr>
          <p:nvPr>
            <p:ph type="sldNum" sz="quarter" idx="15"/>
          </p:nvPr>
        </p:nvSpPr>
        <p:spPr/>
        <p:txBody>
          <a:bodyPr/>
          <a:lstStyle/>
          <a:p>
            <a:fld id="{058DB212-BFA2-403F-85EF-DFD3FF6D973A}" type="slidenum">
              <a:rPr lang="en-US" noProof="0" smtClean="0"/>
              <a:t>9</a:t>
            </a:fld>
            <a:endParaRPr lang="en-US" noProof="0" dirty="0"/>
          </a:p>
        </p:txBody>
      </p:sp>
      <p:pic>
        <p:nvPicPr>
          <p:cNvPr id="4098" name="Picture 2" descr="Confusion Matrices and Classification Reports: A Guide to Evaluating  Machine Learning Models | by Muhammad Abdullah Arif | Medium">
            <a:extLst>
              <a:ext uri="{FF2B5EF4-FFF2-40B4-BE49-F238E27FC236}">
                <a16:creationId xmlns:a16="http://schemas.microsoft.com/office/drawing/2014/main" id="{868A0407-6FC7-BF68-0C06-25CB09F73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25"/>
          <a:stretch/>
        </p:blipFill>
        <p:spPr bwMode="auto">
          <a:xfrm>
            <a:off x="648000" y="1475815"/>
            <a:ext cx="2489647" cy="287785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1 Score in Machine Learning: Intro ...">
            <a:extLst>
              <a:ext uri="{FF2B5EF4-FFF2-40B4-BE49-F238E27FC236}">
                <a16:creationId xmlns:a16="http://schemas.microsoft.com/office/drawing/2014/main" id="{3556D194-B65C-00F5-66F9-4F40979D8C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2458" y="1460042"/>
            <a:ext cx="3976407" cy="176044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ccuracy vs. precision vs. recall in ...">
            <a:extLst>
              <a:ext uri="{FF2B5EF4-FFF2-40B4-BE49-F238E27FC236}">
                <a16:creationId xmlns:a16="http://schemas.microsoft.com/office/drawing/2014/main" id="{827E3164-D2C1-D076-E776-4C59DDFA3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767" y="4267199"/>
            <a:ext cx="3763775" cy="222997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4">
            <a:extLst>
              <a:ext uri="{FF2B5EF4-FFF2-40B4-BE49-F238E27FC236}">
                <a16:creationId xmlns:a16="http://schemas.microsoft.com/office/drawing/2014/main" id="{69E2B157-B33E-9366-C93E-08ABC370946A}"/>
              </a:ext>
            </a:extLst>
          </p:cNvPr>
          <p:cNvSpPr txBox="1">
            <a:spLocks/>
          </p:cNvSpPr>
          <p:nvPr/>
        </p:nvSpPr>
        <p:spPr>
          <a:xfrm>
            <a:off x="550136" y="4818237"/>
            <a:ext cx="3959111" cy="563948"/>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endParaRPr lang="en-IN" dirty="0"/>
          </a:p>
        </p:txBody>
      </p:sp>
      <p:sp>
        <p:nvSpPr>
          <p:cNvPr id="8" name="Title 4">
            <a:extLst>
              <a:ext uri="{FF2B5EF4-FFF2-40B4-BE49-F238E27FC236}">
                <a16:creationId xmlns:a16="http://schemas.microsoft.com/office/drawing/2014/main" id="{6F9DC705-719F-87E6-F8CF-F4438CDD0C31}"/>
              </a:ext>
            </a:extLst>
          </p:cNvPr>
          <p:cNvSpPr txBox="1">
            <a:spLocks/>
          </p:cNvSpPr>
          <p:nvPr/>
        </p:nvSpPr>
        <p:spPr>
          <a:xfrm>
            <a:off x="766513" y="4485484"/>
            <a:ext cx="2552399" cy="72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r>
              <a:rPr lang="en-IN" sz="2800" dirty="0"/>
              <a:t>Precision</a:t>
            </a:r>
          </a:p>
        </p:txBody>
      </p:sp>
      <p:sp>
        <p:nvSpPr>
          <p:cNvPr id="9" name="Title 4">
            <a:extLst>
              <a:ext uri="{FF2B5EF4-FFF2-40B4-BE49-F238E27FC236}">
                <a16:creationId xmlns:a16="http://schemas.microsoft.com/office/drawing/2014/main" id="{1D0E28A4-CC96-CBFD-F607-EADA033470B6}"/>
              </a:ext>
            </a:extLst>
          </p:cNvPr>
          <p:cNvSpPr txBox="1">
            <a:spLocks/>
          </p:cNvSpPr>
          <p:nvPr/>
        </p:nvSpPr>
        <p:spPr>
          <a:xfrm>
            <a:off x="3868140" y="4473343"/>
            <a:ext cx="2552399" cy="72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r>
              <a:rPr lang="en-IN" sz="2800" dirty="0"/>
              <a:t>Recall</a:t>
            </a:r>
          </a:p>
        </p:txBody>
      </p:sp>
      <p:sp>
        <p:nvSpPr>
          <p:cNvPr id="10" name="Title 4">
            <a:extLst>
              <a:ext uri="{FF2B5EF4-FFF2-40B4-BE49-F238E27FC236}">
                <a16:creationId xmlns:a16="http://schemas.microsoft.com/office/drawing/2014/main" id="{F3BB7F9A-FECB-0542-D56F-9EAF67396BFE}"/>
              </a:ext>
            </a:extLst>
          </p:cNvPr>
          <p:cNvSpPr txBox="1">
            <a:spLocks/>
          </p:cNvSpPr>
          <p:nvPr/>
        </p:nvSpPr>
        <p:spPr>
          <a:xfrm>
            <a:off x="5360894" y="5554265"/>
            <a:ext cx="2552399" cy="72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r>
              <a:rPr lang="en-IN" sz="2800" dirty="0"/>
              <a:t>Accuracy</a:t>
            </a:r>
          </a:p>
        </p:txBody>
      </p:sp>
      <p:sp>
        <p:nvSpPr>
          <p:cNvPr id="11" name="Title 4">
            <a:extLst>
              <a:ext uri="{FF2B5EF4-FFF2-40B4-BE49-F238E27FC236}">
                <a16:creationId xmlns:a16="http://schemas.microsoft.com/office/drawing/2014/main" id="{634AB59C-71F8-3E21-E40F-CCB6FBCA4502}"/>
              </a:ext>
            </a:extLst>
          </p:cNvPr>
          <p:cNvSpPr txBox="1">
            <a:spLocks/>
          </p:cNvSpPr>
          <p:nvPr/>
        </p:nvSpPr>
        <p:spPr>
          <a:xfrm>
            <a:off x="7285078" y="3343252"/>
            <a:ext cx="2552399" cy="720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a:lstStyle>
          <a:p>
            <a:r>
              <a:rPr lang="en-IN" sz="2800" dirty="0"/>
              <a:t>F1 Score</a:t>
            </a:r>
          </a:p>
        </p:txBody>
      </p:sp>
      <p:pic>
        <p:nvPicPr>
          <p:cNvPr id="12" name="Picture 2" descr="Confusion Matrices and Classification Reports: A Guide to Evaluating  Machine Learning Models | by Muhammad Abdullah Arif | Medium">
            <a:extLst>
              <a:ext uri="{FF2B5EF4-FFF2-40B4-BE49-F238E27FC236}">
                <a16:creationId xmlns:a16="http://schemas.microsoft.com/office/drawing/2014/main" id="{422A13D8-C290-3123-2521-D5BFB401A0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25"/>
          <a:stretch/>
        </p:blipFill>
        <p:spPr bwMode="auto">
          <a:xfrm>
            <a:off x="3899517" y="1424329"/>
            <a:ext cx="2489647" cy="2877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53466"/>
      </p:ext>
    </p:extLst>
  </p:cSld>
  <p:clrMapOvr>
    <a:masterClrMapping/>
  </p:clrMapOvr>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767A851-31A9-4ACE-8351-2A55E16C5323}">
  <ds:schemaRefs/>
</ds:datastoreItem>
</file>

<file path=customXml/itemProps2.xml><?xml version="1.0" encoding="utf-8"?>
<ds:datastoreItem xmlns:ds="http://schemas.openxmlformats.org/officeDocument/2006/customXml" ds:itemID="{56C0BA73-BAA3-4C89-8791-A37B9B1C19E5}">
  <ds:schemaRefs/>
</ds:datastoreItem>
</file>

<file path=customXml/itemProps3.xml><?xml version="1.0" encoding="utf-8"?>
<ds:datastoreItem xmlns:ds="http://schemas.openxmlformats.org/officeDocument/2006/customXml" ds:itemID="{FABD7A54-F20C-4571-A0A1-59566D65D61A}">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154</TotalTime>
  <Words>632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Bodoni MT</vt:lpstr>
      <vt:lpstr>Calibri</vt:lpstr>
      <vt:lpstr>Gill Sans MT</vt:lpstr>
      <vt:lpstr>Times New Roman</vt:lpstr>
      <vt:lpstr>Office Theme</vt:lpstr>
      <vt:lpstr>Predicting Loan Defaulters Using Machine Learning for Enhanced Risk Management </vt:lpstr>
      <vt:lpstr>Introduction</vt:lpstr>
      <vt:lpstr> Problem Statement</vt:lpstr>
      <vt:lpstr>Hardware &amp; Software Used</vt:lpstr>
      <vt:lpstr>Proposed Work</vt:lpstr>
      <vt:lpstr>Data Cleaning</vt:lpstr>
      <vt:lpstr>Data Insights</vt:lpstr>
      <vt:lpstr> Models Build</vt:lpstr>
      <vt:lpstr>Metrics Used For Evaluation</vt:lpstr>
      <vt:lpstr>Real-World Applications: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Harshita Kaur Chugh</dc:creator>
  <cp:lastModifiedBy>Harshdeep Singh</cp:lastModifiedBy>
  <cp:revision>11</cp:revision>
  <dcterms:created xsi:type="dcterms:W3CDTF">2024-09-22T04:52:00Z</dcterms:created>
  <dcterms:modified xsi:type="dcterms:W3CDTF">2024-10-15T07:09:28Z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E2ED98AC78594466BC82CD07FF9ED415_12</vt:lpwstr>
  </property>
  <property fmtid="{D5CDD505-2E9C-101B-9397-08002B2CF9AE}" pid="4" name="KSOProductBuildVer">
    <vt:lpwstr>1033-12.2.0.18283</vt:lpwstr>
  </property>
</Properties>
</file>