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13716000" cx="2438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Proxima Nova"/>
      <p:regular r:id="rId26"/>
      <p:bold r:id="rId27"/>
      <p:italic r:id="rId28"/>
      <p:boldItalic r:id="rId29"/>
    </p:embeddedFont>
    <p:embeddedFont>
      <p:font typeface="Montserrat"/>
      <p:regular r:id="rId30"/>
      <p:bold r:id="rId31"/>
      <p:italic r:id="rId32"/>
      <p:boldItalic r:id="rId33"/>
    </p:embeddedFont>
    <p:embeddedFont>
      <p:font typeface="Oswald"/>
      <p:regular r:id="rId34"/>
      <p:bold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74">
          <p15:clr>
            <a:srgbClr val="A4A3A4"/>
          </p15:clr>
        </p15:guide>
        <p15:guide id="2" pos="5760">
          <p15:clr>
            <a:srgbClr val="9AA0A6"/>
          </p15:clr>
        </p15:guide>
        <p15:guide id="3" orient="horz" pos="3817">
          <p15:clr>
            <a:srgbClr val="9AA0A6"/>
          </p15:clr>
        </p15:guide>
        <p15:guide id="4" orient="horz" pos="576">
          <p15:clr>
            <a:srgbClr val="9AA0A6"/>
          </p15:clr>
        </p15:guide>
        <p15:guide id="5" orient="horz" pos="3358">
          <p15:clr>
            <a:srgbClr val="9AA0A6"/>
          </p15:clr>
        </p15:guide>
        <p15:guide id="6" pos="2446">
          <p15:clr>
            <a:srgbClr val="9AA0A6"/>
          </p15:clr>
        </p15:guide>
        <p15:guide id="7" pos="521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74"/>
        <p:guide pos="5760"/>
        <p:guide pos="3817" orient="horz"/>
        <p:guide pos="576" orient="horz"/>
        <p:guide pos="3358" orient="horz"/>
        <p:guide pos="2446"/>
        <p:guide pos="521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ProximaNova-italic.fntdata"/><Relationship Id="rId27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35" Type="http://schemas.openxmlformats.org/officeDocument/2006/relationships/font" Target="fonts/Oswald-bold.fntdata"/><Relationship Id="rId12" Type="http://schemas.openxmlformats.org/officeDocument/2006/relationships/slide" Target="slides/slide7.xml"/><Relationship Id="rId34" Type="http://schemas.openxmlformats.org/officeDocument/2006/relationships/font" Target="fonts/Oswald-regular.fntdata"/><Relationship Id="rId15" Type="http://schemas.openxmlformats.org/officeDocument/2006/relationships/slide" Target="slides/slide10.xml"/><Relationship Id="rId37" Type="http://schemas.openxmlformats.org/officeDocument/2006/relationships/font" Target="fonts/OpenSans-bold.fntdata"/><Relationship Id="rId14" Type="http://schemas.openxmlformats.org/officeDocument/2006/relationships/slide" Target="slides/slide9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2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1.xml"/><Relationship Id="rId38" Type="http://schemas.openxmlformats.org/officeDocument/2006/relationships/font" Target="fonts/OpenSans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53cb07bbf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" name="Google Shape;65;ga53cb07bbf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e5e1ea124_3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e5e1ea124_3_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e5e1ea124_3_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be5e1ea124_3_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93ccea50f_0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4" name="Google Shape;174;g993ccea50f_0_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a6341f4345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3" name="Google Shape;183;ga6341f4345_0_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a6341f4345_0_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0" name="Google Shape;190;ga6341f4345_0_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d9f106bdb_0_1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6" name="Google Shape;196;gbd9f106bdb_0_1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" name="Google Shape;202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" name="Google Shape;80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d9f106bd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bd9f106bd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What is the solution Challenge?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US"/>
              <a:t>Google challenges  DSCs  to find solutions</a:t>
            </a:r>
            <a:endParaRPr/>
          </a:p>
          <a:p>
            <a:pPr indent="-2984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-US"/>
              <a:t>Local communities,</a:t>
            </a:r>
            <a:endParaRPr/>
          </a:p>
          <a:p>
            <a:pPr indent="-2984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-US"/>
              <a:t>Student communities</a:t>
            </a:r>
            <a:endParaRPr/>
          </a:p>
          <a:p>
            <a:pPr indent="-2984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-US"/>
              <a:t>Personal communities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53cb07bbf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Google Shape;101;ga53cb07bbf_0_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" name="Google Shape;115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We’ll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53f5dd2a1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ga53f5dd2a1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d9f106bdb_0_1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7" name="Google Shape;137;gbd9f106bdb_0_1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53cb07bbf_0_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" name="Google Shape;147;ga53cb07bbf_0_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gue">
  <p:cSld name="(Avoid) Title, Subtitle, Bullets_1_2_1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2"/>
            <a:ext cx="24383995" cy="1371599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title"/>
          </p:nvPr>
        </p:nvSpPr>
        <p:spPr>
          <a:xfrm>
            <a:off x="2029900" y="3288725"/>
            <a:ext cx="12287099" cy="3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>
                <a:solidFill>
                  <a:srgbClr val="20212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2" type="title"/>
          </p:nvPr>
        </p:nvSpPr>
        <p:spPr>
          <a:xfrm>
            <a:off x="2029904" y="6734227"/>
            <a:ext cx="11988000" cy="10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Green Footer" showMasterSp="0">
  <p:cSld name="Blank Green Footer">
    <p:bg>
      <p:bgPr>
        <a:solidFill>
          <a:srgbClr val="FFFFFF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445599" y="1392999"/>
            <a:ext cx="17637600" cy="20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None/>
              <a:defRPr i="0" sz="6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i="0" sz="9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i="0" sz="9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i="0" sz="9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i="0" sz="9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i="0" sz="9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i="0" sz="9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i="0" sz="9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i="0" sz="9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11"/>
          <p:cNvSpPr/>
          <p:nvPr/>
        </p:nvSpPr>
        <p:spPr>
          <a:xfrm>
            <a:off x="21159202" y="583399"/>
            <a:ext cx="32247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Font typeface="Roboto"/>
              <a:buNone/>
            </a:pPr>
            <a:r>
              <a:rPr b="0" i="0" lang="en-US" sz="1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1785599" y="12277451"/>
            <a:ext cx="56895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Red Footer" showMasterSp="0">
  <p:cSld name="Blank Red Footer">
    <p:bg>
      <p:bgPr>
        <a:solidFill>
          <a:srgbClr val="FFFFFF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title"/>
          </p:nvPr>
        </p:nvSpPr>
        <p:spPr>
          <a:xfrm>
            <a:off x="445599" y="1392999"/>
            <a:ext cx="17637600" cy="20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None/>
              <a:defRPr i="0" sz="6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i="0" sz="9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i="0" sz="9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i="0" sz="9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i="0" sz="9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i="0" sz="9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i="0" sz="9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i="0" sz="9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i="0" sz="9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12"/>
          <p:cNvSpPr/>
          <p:nvPr/>
        </p:nvSpPr>
        <p:spPr>
          <a:xfrm>
            <a:off x="21159202" y="583399"/>
            <a:ext cx="32247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Font typeface="Roboto"/>
              <a:buNone/>
            </a:pPr>
            <a:r>
              <a:rPr b="0" i="0" lang="en-US" sz="1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11785599" y="12277451"/>
            <a:ext cx="56895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Dark">
  <p:cSld name="(Avoid) Title, Subtitle, Bullets_1_1_1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2"/>
            <a:ext cx="24383995" cy="1371599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/>
          <p:nvPr>
            <p:ph type="title"/>
          </p:nvPr>
        </p:nvSpPr>
        <p:spPr>
          <a:xfrm>
            <a:off x="3850100" y="5171200"/>
            <a:ext cx="16709400" cy="24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2" type="title"/>
          </p:nvPr>
        </p:nvSpPr>
        <p:spPr>
          <a:xfrm>
            <a:off x="3885317" y="8484700"/>
            <a:ext cx="12913500" cy="16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FFA65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FFA65C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FFA65C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FFA65C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FFA65C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FFA65C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FFA65C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FFA65C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FFA65C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 Blank Slide">
  <p:cSld name="TITLE_1_1_1_1"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1067" y="571133"/>
            <a:ext cx="1120133" cy="1120133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 txBox="1"/>
          <p:nvPr/>
        </p:nvSpPr>
        <p:spPr>
          <a:xfrm>
            <a:off x="20417867" y="12408667"/>
            <a:ext cx="32697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-US" sz="2900" u="none" cap="none" strike="noStrike">
                <a:solidFill>
                  <a:srgbClr val="0080FF"/>
                </a:solidFill>
                <a:latin typeface="Proxima Nova"/>
                <a:ea typeface="Proxima Nova"/>
                <a:cs typeface="Proxima Nova"/>
                <a:sym typeface="Proxima Nova"/>
              </a:rPr>
              <a:t>digitalocean.com</a:t>
            </a:r>
            <a:endParaRPr b="0" i="0" sz="2900" u="none" cap="none" strike="noStrike">
              <a:solidFill>
                <a:srgbClr val="0080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831200" y="1481600"/>
            <a:ext cx="7488000" cy="2015100"/>
          </a:xfrm>
          <a:prstGeom prst="rect">
            <a:avLst/>
          </a:prstGeom>
          <a:noFill/>
          <a:ln>
            <a:noFill/>
          </a:ln>
        </p:spPr>
        <p:txBody>
          <a:bodyPr anchorCtr="0" anchor="b" bIns="243800" lIns="243800" spcFirstLastPara="1" rIns="243800" wrap="square" tIns="2438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831200" y="3705600"/>
            <a:ext cx="7488000" cy="84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>
            <a:lvl1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indent="-431800" lvl="1" marL="914400" rtl="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3200"/>
              <a:buChar char="○"/>
              <a:defRPr sz="3200"/>
            </a:lvl2pPr>
            <a:lvl3pPr indent="-431800" lvl="2" marL="1371600" rtl="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3200"/>
              <a:buChar char="■"/>
              <a:defRPr sz="3200"/>
            </a:lvl3pPr>
            <a:lvl4pPr indent="-431800" lvl="3" marL="1828800" rtl="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3200"/>
              <a:buChar char="●"/>
              <a:defRPr sz="3200"/>
            </a:lvl4pPr>
            <a:lvl5pPr indent="-431800" lvl="4" marL="2286000" rtl="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3200"/>
              <a:buChar char="○"/>
              <a:defRPr sz="3200"/>
            </a:lvl5pPr>
            <a:lvl6pPr indent="-431800" lvl="5" marL="2743200" rtl="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3200"/>
              <a:buChar char="■"/>
              <a:defRPr sz="3200"/>
            </a:lvl6pPr>
            <a:lvl7pPr indent="-431800" lvl="6" marL="3200400" rtl="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3200"/>
              <a:buChar char="●"/>
              <a:defRPr sz="3200"/>
            </a:lvl7pPr>
            <a:lvl8pPr indent="-431800" lvl="7" marL="3657600" rtl="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3200"/>
              <a:buChar char="○"/>
              <a:defRPr sz="3200"/>
            </a:lvl8pPr>
            <a:lvl9pPr indent="-431800" lvl="8" marL="4114800" rtl="0" algn="l">
              <a:lnSpc>
                <a:spcPct val="115000"/>
              </a:lnSpc>
              <a:spcBef>
                <a:spcPts val="4300"/>
              </a:spcBef>
              <a:spcAft>
                <a:spcPts val="430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22593221" y="12435246"/>
            <a:ext cx="14631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">
  <p:cSld name="(Avoid) Title, Subtitle, Bullets_1_2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2"/>
            <a:ext cx="24383995" cy="1371599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2155850" y="3641650"/>
            <a:ext cx="12287099" cy="3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>
                <a:solidFill>
                  <a:srgbClr val="20212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2" type="title"/>
          </p:nvPr>
        </p:nvSpPr>
        <p:spPr>
          <a:xfrm>
            <a:off x="2155854" y="7087152"/>
            <a:ext cx="11988000" cy="10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3" type="title"/>
          </p:nvPr>
        </p:nvSpPr>
        <p:spPr>
          <a:xfrm>
            <a:off x="3831078" y="8850300"/>
            <a:ext cx="4184100" cy="12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20212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20212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20212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20212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20212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20212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20212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20212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20212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Light">
  <p:cSld name="(Avoid) Title, Subtitle, Bullets_1_1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4383995" cy="1371599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type="title"/>
          </p:nvPr>
        </p:nvSpPr>
        <p:spPr>
          <a:xfrm>
            <a:off x="3824450" y="5171200"/>
            <a:ext cx="16735200" cy="24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2" type="title"/>
          </p:nvPr>
        </p:nvSpPr>
        <p:spPr>
          <a:xfrm>
            <a:off x="3859721" y="8484700"/>
            <a:ext cx="12933300" cy="16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, Subhead, 2-Col Bullets">
  <p:cSld name="(Avoid) Title, Subtitle, Bullets_1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2"/>
            <a:ext cx="24383995" cy="13715997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type="title"/>
          </p:nvPr>
        </p:nvSpPr>
        <p:spPr>
          <a:xfrm>
            <a:off x="1366906" y="1128100"/>
            <a:ext cx="21862800" cy="18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2" type="title"/>
          </p:nvPr>
        </p:nvSpPr>
        <p:spPr>
          <a:xfrm>
            <a:off x="1469575" y="3104203"/>
            <a:ext cx="218628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1598150" y="4832775"/>
            <a:ext cx="8437800" cy="57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8260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●"/>
              <a:defRPr>
                <a:solidFill>
                  <a:srgbClr val="3F3F3F"/>
                </a:solidFill>
              </a:defRPr>
            </a:lvl1pPr>
            <a:lvl2pPr indent="-482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○"/>
              <a:defRPr>
                <a:solidFill>
                  <a:srgbClr val="3F3F3F"/>
                </a:solidFill>
              </a:defRPr>
            </a:lvl2pPr>
            <a:lvl3pPr indent="-4826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■"/>
              <a:defRPr>
                <a:solidFill>
                  <a:srgbClr val="3F3F3F"/>
                </a:solidFill>
              </a:defRPr>
            </a:lvl3pPr>
            <a:lvl4pPr indent="-4826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●"/>
              <a:defRPr>
                <a:solidFill>
                  <a:srgbClr val="3F3F3F"/>
                </a:solidFill>
              </a:defRPr>
            </a:lvl4pPr>
            <a:lvl5pPr indent="-4826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○"/>
              <a:defRPr>
                <a:solidFill>
                  <a:srgbClr val="3F3F3F"/>
                </a:solidFill>
              </a:defRPr>
            </a:lvl5pPr>
            <a:lvl6pPr indent="-482600" lvl="5" marL="2743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■"/>
              <a:defRPr>
                <a:solidFill>
                  <a:srgbClr val="3F3F3F"/>
                </a:solidFill>
              </a:defRPr>
            </a:lvl6pPr>
            <a:lvl7pPr indent="-482600" lvl="6" marL="3200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●"/>
              <a:defRPr>
                <a:solidFill>
                  <a:srgbClr val="3F3F3F"/>
                </a:solidFill>
              </a:defRPr>
            </a:lvl7pPr>
            <a:lvl8pPr indent="-482600" lvl="7" marL="3657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○"/>
              <a:defRPr>
                <a:solidFill>
                  <a:srgbClr val="3F3F3F"/>
                </a:solidFill>
              </a:defRPr>
            </a:lvl8pPr>
            <a:lvl9pPr indent="-482600" lvl="8" marL="4114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■"/>
              <a:defRPr>
                <a:solidFill>
                  <a:srgbClr val="3F3F3F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3" type="body"/>
          </p:nvPr>
        </p:nvSpPr>
        <p:spPr>
          <a:xfrm>
            <a:off x="10915400" y="4832775"/>
            <a:ext cx="8437800" cy="57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8260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●"/>
              <a:defRPr>
                <a:solidFill>
                  <a:srgbClr val="3F3F3F"/>
                </a:solidFill>
              </a:defRPr>
            </a:lvl1pPr>
            <a:lvl2pPr indent="-482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○"/>
              <a:defRPr>
                <a:solidFill>
                  <a:srgbClr val="3F3F3F"/>
                </a:solidFill>
              </a:defRPr>
            </a:lvl2pPr>
            <a:lvl3pPr indent="-4826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■"/>
              <a:defRPr>
                <a:solidFill>
                  <a:srgbClr val="3F3F3F"/>
                </a:solidFill>
              </a:defRPr>
            </a:lvl3pPr>
            <a:lvl4pPr indent="-4826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●"/>
              <a:defRPr>
                <a:solidFill>
                  <a:srgbClr val="3F3F3F"/>
                </a:solidFill>
              </a:defRPr>
            </a:lvl4pPr>
            <a:lvl5pPr indent="-4826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○"/>
              <a:defRPr>
                <a:solidFill>
                  <a:srgbClr val="3F3F3F"/>
                </a:solidFill>
              </a:defRPr>
            </a:lvl5pPr>
            <a:lvl6pPr indent="-482600" lvl="5" marL="2743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■"/>
              <a:defRPr>
                <a:solidFill>
                  <a:srgbClr val="3F3F3F"/>
                </a:solidFill>
              </a:defRPr>
            </a:lvl6pPr>
            <a:lvl7pPr indent="-482600" lvl="6" marL="3200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●"/>
              <a:defRPr>
                <a:solidFill>
                  <a:srgbClr val="3F3F3F"/>
                </a:solidFill>
              </a:defRPr>
            </a:lvl7pPr>
            <a:lvl8pPr indent="-482600" lvl="7" marL="3657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○"/>
              <a:defRPr>
                <a:solidFill>
                  <a:srgbClr val="3F3F3F"/>
                </a:solidFill>
              </a:defRPr>
            </a:lvl8pPr>
            <a:lvl9pPr indent="-482600" lvl="8" marL="4114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■"/>
              <a:defRPr>
                <a:solidFill>
                  <a:srgbClr val="3F3F3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, Subhead, Body">
  <p:cSld name="(Avoid) Title, Subtitle, Bullets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4383995" cy="13715997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/>
          <p:nvPr>
            <p:ph type="title"/>
          </p:nvPr>
        </p:nvSpPr>
        <p:spPr>
          <a:xfrm>
            <a:off x="1366906" y="1128100"/>
            <a:ext cx="21862800" cy="18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2" type="title"/>
          </p:nvPr>
        </p:nvSpPr>
        <p:spPr>
          <a:xfrm>
            <a:off x="1469575" y="3104203"/>
            <a:ext cx="218628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idx="3" type="title"/>
          </p:nvPr>
        </p:nvSpPr>
        <p:spPr>
          <a:xfrm>
            <a:off x="1520910" y="4837527"/>
            <a:ext cx="18089099" cy="52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Text, Half Photo">
  <p:cSld name="(Avoid) Title, Subtitle, Bullets_1_1_1_2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4383995" cy="13715997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/>
          <p:nvPr>
            <p:ph type="title"/>
          </p:nvPr>
        </p:nvSpPr>
        <p:spPr>
          <a:xfrm>
            <a:off x="1958775" y="1962775"/>
            <a:ext cx="8334000" cy="21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2" type="title"/>
          </p:nvPr>
        </p:nvSpPr>
        <p:spPr>
          <a:xfrm>
            <a:off x="1958775" y="4276050"/>
            <a:ext cx="8334000" cy="10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4285F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4285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4285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4285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4285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4285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4285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4285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4285F4"/>
                </a:solidFill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3" type="title"/>
          </p:nvPr>
        </p:nvSpPr>
        <p:spPr>
          <a:xfrm>
            <a:off x="1958775" y="5739100"/>
            <a:ext cx="8334000" cy="42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!">
  <p:cSld name="(Avoid) Title, Subtitle, Bullets_1_2_2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2"/>
            <a:ext cx="24383995" cy="13715997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8"/>
          <p:cNvSpPr txBox="1"/>
          <p:nvPr>
            <p:ph type="title"/>
          </p:nvPr>
        </p:nvSpPr>
        <p:spPr>
          <a:xfrm>
            <a:off x="3883585" y="3641650"/>
            <a:ext cx="12287099" cy="3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>
                <a:solidFill>
                  <a:srgbClr val="20212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2" type="title"/>
          </p:nvPr>
        </p:nvSpPr>
        <p:spPr>
          <a:xfrm>
            <a:off x="5558812" y="8850300"/>
            <a:ext cx="4184100" cy="12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20212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20212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20212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20212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20212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20212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20212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20212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20212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Black">
  <p:cSld name="(Avoid) Title, Subtitle, Bullets_1_1_1_1_1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250" y="0"/>
            <a:ext cx="24384001" cy="13716000"/>
          </a:xfrm>
          <a:prstGeom prst="rect">
            <a:avLst/>
          </a:prstGeom>
          <a:solidFill>
            <a:srgbClr val="2021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White">
  <p:cSld name="(Avoid) Title, Subtitle, Bullets_1_1_1_1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084600" y="3291925"/>
            <a:ext cx="18193800" cy="2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Arial"/>
              <a:buNone/>
              <a:defRPr b="0" i="0" sz="108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Arial"/>
              <a:buNone/>
              <a:defRPr b="0" i="0" sz="108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Arial"/>
              <a:buNone/>
              <a:defRPr b="0" i="0" sz="108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Arial"/>
              <a:buNone/>
              <a:defRPr b="0" i="0" sz="108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Arial"/>
              <a:buNone/>
              <a:defRPr b="0" i="0" sz="108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Arial"/>
              <a:buNone/>
              <a:defRPr b="0" i="0" sz="108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Arial"/>
              <a:buNone/>
              <a:defRPr b="0" i="0" sz="108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Arial"/>
              <a:buNone/>
              <a:defRPr b="0" i="0" sz="108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Arial"/>
              <a:buNone/>
              <a:defRPr b="0" i="0" sz="108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079349" y="7573274"/>
            <a:ext cx="16234200" cy="53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8260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000"/>
              <a:buFont typeface="Arial"/>
              <a:buChar char="●"/>
              <a:defRPr b="0" i="0" sz="40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82600" lvl="1" marL="9144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000"/>
              <a:buFont typeface="Arial"/>
              <a:buChar char="○"/>
              <a:defRPr b="0" i="0" sz="40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826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000"/>
              <a:buFont typeface="Arial"/>
              <a:buChar char="■"/>
              <a:defRPr b="0" i="0" sz="40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826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000"/>
              <a:buFont typeface="Arial"/>
              <a:buChar char="●"/>
              <a:defRPr b="0" i="0" sz="40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826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000"/>
              <a:buFont typeface="Arial"/>
              <a:buChar char="○"/>
              <a:defRPr b="0" i="0" sz="40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82600" lvl="5" marL="2743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000"/>
              <a:buFont typeface="Arial"/>
              <a:buChar char="■"/>
              <a:defRPr b="0" i="0" sz="40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82600" lvl="6" marL="32004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000"/>
              <a:buFont typeface="Arial"/>
              <a:buChar char="●"/>
              <a:defRPr b="0" i="0" sz="40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82600" lvl="7" marL="3657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000"/>
              <a:buFont typeface="Arial"/>
              <a:buChar char="○"/>
              <a:defRPr b="0" i="0" sz="40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82600" lvl="8" marL="4114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000"/>
              <a:buFont typeface="Arial"/>
              <a:buChar char="■"/>
              <a:defRPr b="0" i="0" sz="40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3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2.png"/><Relationship Id="rId5" Type="http://schemas.openxmlformats.org/officeDocument/2006/relationships/image" Target="../media/image16.png"/><Relationship Id="rId6" Type="http://schemas.openxmlformats.org/officeDocument/2006/relationships/image" Target="../media/image3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7.jp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19.jpg"/><Relationship Id="rId8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i.am.ai/roadmap/" TargetMode="External"/><Relationship Id="rId4" Type="http://schemas.openxmlformats.org/officeDocument/2006/relationships/image" Target="../media/image2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/>
          <p:nvPr/>
        </p:nvSpPr>
        <p:spPr>
          <a:xfrm>
            <a:off x="13716000" y="0"/>
            <a:ext cx="193500" cy="137160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6"/>
          <p:cNvSpPr txBox="1"/>
          <p:nvPr>
            <p:ph idx="2" type="title"/>
          </p:nvPr>
        </p:nvSpPr>
        <p:spPr>
          <a:xfrm>
            <a:off x="15267050" y="7741175"/>
            <a:ext cx="8052600" cy="3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-US" sz="4400">
                <a:solidFill>
                  <a:srgbClr val="3C78D8"/>
                </a:solidFill>
                <a:latin typeface="Open Sans"/>
                <a:ea typeface="Open Sans"/>
                <a:cs typeface="Open Sans"/>
                <a:sym typeface="Open Sans"/>
              </a:rPr>
              <a:t>Hello World!</a:t>
            </a:r>
            <a:br>
              <a:rPr b="1" lang="en-US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b="1" lang="en-US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n-US" sz="2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We’ll be starting momentarily.</a:t>
            </a:r>
            <a:endParaRPr b="1" sz="2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Please mute yourselves during the presentation.</a:t>
            </a:r>
            <a:br>
              <a:rPr b="1" lang="en-US" sz="2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b="1" lang="en-US" sz="2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n-US" sz="2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If you have any questions or troubleshooting issues during the event, please use the chat function or wait for the Q/A session at the end.</a:t>
            </a:r>
            <a:endParaRPr b="1" sz="5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16"/>
          <p:cNvSpPr/>
          <p:nvPr/>
        </p:nvSpPr>
        <p:spPr>
          <a:xfrm>
            <a:off x="3326125" y="1095825"/>
            <a:ext cx="1887900" cy="1915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6"/>
          <p:cNvSpPr/>
          <p:nvPr/>
        </p:nvSpPr>
        <p:spPr>
          <a:xfrm>
            <a:off x="5020500" y="3398650"/>
            <a:ext cx="824100" cy="781200"/>
          </a:xfrm>
          <a:prstGeom prst="ellipse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6"/>
          <p:cNvSpPr/>
          <p:nvPr/>
        </p:nvSpPr>
        <p:spPr>
          <a:xfrm>
            <a:off x="10700500" y="4031825"/>
            <a:ext cx="1370100" cy="12990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6"/>
          <p:cNvSpPr/>
          <p:nvPr/>
        </p:nvSpPr>
        <p:spPr>
          <a:xfrm>
            <a:off x="10700500" y="10015000"/>
            <a:ext cx="1173600" cy="11127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6"/>
          <p:cNvSpPr/>
          <p:nvPr/>
        </p:nvSpPr>
        <p:spPr>
          <a:xfrm>
            <a:off x="10663100" y="6465275"/>
            <a:ext cx="474300" cy="4812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6"/>
          <p:cNvSpPr/>
          <p:nvPr/>
        </p:nvSpPr>
        <p:spPr>
          <a:xfrm>
            <a:off x="737290" y="3016325"/>
            <a:ext cx="3543000" cy="33300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4933250" y="1470500"/>
            <a:ext cx="474300" cy="4812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2427650" y="4204500"/>
            <a:ext cx="92295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rgbClr val="434343"/>
                </a:solidFill>
                <a:latin typeface="Impact"/>
                <a:ea typeface="Impact"/>
                <a:cs typeface="Impact"/>
                <a:sym typeface="Impact"/>
              </a:rPr>
              <a:t>Intro To </a:t>
            </a:r>
            <a:endParaRPr sz="9600">
              <a:solidFill>
                <a:srgbClr val="434343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rgbClr val="434343"/>
                </a:solidFill>
                <a:latin typeface="Impact"/>
                <a:ea typeface="Impact"/>
                <a:cs typeface="Impact"/>
                <a:sym typeface="Impact"/>
              </a:rPr>
              <a:t>Machine Learning</a:t>
            </a:r>
            <a:br>
              <a:rPr lang="en-US"/>
            </a:br>
            <a:r>
              <a:rPr b="1" lang="en-US" sz="4800">
                <a:latin typeface="Oswald"/>
                <a:ea typeface="Oswald"/>
                <a:cs typeface="Oswald"/>
                <a:sym typeface="Oswald"/>
              </a:rPr>
              <a:t>BC HACKS 2.0 | DSC UBC</a:t>
            </a:r>
            <a:br>
              <a:rPr b="1" lang="en-US" sz="4800">
                <a:latin typeface="Oswald"/>
                <a:ea typeface="Oswald"/>
                <a:cs typeface="Oswald"/>
                <a:sym typeface="Oswald"/>
              </a:rPr>
            </a:br>
            <a:r>
              <a:rPr b="1" lang="en-US" sz="4800">
                <a:latin typeface="Oswald"/>
                <a:ea typeface="Oswald"/>
                <a:cs typeface="Oswald"/>
                <a:sym typeface="Oswald"/>
              </a:rPr>
              <a:t>February</a:t>
            </a:r>
            <a:r>
              <a:rPr b="1" lang="en-US" sz="4800">
                <a:latin typeface="Oswald"/>
                <a:ea typeface="Oswald"/>
                <a:cs typeface="Oswald"/>
                <a:sym typeface="Oswald"/>
              </a:rPr>
              <a:t> 18, 2021 - 5:00PM PST</a:t>
            </a:r>
            <a:endParaRPr b="1" sz="48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8675" y="4477650"/>
            <a:ext cx="1173600" cy="117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1366906" y="1128100"/>
            <a:ext cx="21862800" cy="18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Hugging Face</a:t>
            </a:r>
            <a:endParaRPr/>
          </a:p>
        </p:txBody>
      </p:sp>
      <p:sp>
        <p:nvSpPr>
          <p:cNvPr id="158" name="Google Shape;158;p25"/>
          <p:cNvSpPr txBox="1"/>
          <p:nvPr>
            <p:ph idx="2" type="title"/>
          </p:nvPr>
        </p:nvSpPr>
        <p:spPr>
          <a:xfrm>
            <a:off x="1469575" y="3104203"/>
            <a:ext cx="21862800" cy="13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Democratizing NLP, one commit at a time!</a:t>
            </a:r>
            <a:endParaRPr/>
          </a:p>
        </p:txBody>
      </p:sp>
      <p:sp>
        <p:nvSpPr>
          <p:cNvPr id="159" name="Google Shape;159;p25"/>
          <p:cNvSpPr txBox="1"/>
          <p:nvPr>
            <p:ph idx="3" type="title"/>
          </p:nvPr>
        </p:nvSpPr>
        <p:spPr>
          <a:xfrm>
            <a:off x="1520910" y="4837527"/>
            <a:ext cx="18089100" cy="52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404040"/>
                </a:solidFill>
                <a:highlight>
                  <a:srgbClr val="FCFCFC"/>
                </a:highlight>
              </a:rPr>
              <a:t>Hugging Face is an NLP-focused startup with a large open-source community, in particular around the Transformers library.</a:t>
            </a:r>
            <a:endParaRPr sz="48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404040"/>
                </a:solidFill>
                <a:highlight>
                  <a:srgbClr val="FCFCFC"/>
                </a:highlight>
              </a:rPr>
              <a:t>Transformers is based around the concept of pre-trained transformer models. </a:t>
            </a:r>
            <a:endParaRPr sz="48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4800">
                <a:solidFill>
                  <a:srgbClr val="404040"/>
                </a:solidFill>
                <a:highlight>
                  <a:srgbClr val="FCFCFC"/>
                </a:highlight>
              </a:rPr>
              <a:t>The advantage of using Transformers lies in the straight-forward model-agnostic API.</a:t>
            </a:r>
            <a:endParaRPr sz="4800">
              <a:solidFill>
                <a:srgbClr val="404040"/>
              </a:solidFill>
              <a:highlight>
                <a:srgbClr val="FCFCFC"/>
              </a:highlight>
            </a:endParaRPr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9800" y="96750"/>
            <a:ext cx="4740775" cy="474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5"/>
          <p:cNvSpPr txBox="1"/>
          <p:nvPr/>
        </p:nvSpPr>
        <p:spPr>
          <a:xfrm>
            <a:off x="8272475" y="11741925"/>
            <a:ext cx="10844700" cy="2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90500" marR="190500" rtl="0" algn="l">
              <a:lnSpc>
                <a:spcPct val="118000"/>
              </a:lnSpc>
              <a:spcBef>
                <a:spcPts val="410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pip install transformers</a:t>
            </a:r>
            <a:endParaRPr sz="4800">
              <a:solidFill>
                <a:srgbClr val="292929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highlight>
                <a:srgbClr val="F2F2F2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1366906" y="1128100"/>
            <a:ext cx="21862800" cy="18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Streamlit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6"/>
          <p:cNvSpPr txBox="1"/>
          <p:nvPr>
            <p:ph idx="2" type="title"/>
          </p:nvPr>
        </p:nvSpPr>
        <p:spPr>
          <a:xfrm>
            <a:off x="1469575" y="3104203"/>
            <a:ext cx="21862800" cy="13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The fastest way to build and share ML webapps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6"/>
          <p:cNvSpPr txBox="1"/>
          <p:nvPr>
            <p:ph idx="3" type="title"/>
          </p:nvPr>
        </p:nvSpPr>
        <p:spPr>
          <a:xfrm>
            <a:off x="1520910" y="4837527"/>
            <a:ext cx="18089100" cy="52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Streamlit is an </a:t>
            </a:r>
            <a:r>
              <a:rPr b="1" lang="en-US"/>
              <a:t>open-source</a:t>
            </a:r>
            <a:r>
              <a:rPr lang="en-US"/>
              <a:t> Python library that makes it easy to create and share beautiful, custom web apps for machine learning and data science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22900" y="384625"/>
            <a:ext cx="5048750" cy="504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/>
        </p:nvSpPr>
        <p:spPr>
          <a:xfrm>
            <a:off x="1251375" y="6725050"/>
            <a:ext cx="9870300" cy="37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90500" marR="190500" rtl="0" algn="l">
              <a:lnSpc>
                <a:spcPct val="118000"/>
              </a:lnSpc>
              <a:spcBef>
                <a:spcPts val="410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pip install streamlit</a:t>
            </a:r>
            <a:endParaRPr sz="4800">
              <a:solidFill>
                <a:srgbClr val="292929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18000"/>
              </a:lnSpc>
              <a:spcBef>
                <a:spcPts val="410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streamlit run app.py</a:t>
            </a:r>
            <a:endParaRPr sz="4800">
              <a:solidFill>
                <a:srgbClr val="292929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highlight>
                <a:srgbClr val="F2F2F2"/>
              </a:highlight>
            </a:endParaRPr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79000" y="6531024"/>
            <a:ext cx="10888397" cy="5841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2031050" y="5454150"/>
            <a:ext cx="9032700" cy="28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rPr lang="en-US" sz="8500"/>
              <a:t>Demo:</a:t>
            </a:r>
            <a:endParaRPr sz="8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</a:pPr>
            <a:r>
              <a:rPr lang="en-US" sz="8500"/>
              <a:t>Jupyter Notebook</a:t>
            </a:r>
            <a:endParaRPr sz="8500"/>
          </a:p>
        </p:txBody>
      </p:sp>
      <p:sp>
        <p:nvSpPr>
          <p:cNvPr id="177" name="Google Shape;177;p27"/>
          <p:cNvSpPr txBox="1"/>
          <p:nvPr/>
        </p:nvSpPr>
        <p:spPr>
          <a:xfrm>
            <a:off x="12842575" y="8261850"/>
            <a:ext cx="9921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FFFFFF"/>
              </a:solidFill>
            </a:endParaRPr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95125" y="9827425"/>
            <a:ext cx="3524250" cy="9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7"/>
          <p:cNvSpPr txBox="1"/>
          <p:nvPr>
            <p:ph idx="2" type="title"/>
          </p:nvPr>
        </p:nvSpPr>
        <p:spPr>
          <a:xfrm>
            <a:off x="12497350" y="7963500"/>
            <a:ext cx="11719800" cy="14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200">
                <a:solidFill>
                  <a:srgbClr val="FFFFFF"/>
                </a:solidFill>
              </a:rPr>
              <a:t>https://github.com/ubcdsc/ML-Workshop</a:t>
            </a:r>
            <a:endParaRPr sz="42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u="sng">
              <a:solidFill>
                <a:schemeClr val="accent1"/>
              </a:solidFill>
            </a:endParaRPr>
          </a:p>
        </p:txBody>
      </p:sp>
      <p:pic>
        <p:nvPicPr>
          <p:cNvPr id="180" name="Google Shape;18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56900" y="2458800"/>
            <a:ext cx="3600700" cy="360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2517575" y="3993150"/>
            <a:ext cx="6981600" cy="3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rPr lang="en-US" sz="8500"/>
              <a:t>Demo: Practical Applications</a:t>
            </a:r>
            <a:endParaRPr sz="8500"/>
          </a:p>
        </p:txBody>
      </p:sp>
      <p:sp>
        <p:nvSpPr>
          <p:cNvPr id="186" name="Google Shape;186;p28"/>
          <p:cNvSpPr txBox="1"/>
          <p:nvPr>
            <p:ph idx="2" type="title"/>
          </p:nvPr>
        </p:nvSpPr>
        <p:spPr>
          <a:xfrm>
            <a:off x="12497350" y="7963500"/>
            <a:ext cx="11719800" cy="14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200">
                <a:solidFill>
                  <a:srgbClr val="FFFFFF"/>
                </a:solidFill>
              </a:rPr>
              <a:t>https://github.com/ubcdsc/ML-Workshop</a:t>
            </a:r>
            <a:endParaRPr sz="42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u="sng">
              <a:solidFill>
                <a:schemeClr val="accent1"/>
              </a:solidFill>
            </a:endParaRPr>
          </a:p>
        </p:txBody>
      </p:sp>
      <p:pic>
        <p:nvPicPr>
          <p:cNvPr id="187" name="Google Shape;1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56900" y="2458800"/>
            <a:ext cx="3600700" cy="360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2155850" y="3641650"/>
            <a:ext cx="12287099" cy="3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-US">
                <a:solidFill>
                  <a:schemeClr val="accent1"/>
                </a:solidFill>
              </a:rPr>
              <a:t>Q/A Session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93" name="Google Shape;193;p29"/>
          <p:cNvSpPr txBox="1"/>
          <p:nvPr>
            <p:ph idx="2" type="title"/>
          </p:nvPr>
        </p:nvSpPr>
        <p:spPr>
          <a:xfrm>
            <a:off x="2155850" y="6059493"/>
            <a:ext cx="11988000" cy="42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Raise your hand or use the chat function to as a question.</a:t>
            </a:r>
            <a:br>
              <a:rPr lang="en-US"/>
            </a:br>
            <a:br>
              <a:rPr lang="en-US"/>
            </a:br>
            <a:r>
              <a:rPr lang="en-US"/>
              <a:t>We’ll also be floating around in the discord if you have questions later too.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4471300" y="2063850"/>
            <a:ext cx="15022800" cy="13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rPr lang="en-US" sz="8500"/>
              <a:t>Resources to learn</a:t>
            </a:r>
            <a:endParaRPr sz="8500"/>
          </a:p>
        </p:txBody>
      </p:sp>
      <p:sp>
        <p:nvSpPr>
          <p:cNvPr id="199" name="Google Shape;199;p30"/>
          <p:cNvSpPr txBox="1"/>
          <p:nvPr>
            <p:ph idx="2" type="title"/>
          </p:nvPr>
        </p:nvSpPr>
        <p:spPr>
          <a:xfrm>
            <a:off x="2347800" y="4676525"/>
            <a:ext cx="14321700" cy="56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Visit our workshop repo for useful links and resources.</a:t>
            </a:r>
            <a:endParaRPr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6000">
                <a:solidFill>
                  <a:schemeClr val="accent1"/>
                </a:solidFill>
              </a:rPr>
              <a:t>https://</a:t>
            </a:r>
            <a:r>
              <a:rPr lang="en-US" sz="6000">
                <a:solidFill>
                  <a:schemeClr val="accent1"/>
                </a:solidFill>
              </a:rPr>
              <a:t>github.com/ubcdsc/ML-Workshop</a:t>
            </a:r>
            <a:endParaRPr sz="60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u="sng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title"/>
          </p:nvPr>
        </p:nvSpPr>
        <p:spPr>
          <a:xfrm>
            <a:off x="3883585" y="3641650"/>
            <a:ext cx="12287099" cy="3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205" name="Google Shape;205;p31"/>
          <p:cNvSpPr txBox="1"/>
          <p:nvPr>
            <p:ph idx="2" type="title"/>
          </p:nvPr>
        </p:nvSpPr>
        <p:spPr>
          <a:xfrm>
            <a:off x="4255425" y="5551500"/>
            <a:ext cx="12968100" cy="48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-US" sz="4000"/>
              <a:t>Upcoming Event</a:t>
            </a:r>
            <a:endParaRPr b="1" sz="4000"/>
          </a:p>
          <a:p>
            <a:pPr indent="-48260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n-US" sz="4000"/>
              <a:t>Solution Challenge Design Workshop Series</a:t>
            </a:r>
            <a:endParaRPr sz="4000"/>
          </a:p>
          <a:p>
            <a:pPr indent="-48260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n-US" sz="4000"/>
              <a:t>Solution Challenge</a:t>
            </a:r>
            <a:endParaRPr sz="4000"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4000"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4000"/>
              <a:t>Stay in touch</a:t>
            </a:r>
            <a:endParaRPr b="1" sz="4000"/>
          </a:p>
          <a:p>
            <a:pPr indent="-48260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n-US" sz="4000">
                <a:solidFill>
                  <a:schemeClr val="accent1"/>
                </a:solidFill>
              </a:rPr>
              <a:t>ubcdsc.com/</a:t>
            </a:r>
            <a:r>
              <a:rPr lang="en-US" sz="4000">
                <a:solidFill>
                  <a:srgbClr val="000000"/>
                </a:solidFill>
              </a:rPr>
              <a:t> - stay tuned for our new site!</a:t>
            </a:r>
            <a:endParaRPr sz="4000">
              <a:solidFill>
                <a:srgbClr val="000000"/>
              </a:solidFill>
            </a:endParaRPr>
          </a:p>
          <a:p>
            <a:pPr indent="-48260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n-US" sz="4000">
                <a:solidFill>
                  <a:schemeClr val="accent1"/>
                </a:solidFill>
              </a:rPr>
              <a:t>@dscubc </a:t>
            </a:r>
            <a:r>
              <a:rPr lang="en-US" sz="4000"/>
              <a:t>- follow us on instagram for updates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1812850" y="2989925"/>
            <a:ext cx="13532400" cy="12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-US" sz="59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University of British Columbia </a:t>
            </a:r>
            <a:endParaRPr sz="59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7"/>
          <p:cNvSpPr txBox="1"/>
          <p:nvPr>
            <p:ph idx="2" type="title"/>
          </p:nvPr>
        </p:nvSpPr>
        <p:spPr>
          <a:xfrm>
            <a:off x="1546225" y="4060850"/>
            <a:ext cx="14065800" cy="7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Google Developer Student Clubs (DSC) is a program </a:t>
            </a:r>
            <a:r>
              <a:rPr lang="en-US">
                <a:solidFill>
                  <a:srgbClr val="0F9D58"/>
                </a:solidFill>
                <a:latin typeface="Montserrat"/>
                <a:ea typeface="Montserrat"/>
                <a:cs typeface="Montserrat"/>
                <a:sym typeface="Montserrat"/>
              </a:rPr>
              <a:t>sponsored by Google Developers</a:t>
            </a:r>
            <a:r>
              <a:rPr lang="en-US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 DSCs are university based community groups for students. It offers: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457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Montserrat"/>
              <a:buChar char="↪"/>
            </a:pPr>
            <a:r>
              <a:rPr lang="en-US">
                <a:solidFill>
                  <a:srgbClr val="DB4437"/>
                </a:solidFill>
                <a:latin typeface="Montserrat"/>
                <a:ea typeface="Montserrat"/>
                <a:cs typeface="Montserrat"/>
                <a:sym typeface="Montserrat"/>
              </a:rPr>
              <a:t>Peer-to-Peer</a:t>
            </a: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457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Montserrat"/>
              <a:buChar char="↪"/>
            </a:pPr>
            <a:r>
              <a:rPr lang="en-US">
                <a:solidFill>
                  <a:srgbClr val="0073BC"/>
                </a:solidFill>
                <a:latin typeface="Montserrat"/>
                <a:ea typeface="Montserrat"/>
                <a:cs typeface="Montserrat"/>
                <a:sym typeface="Montserrat"/>
              </a:rPr>
              <a:t>Free certifications</a:t>
            </a: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 through Qwiklabs and Google Cloud Platform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457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Montserrat"/>
              <a:buChar char="↪"/>
            </a:pPr>
            <a:r>
              <a:rPr lang="en-US">
                <a:solidFill>
                  <a:srgbClr val="F4B400"/>
                </a:solidFill>
                <a:latin typeface="Montserrat"/>
                <a:ea typeface="Montserrat"/>
                <a:cs typeface="Montserrat"/>
                <a:sym typeface="Montserrat"/>
              </a:rPr>
              <a:t>Networking</a:t>
            </a: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 with mentors, developer leads and other entities within the community.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457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Montserrat"/>
              <a:buChar char="↪"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Scan QR Code to Sign up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sz="2800">
              <a:solidFill>
                <a:srgbClr val="282A2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89500" y="793525"/>
            <a:ext cx="3775125" cy="377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655498" y="10206434"/>
            <a:ext cx="1733701" cy="1733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43267" y="-78467"/>
            <a:ext cx="24527400" cy="13872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3133" y="159568"/>
            <a:ext cx="23794598" cy="13396868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/>
          <p:nvPr/>
        </p:nvSpPr>
        <p:spPr>
          <a:xfrm>
            <a:off x="473800" y="12281267"/>
            <a:ext cx="7388700" cy="102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t/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42435" y="12523267"/>
            <a:ext cx="5851519" cy="536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/>
          <p:nvPr/>
        </p:nvSpPr>
        <p:spPr>
          <a:xfrm>
            <a:off x="1242467" y="1481600"/>
            <a:ext cx="9188100" cy="9584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t/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1339533" y="1981000"/>
            <a:ext cx="9090300" cy="11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b="0" i="0" lang="en-US" sz="80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rPr>
              <a:t>Solution Challenge</a:t>
            </a:r>
            <a:endParaRPr b="0" i="0" sz="8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8"/>
          <p:cNvSpPr txBox="1"/>
          <p:nvPr>
            <p:ph idx="4294967295" type="title"/>
          </p:nvPr>
        </p:nvSpPr>
        <p:spPr>
          <a:xfrm>
            <a:off x="1339533" y="3209200"/>
            <a:ext cx="9188100" cy="72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1219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</a:pPr>
            <a:r>
              <a:t/>
            </a:r>
            <a:endParaRPr sz="4300">
              <a:latin typeface="Arial"/>
              <a:ea typeface="Arial"/>
              <a:cs typeface="Arial"/>
              <a:sym typeface="Arial"/>
            </a:endParaRPr>
          </a:p>
          <a:p>
            <a:pPr indent="-857250" lvl="0" marL="1219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Font typeface="Arial"/>
              <a:buChar char="●"/>
            </a:pPr>
            <a:r>
              <a:rPr lang="en-US" sz="3900">
                <a:latin typeface="Arial"/>
                <a:ea typeface="Arial"/>
                <a:cs typeface="Arial"/>
                <a:sym typeface="Arial"/>
              </a:rPr>
              <a:t>Find a solution to a problem in your community</a:t>
            </a:r>
            <a:endParaRPr sz="3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</a:pPr>
            <a:r>
              <a:t/>
            </a:r>
            <a:endParaRPr sz="3900">
              <a:latin typeface="Arial"/>
              <a:ea typeface="Arial"/>
              <a:cs typeface="Arial"/>
              <a:sym typeface="Arial"/>
            </a:endParaRPr>
          </a:p>
          <a:p>
            <a:pPr indent="-857250" lvl="0" marL="1219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Font typeface="Arial"/>
              <a:buChar char="●"/>
            </a:pPr>
            <a:r>
              <a:rPr lang="en-US" sz="3900">
                <a:latin typeface="Arial"/>
                <a:ea typeface="Arial"/>
                <a:cs typeface="Arial"/>
                <a:sym typeface="Arial"/>
              </a:rPr>
              <a:t>Form a group of 4 to create a project using Google technologies that execute your solution </a:t>
            </a:r>
            <a:endParaRPr sz="3900">
              <a:latin typeface="Arial"/>
              <a:ea typeface="Arial"/>
              <a:cs typeface="Arial"/>
              <a:sym typeface="Arial"/>
            </a:endParaRPr>
          </a:p>
          <a:p>
            <a:pPr indent="0" lvl="0" marL="1219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</a:pPr>
            <a:r>
              <a:t/>
            </a:r>
            <a:endParaRPr sz="3900">
              <a:latin typeface="Arial"/>
              <a:ea typeface="Arial"/>
              <a:cs typeface="Arial"/>
              <a:sym typeface="Arial"/>
            </a:endParaRPr>
          </a:p>
          <a:p>
            <a:pPr indent="-857250" lvl="0" marL="1219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Font typeface="Arial"/>
              <a:buChar char="●"/>
            </a:pPr>
            <a:r>
              <a:rPr lang="en-US" sz="3900">
                <a:latin typeface="Arial"/>
                <a:ea typeface="Arial"/>
                <a:cs typeface="Arial"/>
                <a:sym typeface="Arial"/>
              </a:rPr>
              <a:t>International competition with regional winners</a:t>
            </a:r>
            <a:br>
              <a:rPr lang="en-US" sz="3900">
                <a:latin typeface="Arial"/>
                <a:ea typeface="Arial"/>
                <a:cs typeface="Arial"/>
                <a:sym typeface="Arial"/>
              </a:rPr>
            </a:br>
            <a:endParaRPr sz="3900">
              <a:latin typeface="Arial"/>
              <a:ea typeface="Arial"/>
              <a:cs typeface="Arial"/>
              <a:sym typeface="Arial"/>
            </a:endParaRPr>
          </a:p>
          <a:p>
            <a:pPr indent="-857250" lvl="0" marL="1219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Char char="●"/>
            </a:pPr>
            <a:r>
              <a:rPr lang="en-US" sz="3900"/>
              <a:t>UN’s 17 Goals</a:t>
            </a:r>
            <a:endParaRPr sz="3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</a:pPr>
            <a:r>
              <a:rPr lang="en-US" sz="4300">
                <a:latin typeface="Arial"/>
                <a:ea typeface="Arial"/>
                <a:cs typeface="Arial"/>
                <a:sym typeface="Arial"/>
              </a:rPr>
              <a:t>	</a:t>
            </a:r>
            <a:endParaRPr sz="43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379350" y="2363525"/>
            <a:ext cx="11086919" cy="739195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11379348" y="10305675"/>
            <a:ext cx="11472300" cy="11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lang="en-US" sz="8000">
                <a:solidFill>
                  <a:srgbClr val="4285F4"/>
                </a:solidFill>
              </a:rPr>
              <a:t>@dscubc    ubcdsc.com</a:t>
            </a:r>
            <a:endParaRPr b="0" i="0" sz="8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08906" y="3065375"/>
            <a:ext cx="4530900" cy="45309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 rotWithShape="1">
          <a:blip r:embed="rId4">
            <a:alphaModFix/>
          </a:blip>
          <a:srcRect b="29579" l="10374" r="10364" t="14644"/>
          <a:stretch/>
        </p:blipFill>
        <p:spPr>
          <a:xfrm>
            <a:off x="11665625" y="3065375"/>
            <a:ext cx="4828800" cy="45309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5" name="Google Shape;105;p19"/>
          <p:cNvSpPr/>
          <p:nvPr/>
        </p:nvSpPr>
        <p:spPr>
          <a:xfrm>
            <a:off x="11780750" y="11611425"/>
            <a:ext cx="3265800" cy="43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9"/>
          <p:cNvSpPr txBox="1"/>
          <p:nvPr>
            <p:ph idx="2" type="title"/>
          </p:nvPr>
        </p:nvSpPr>
        <p:spPr>
          <a:xfrm>
            <a:off x="2655600" y="8082175"/>
            <a:ext cx="3606300" cy="7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/>
              <a:t>Gagan Bhatia</a:t>
            </a:r>
            <a:endParaRPr/>
          </a:p>
        </p:txBody>
      </p:sp>
      <p:sp>
        <p:nvSpPr>
          <p:cNvPr id="107" name="Google Shape;107;p19"/>
          <p:cNvSpPr txBox="1"/>
          <p:nvPr>
            <p:ph idx="2" type="title"/>
          </p:nvPr>
        </p:nvSpPr>
        <p:spPr>
          <a:xfrm>
            <a:off x="7617900" y="8082175"/>
            <a:ext cx="3052200" cy="7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Richard Tian</a:t>
            </a:r>
            <a:endParaRPr/>
          </a:p>
        </p:txBody>
      </p:sp>
      <p:sp>
        <p:nvSpPr>
          <p:cNvPr id="108" name="Google Shape;108;p19"/>
          <p:cNvSpPr txBox="1"/>
          <p:nvPr>
            <p:ph idx="2" type="title"/>
          </p:nvPr>
        </p:nvSpPr>
        <p:spPr>
          <a:xfrm>
            <a:off x="12613775" y="8082175"/>
            <a:ext cx="2932500" cy="7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Justin Chan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17900" y="9504088"/>
            <a:ext cx="2639075" cy="263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760488" y="9504087"/>
            <a:ext cx="2639075" cy="263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 rotWithShape="1">
          <a:blip r:embed="rId7">
            <a:alphaModFix/>
          </a:blip>
          <a:srcRect b="27509" l="0" r="0" t="0"/>
          <a:stretch/>
        </p:blipFill>
        <p:spPr>
          <a:xfrm>
            <a:off x="1873750" y="3065375"/>
            <a:ext cx="4687800" cy="45309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61050" y="9596975"/>
            <a:ext cx="2639075" cy="263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idx="2" type="title"/>
          </p:nvPr>
        </p:nvSpPr>
        <p:spPr>
          <a:xfrm>
            <a:off x="2659950" y="4044250"/>
            <a:ext cx="12968100" cy="40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Today we’ll cover:</a:t>
            </a:r>
            <a:endParaRPr/>
          </a:p>
          <a:p>
            <a:pPr indent="-48260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n-US"/>
              <a:t>Introduction to concepts</a:t>
            </a:r>
            <a:endParaRPr/>
          </a:p>
          <a:p>
            <a:pPr indent="-48260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n-US"/>
              <a:t>Basics of ML and NLP</a:t>
            </a:r>
            <a:endParaRPr/>
          </a:p>
          <a:p>
            <a:pPr indent="-48260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n-US"/>
              <a:t>Experimenting with HuggingFace Transformers</a:t>
            </a:r>
            <a:endParaRPr/>
          </a:p>
          <a:p>
            <a:pPr indent="-48260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n-US"/>
              <a:t>Deploying ML WebApps with Streamlit</a:t>
            </a:r>
            <a:endParaRPr/>
          </a:p>
        </p:txBody>
      </p:sp>
      <p:sp>
        <p:nvSpPr>
          <p:cNvPr id="118" name="Google Shape;118;p20"/>
          <p:cNvSpPr txBox="1"/>
          <p:nvPr>
            <p:ph type="title"/>
          </p:nvPr>
        </p:nvSpPr>
        <p:spPr>
          <a:xfrm>
            <a:off x="1160550" y="914400"/>
            <a:ext cx="16711200" cy="23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-US" sz="9500"/>
              <a:t>Machine Learning Workshop</a:t>
            </a:r>
            <a:endParaRPr sz="9500"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86325" y="11791075"/>
            <a:ext cx="1173600" cy="117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4354700" y="2110125"/>
            <a:ext cx="9886500" cy="13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rPr lang="en-US" sz="7700"/>
              <a:t>Workshop Concepts</a:t>
            </a:r>
            <a:endParaRPr sz="7700"/>
          </a:p>
        </p:txBody>
      </p:sp>
      <p:sp>
        <p:nvSpPr>
          <p:cNvPr id="125" name="Google Shape;125;p21"/>
          <p:cNvSpPr txBox="1"/>
          <p:nvPr>
            <p:ph idx="2" type="title"/>
          </p:nvPr>
        </p:nvSpPr>
        <p:spPr>
          <a:xfrm>
            <a:off x="1959825" y="4009375"/>
            <a:ext cx="19759200" cy="74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i="1" lang="en-US">
                <a:solidFill>
                  <a:srgbClr val="000000"/>
                </a:solidFill>
              </a:rPr>
              <a:t>Workshop </a:t>
            </a:r>
            <a:r>
              <a:rPr i="1" lang="en-US">
                <a:solidFill>
                  <a:srgbClr val="000000"/>
                </a:solidFill>
              </a:rPr>
              <a:t>Prerequisites</a:t>
            </a:r>
            <a:r>
              <a:rPr lang="en-US"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       Python Basics and </a:t>
            </a:r>
            <a:r>
              <a:rPr lang="en-US">
                <a:solidFill>
                  <a:srgbClr val="000000"/>
                </a:solidFill>
              </a:rPr>
              <a:t>Jupyter</a:t>
            </a:r>
            <a:r>
              <a:rPr lang="en-US">
                <a:solidFill>
                  <a:srgbClr val="000000"/>
                </a:solidFill>
              </a:rPr>
              <a:t> Notebooks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48260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n-US">
                <a:solidFill>
                  <a:srgbClr val="000000"/>
                </a:solidFill>
              </a:rPr>
              <a:t>AI &amp; Machine Learning </a:t>
            </a:r>
            <a:endParaRPr>
              <a:solidFill>
                <a:srgbClr val="000000"/>
              </a:solidFill>
            </a:endParaRPr>
          </a:p>
          <a:p>
            <a:pPr indent="-48260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n-US">
                <a:solidFill>
                  <a:srgbClr val="000000"/>
                </a:solidFill>
              </a:rPr>
              <a:t>NLP - Natural Language Processing</a:t>
            </a:r>
            <a:endParaRPr>
              <a:solidFill>
                <a:srgbClr val="000000"/>
              </a:solidFill>
            </a:endParaRPr>
          </a:p>
          <a:p>
            <a:pPr indent="-48260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Char char="●"/>
            </a:pPr>
            <a:r>
              <a:rPr lang="en-US">
                <a:solidFill>
                  <a:srgbClr val="000000"/>
                </a:solidFill>
              </a:rPr>
              <a:t>ML Models - Training, Pre-training, Supervised, Etc.</a:t>
            </a:r>
            <a:endParaRPr>
              <a:solidFill>
                <a:srgbClr val="000000"/>
              </a:solidFill>
            </a:endParaRPr>
          </a:p>
          <a:p>
            <a:pPr indent="-4826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Char char="●"/>
            </a:pPr>
            <a:r>
              <a:rPr lang="en-US">
                <a:solidFill>
                  <a:schemeClr val="dk1"/>
                </a:solidFill>
              </a:rPr>
              <a:t>Transformer</a:t>
            </a:r>
            <a:endParaRPr i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48260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Char char="●"/>
            </a:pPr>
            <a:r>
              <a:rPr i="1" lang="en-US">
                <a:solidFill>
                  <a:srgbClr val="000000"/>
                </a:solidFill>
              </a:rPr>
              <a:t>Tech:</a:t>
            </a:r>
            <a:r>
              <a:rPr lang="en-US">
                <a:solidFill>
                  <a:srgbClr val="000000"/>
                </a:solidFill>
              </a:rPr>
              <a:t> Tensorflow, PyTorch, Streamlit,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                 HuggingFace Transformers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u="sng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u="sng">
              <a:solidFill>
                <a:schemeClr val="accent1"/>
              </a:solidFill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 rotWithShape="1">
          <a:blip r:embed="rId3">
            <a:alphaModFix/>
          </a:blip>
          <a:srcRect b="0" l="23059" r="0" t="0"/>
          <a:stretch/>
        </p:blipFill>
        <p:spPr>
          <a:xfrm>
            <a:off x="14965401" y="3750826"/>
            <a:ext cx="8874900" cy="62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idx="2" type="title"/>
          </p:nvPr>
        </p:nvSpPr>
        <p:spPr>
          <a:xfrm>
            <a:off x="1546225" y="914403"/>
            <a:ext cx="218628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rPr lang="en-US" sz="7200">
                <a:solidFill>
                  <a:schemeClr val="accent1"/>
                </a:solidFill>
              </a:rPr>
              <a:t>Understanding The</a:t>
            </a:r>
            <a:endParaRPr sz="7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rPr lang="en-US" sz="7200">
                <a:solidFill>
                  <a:schemeClr val="accent1"/>
                </a:solidFill>
              </a:rPr>
              <a:t>Scope of AI &amp; ML</a:t>
            </a:r>
            <a:endParaRPr sz="7200"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1546225" y="3990150"/>
            <a:ext cx="10386000" cy="69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Char char="●"/>
            </a:pPr>
            <a:r>
              <a:rPr lang="en-US" sz="3600">
                <a:solidFill>
                  <a:srgbClr val="222222"/>
                </a:solidFill>
                <a:highlight>
                  <a:srgbClr val="FFFFFF"/>
                </a:highlight>
              </a:rPr>
              <a:t>Our workshop focuses on using “surface-level” tools to implement ML functions in your own projects.</a:t>
            </a:r>
            <a:br>
              <a:rPr lang="en-US" sz="3600">
                <a:solidFill>
                  <a:srgbClr val="222222"/>
                </a:solidFill>
                <a:highlight>
                  <a:srgbClr val="FFFFFF"/>
                </a:highlight>
              </a:rPr>
            </a:br>
            <a:endParaRPr sz="36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4318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Char char="●"/>
            </a:pPr>
            <a:r>
              <a:rPr lang="en-US" sz="3600">
                <a:solidFill>
                  <a:srgbClr val="222222"/>
                </a:solidFill>
                <a:highlight>
                  <a:srgbClr val="FFFFFF"/>
                </a:highlight>
              </a:rPr>
              <a:t>The field of ML itself is just a subset of AI</a:t>
            </a:r>
            <a:endParaRPr sz="36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4318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Char char="●"/>
            </a:pPr>
            <a:r>
              <a:rPr lang="en-US" sz="3600">
                <a:solidFill>
                  <a:srgbClr val="222222"/>
                </a:solidFill>
                <a:highlight>
                  <a:srgbClr val="FFFFFF"/>
                </a:highlight>
              </a:rPr>
              <a:t>While ML has been made accessible through different tools and open source projects, understanding </a:t>
            </a:r>
            <a:r>
              <a:rPr lang="en-US" sz="3600">
                <a:solidFill>
                  <a:srgbClr val="222222"/>
                </a:solidFill>
                <a:highlight>
                  <a:srgbClr val="FFFFFF"/>
                </a:highlight>
              </a:rPr>
              <a:t>how </a:t>
            </a:r>
            <a:r>
              <a:rPr lang="en-US" sz="3600">
                <a:solidFill>
                  <a:srgbClr val="222222"/>
                </a:solidFill>
                <a:highlight>
                  <a:srgbClr val="FFFFFF"/>
                </a:highlight>
              </a:rPr>
              <a:t>ML works is an extensive process.</a:t>
            </a:r>
            <a:br>
              <a:rPr lang="en-US" sz="3600">
                <a:solidFill>
                  <a:srgbClr val="222222"/>
                </a:solidFill>
                <a:highlight>
                  <a:srgbClr val="FFFFFF"/>
                </a:highlight>
              </a:rPr>
            </a:br>
            <a:endParaRPr sz="36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sz="44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15456313" y="3373600"/>
            <a:ext cx="62955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 u="sng">
                <a:solidFill>
                  <a:schemeClr val="hlink"/>
                </a:solidFill>
                <a:hlinkClick r:id="rId3"/>
              </a:rPr>
              <a:t>https://i.am.ai/roadmap/</a:t>
            </a:r>
            <a:endParaRPr b="1" sz="3700"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54468" y="4089225"/>
            <a:ext cx="11072431" cy="6253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idx="2" type="title"/>
          </p:nvPr>
        </p:nvSpPr>
        <p:spPr>
          <a:xfrm>
            <a:off x="1546225" y="657303"/>
            <a:ext cx="218628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rPr lang="en-US" sz="7200">
                <a:solidFill>
                  <a:schemeClr val="accent1"/>
                </a:solidFill>
              </a:rPr>
              <a:t>ML and NLP </a:t>
            </a:r>
            <a:endParaRPr sz="7200"/>
          </a:p>
        </p:txBody>
      </p:sp>
      <p:sp>
        <p:nvSpPr>
          <p:cNvPr id="140" name="Google Shape;140;p2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1546225" y="2240700"/>
            <a:ext cx="10844100" cy="3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555555"/>
                </a:solidFill>
                <a:highlight>
                  <a:srgbClr val="FFFFFF"/>
                </a:highlight>
              </a:rPr>
              <a:t>Machine learning (ML) for natural language processing (NLP) and text analytics involves using machine learning algorithms and “narrow” artificial intelligence to understand the meaning of text documents.</a:t>
            </a:r>
            <a:br>
              <a:rPr lang="en-US" sz="3600">
                <a:solidFill>
                  <a:srgbClr val="222222"/>
                </a:solidFill>
                <a:highlight>
                  <a:srgbClr val="FFFFFF"/>
                </a:highlight>
              </a:rPr>
            </a:br>
            <a:endParaRPr sz="36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sz="44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14016500" y="7980300"/>
            <a:ext cx="10844100" cy="57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-US" sz="3600">
                <a:solidFill>
                  <a:srgbClr val="555555"/>
                </a:solidFill>
                <a:highlight>
                  <a:srgbClr val="FFFFFF"/>
                </a:highlight>
              </a:rPr>
              <a:t>Example Use Cases</a:t>
            </a:r>
            <a:endParaRPr b="1" sz="36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457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Char char="●"/>
            </a:pPr>
            <a:r>
              <a:rPr lang="en-US" sz="3600">
                <a:solidFill>
                  <a:srgbClr val="555555"/>
                </a:solidFill>
                <a:highlight>
                  <a:srgbClr val="FFFFFF"/>
                </a:highlight>
              </a:rPr>
              <a:t>Sentiment Analysis - </a:t>
            </a:r>
            <a:r>
              <a:rPr i="1" lang="en-US" sz="3600">
                <a:solidFill>
                  <a:srgbClr val="555555"/>
                </a:solidFill>
                <a:highlight>
                  <a:srgbClr val="FFFFFF"/>
                </a:highlight>
              </a:rPr>
              <a:t>Stock Trends</a:t>
            </a:r>
            <a:endParaRPr i="1" sz="36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457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Char char="●"/>
            </a:pPr>
            <a:r>
              <a:rPr lang="en-US" sz="3600">
                <a:solidFill>
                  <a:srgbClr val="555555"/>
                </a:solidFill>
                <a:highlight>
                  <a:srgbClr val="FFFFFF"/>
                </a:highlight>
              </a:rPr>
              <a:t>Q&amp;A - </a:t>
            </a:r>
            <a:r>
              <a:rPr i="1" lang="en-US" sz="3600">
                <a:solidFill>
                  <a:srgbClr val="555555"/>
                </a:solidFill>
                <a:highlight>
                  <a:srgbClr val="FFFFFF"/>
                </a:highlight>
              </a:rPr>
              <a:t>Help Desk</a:t>
            </a:r>
            <a:endParaRPr sz="36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457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Char char="●"/>
            </a:pPr>
            <a:r>
              <a:rPr lang="en-US" sz="3600">
                <a:solidFill>
                  <a:srgbClr val="555555"/>
                </a:solidFill>
                <a:highlight>
                  <a:srgbClr val="FFFFFF"/>
                </a:highlight>
              </a:rPr>
              <a:t>Chatbots - </a:t>
            </a:r>
            <a:r>
              <a:rPr i="1" lang="en-US" sz="3600">
                <a:solidFill>
                  <a:srgbClr val="555555"/>
                </a:solidFill>
                <a:highlight>
                  <a:srgbClr val="FFFFFF"/>
                </a:highlight>
              </a:rPr>
              <a:t>Automation</a:t>
            </a:r>
            <a:endParaRPr sz="36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457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Char char="●"/>
            </a:pPr>
            <a:r>
              <a:rPr lang="en-US" sz="3600">
                <a:solidFill>
                  <a:srgbClr val="555555"/>
                </a:solidFill>
                <a:highlight>
                  <a:srgbClr val="FFFFFF"/>
                </a:highlight>
              </a:rPr>
              <a:t>Summarization - </a:t>
            </a:r>
            <a:r>
              <a:rPr i="1" lang="en-US" sz="3600">
                <a:solidFill>
                  <a:srgbClr val="555555"/>
                </a:solidFill>
                <a:highlight>
                  <a:srgbClr val="FFFFFF"/>
                </a:highlight>
              </a:rPr>
              <a:t>tldr</a:t>
            </a:r>
            <a:endParaRPr i="1" sz="3600">
              <a:solidFill>
                <a:srgbClr val="555555"/>
              </a:solidFill>
              <a:highlight>
                <a:srgbClr val="FFFFFF"/>
              </a:highlight>
            </a:endParaRPr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1546225" y="5914875"/>
            <a:ext cx="10844100" cy="3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555555"/>
                </a:solidFill>
                <a:highlight>
                  <a:srgbClr val="FFFFFF"/>
                </a:highlight>
              </a:rPr>
              <a:t>Computers tend to deal with </a:t>
            </a:r>
            <a:r>
              <a:rPr b="1" lang="en-US" sz="3600">
                <a:solidFill>
                  <a:srgbClr val="555555"/>
                </a:solidFill>
                <a:highlight>
                  <a:srgbClr val="FFFFFF"/>
                </a:highlight>
              </a:rPr>
              <a:t>structured</a:t>
            </a:r>
            <a:r>
              <a:rPr lang="en-US" sz="3600">
                <a:solidFill>
                  <a:srgbClr val="555555"/>
                </a:solidFill>
                <a:highlight>
                  <a:srgbClr val="FFFFFF"/>
                </a:highlight>
              </a:rPr>
              <a:t> data. They have a hard time with </a:t>
            </a:r>
            <a:r>
              <a:rPr b="1" lang="en-US" sz="3600">
                <a:solidFill>
                  <a:srgbClr val="555555"/>
                </a:solidFill>
                <a:highlight>
                  <a:srgbClr val="FFFFFF"/>
                </a:highlight>
              </a:rPr>
              <a:t>unstructured </a:t>
            </a:r>
            <a:r>
              <a:rPr lang="en-US" sz="3600">
                <a:solidFill>
                  <a:srgbClr val="555555"/>
                </a:solidFill>
                <a:highlight>
                  <a:srgbClr val="FFFFFF"/>
                </a:highlight>
              </a:rPr>
              <a:t>data: </a:t>
            </a:r>
            <a:endParaRPr sz="36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 sz="3600">
                <a:solidFill>
                  <a:srgbClr val="555555"/>
                </a:solidFill>
                <a:highlight>
                  <a:srgbClr val="FFFFFF"/>
                </a:highlight>
              </a:rPr>
              <a:t>social media, news, emails, ect.</a:t>
            </a:r>
            <a:endParaRPr sz="36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55555"/>
                </a:solidFill>
                <a:highlight>
                  <a:srgbClr val="FFFFFF"/>
                </a:highlight>
              </a:rPr>
              <a:t>NLP</a:t>
            </a:r>
            <a:r>
              <a:rPr lang="en-US" sz="3600">
                <a:solidFill>
                  <a:srgbClr val="555555"/>
                </a:solidFill>
                <a:highlight>
                  <a:srgbClr val="FFFFFF"/>
                </a:highlight>
              </a:rPr>
              <a:t> is used to parse through unstructured data to extract useful information.</a:t>
            </a:r>
            <a:br>
              <a:rPr lang="en-US" sz="3600">
                <a:solidFill>
                  <a:srgbClr val="555555"/>
                </a:solidFill>
                <a:highlight>
                  <a:srgbClr val="FFFFFF"/>
                </a:highlight>
              </a:rPr>
            </a:br>
            <a:r>
              <a:rPr b="1" lang="en-US" sz="3600">
                <a:solidFill>
                  <a:srgbClr val="555555"/>
                </a:solidFill>
                <a:highlight>
                  <a:srgbClr val="FFFFFF"/>
                </a:highlight>
              </a:rPr>
              <a:t>ML</a:t>
            </a:r>
            <a:r>
              <a:rPr lang="en-US" sz="3600">
                <a:solidFill>
                  <a:srgbClr val="555555"/>
                </a:solidFill>
                <a:highlight>
                  <a:srgbClr val="FFFFFF"/>
                </a:highlight>
              </a:rPr>
              <a:t> is used to automate this process and deliver accurate responses through learning from past interactions. </a:t>
            </a:r>
            <a:endParaRPr sz="36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600">
                <a:solidFill>
                  <a:srgbClr val="555555"/>
                </a:solidFill>
                <a:highlight>
                  <a:srgbClr val="FFFFFF"/>
                </a:highlight>
              </a:rPr>
            </a:br>
            <a:br>
              <a:rPr lang="en-US" sz="3600">
                <a:solidFill>
                  <a:srgbClr val="222222"/>
                </a:solidFill>
                <a:highlight>
                  <a:srgbClr val="FFFFFF"/>
                </a:highlight>
              </a:rPr>
            </a:br>
            <a:endParaRPr sz="36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sz="44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92550" y="1941050"/>
            <a:ext cx="10585200" cy="5330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idx="2" type="title"/>
          </p:nvPr>
        </p:nvSpPr>
        <p:spPr>
          <a:xfrm>
            <a:off x="2298300" y="3832800"/>
            <a:ext cx="17318100" cy="56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4000" lvl="0" marL="6858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n-US"/>
              <a:t> </a:t>
            </a:r>
            <a:r>
              <a:rPr lang="en-US"/>
              <a:t>Pre-Installed Libraries - Pandas, NumPy, Matplotlib</a:t>
            </a:r>
            <a:endParaRPr/>
          </a:p>
          <a:p>
            <a:pPr indent="-254000" lvl="0" marL="6858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n-US"/>
              <a:t> Saved on the Cloud- Think Google Docs but for ML</a:t>
            </a:r>
            <a:endParaRPr/>
          </a:p>
          <a:p>
            <a:pPr indent="-254000" lvl="0" marL="6858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n-US"/>
              <a:t> Collaboration- Super Easy to Share Notebooks</a:t>
            </a:r>
            <a:endParaRPr/>
          </a:p>
          <a:p>
            <a:pPr indent="-254000" lvl="0" marL="6858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n-US"/>
              <a:t> Free GPU and TPU Use - Nvidia K80 / T4 12GB / 16GB</a:t>
            </a:r>
            <a:endParaRPr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u="sng">
              <a:solidFill>
                <a:schemeClr val="accent1"/>
              </a:solidFill>
            </a:endParaRPr>
          </a:p>
        </p:txBody>
      </p:sp>
      <p:sp>
        <p:nvSpPr>
          <p:cNvPr id="150" name="Google Shape;150;p24"/>
          <p:cNvSpPr txBox="1"/>
          <p:nvPr>
            <p:ph type="title"/>
          </p:nvPr>
        </p:nvSpPr>
        <p:spPr>
          <a:xfrm>
            <a:off x="4082325" y="1797414"/>
            <a:ext cx="8568000" cy="28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rPr lang="en-US" sz="10300"/>
              <a:t>Google Colab</a:t>
            </a:r>
            <a:endParaRPr sz="10300"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91425" y="1079175"/>
            <a:ext cx="5933350" cy="59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1700" y="7749175"/>
            <a:ext cx="13641900" cy="486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SC Master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DB4437"/>
      </a:accent2>
      <a:accent3>
        <a:srgbClr val="3F3F3F"/>
      </a:accent3>
      <a:accent4>
        <a:srgbClr val="254A89"/>
      </a:accent4>
      <a:accent5>
        <a:srgbClr val="7B261F"/>
      </a:accent5>
      <a:accent6>
        <a:srgbClr val="232323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