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79" d="100"/>
          <a:sy n="79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Women who have experienced Harassment in Workplace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A-4911-B1CE-8544180757C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Women who felt comfortable reporting a crime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A-4911-B1CE-8544180757C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B5001-721D-4851-8814-C3BD743D9D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61116D-C1CC-410E-B981-35E5B7F1B9A5}">
      <dgm:prSet/>
      <dgm:spPr/>
      <dgm:t>
        <a:bodyPr/>
        <a:lstStyle/>
        <a:p>
          <a:r>
            <a:rPr lang="en-US"/>
            <a:t>Intimidation is a key factor here as most individuals state this is the number one reason why some cases are not taken into account or acted upon.</a:t>
          </a:r>
        </a:p>
      </dgm:t>
    </dgm:pt>
    <dgm:pt modelId="{72BDBE2A-BDD0-4002-AF95-CB5D91F5AE87}" type="parTrans" cxnId="{ED672E2F-537C-4A25-9499-E81CD369F8A6}">
      <dgm:prSet/>
      <dgm:spPr/>
      <dgm:t>
        <a:bodyPr/>
        <a:lstStyle/>
        <a:p>
          <a:endParaRPr lang="en-US"/>
        </a:p>
      </dgm:t>
    </dgm:pt>
    <dgm:pt modelId="{706F0737-CAB5-4794-BCFA-0D009144B7C1}" type="sibTrans" cxnId="{ED672E2F-537C-4A25-9499-E81CD369F8A6}">
      <dgm:prSet/>
      <dgm:spPr/>
      <dgm:t>
        <a:bodyPr/>
        <a:lstStyle/>
        <a:p>
          <a:endParaRPr lang="en-US"/>
        </a:p>
      </dgm:t>
    </dgm:pt>
    <dgm:pt modelId="{9448FE20-EA79-4059-A4E9-647F8D7BE693}">
      <dgm:prSet/>
      <dgm:spPr/>
      <dgm:t>
        <a:bodyPr/>
        <a:lstStyle/>
        <a:p>
          <a:r>
            <a:rPr lang="en-US"/>
            <a:t>Fear reprisal or retaliation from the harasser, colleagues or their employer.</a:t>
          </a:r>
        </a:p>
      </dgm:t>
    </dgm:pt>
    <dgm:pt modelId="{DBD0B1AC-9D14-4D88-A80D-126FFB608148}" type="parTrans" cxnId="{120E041A-7252-4F1F-89FC-BE9F641F2D9A}">
      <dgm:prSet/>
      <dgm:spPr/>
      <dgm:t>
        <a:bodyPr/>
        <a:lstStyle/>
        <a:p>
          <a:endParaRPr lang="en-US"/>
        </a:p>
      </dgm:t>
    </dgm:pt>
    <dgm:pt modelId="{94553F99-DE01-4C0C-B056-E7F819777D62}" type="sibTrans" cxnId="{120E041A-7252-4F1F-89FC-BE9F641F2D9A}">
      <dgm:prSet/>
      <dgm:spPr/>
      <dgm:t>
        <a:bodyPr/>
        <a:lstStyle/>
        <a:p>
          <a:endParaRPr lang="en-US"/>
        </a:p>
      </dgm:t>
    </dgm:pt>
    <dgm:pt modelId="{B71716B5-32B3-4717-B298-6217B39C568A}">
      <dgm:prSet/>
      <dgm:spPr/>
      <dgm:t>
        <a:bodyPr/>
        <a:lstStyle/>
        <a:p>
          <a:r>
            <a:rPr lang="en-US"/>
            <a:t>Victims do not disclose sexual violence because they are embarrassed or do not want anyone to know</a:t>
          </a:r>
        </a:p>
      </dgm:t>
    </dgm:pt>
    <dgm:pt modelId="{A8D88C69-183B-4520-ABF8-AABAE2A17FBA}" type="parTrans" cxnId="{513A148E-1394-4324-9484-256A01B49FE8}">
      <dgm:prSet/>
      <dgm:spPr/>
      <dgm:t>
        <a:bodyPr/>
        <a:lstStyle/>
        <a:p>
          <a:endParaRPr lang="en-US"/>
        </a:p>
      </dgm:t>
    </dgm:pt>
    <dgm:pt modelId="{042CD7EB-966C-47CB-998D-FBCE1430A48C}" type="sibTrans" cxnId="{513A148E-1394-4324-9484-256A01B49FE8}">
      <dgm:prSet/>
      <dgm:spPr/>
      <dgm:t>
        <a:bodyPr/>
        <a:lstStyle/>
        <a:p>
          <a:endParaRPr lang="en-US"/>
        </a:p>
      </dgm:t>
    </dgm:pt>
    <dgm:pt modelId="{41D30FB0-233B-4025-B3D0-EA93416CF756}" type="pres">
      <dgm:prSet presAssocID="{64CB5001-721D-4851-8814-C3BD743D9D5B}" presName="linear" presStyleCnt="0">
        <dgm:presLayoutVars>
          <dgm:animLvl val="lvl"/>
          <dgm:resizeHandles val="exact"/>
        </dgm:presLayoutVars>
      </dgm:prSet>
      <dgm:spPr/>
    </dgm:pt>
    <dgm:pt modelId="{03FF8054-9734-46DF-AE85-BB2B6B63ED45}" type="pres">
      <dgm:prSet presAssocID="{5561116D-C1CC-410E-B981-35E5B7F1B9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DEFB72-E9AE-4295-848B-FB5C84D57BA8}" type="pres">
      <dgm:prSet presAssocID="{706F0737-CAB5-4794-BCFA-0D009144B7C1}" presName="spacer" presStyleCnt="0"/>
      <dgm:spPr/>
    </dgm:pt>
    <dgm:pt modelId="{C435F16A-2E95-42DC-934C-941759DAC2B3}" type="pres">
      <dgm:prSet presAssocID="{9448FE20-EA79-4059-A4E9-647F8D7BE6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AD3F0C-FC09-4B45-8ADA-20F6B2E425A7}" type="pres">
      <dgm:prSet presAssocID="{94553F99-DE01-4C0C-B056-E7F819777D62}" presName="spacer" presStyleCnt="0"/>
      <dgm:spPr/>
    </dgm:pt>
    <dgm:pt modelId="{A62CB460-78EB-48DD-B5E2-0B2C4B5DD5A8}" type="pres">
      <dgm:prSet presAssocID="{B71716B5-32B3-4717-B298-6217B39C56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0E041A-7252-4F1F-89FC-BE9F641F2D9A}" srcId="{64CB5001-721D-4851-8814-C3BD743D9D5B}" destId="{9448FE20-EA79-4059-A4E9-647F8D7BE693}" srcOrd="1" destOrd="0" parTransId="{DBD0B1AC-9D14-4D88-A80D-126FFB608148}" sibTransId="{94553F99-DE01-4C0C-B056-E7F819777D62}"/>
    <dgm:cxn modelId="{ED672E2F-537C-4A25-9499-E81CD369F8A6}" srcId="{64CB5001-721D-4851-8814-C3BD743D9D5B}" destId="{5561116D-C1CC-410E-B981-35E5B7F1B9A5}" srcOrd="0" destOrd="0" parTransId="{72BDBE2A-BDD0-4002-AF95-CB5D91F5AE87}" sibTransId="{706F0737-CAB5-4794-BCFA-0D009144B7C1}"/>
    <dgm:cxn modelId="{A8C12B55-ADD0-4BC9-89CD-BD09B34CF89E}" type="presOf" srcId="{B71716B5-32B3-4717-B298-6217B39C568A}" destId="{A62CB460-78EB-48DD-B5E2-0B2C4B5DD5A8}" srcOrd="0" destOrd="0" presId="urn:microsoft.com/office/officeart/2005/8/layout/vList2"/>
    <dgm:cxn modelId="{DBEB8979-B383-4B22-9644-49FB6AB7CA2E}" type="presOf" srcId="{64CB5001-721D-4851-8814-C3BD743D9D5B}" destId="{41D30FB0-233B-4025-B3D0-EA93416CF756}" srcOrd="0" destOrd="0" presId="urn:microsoft.com/office/officeart/2005/8/layout/vList2"/>
    <dgm:cxn modelId="{E4873885-2858-494A-9FEA-1B7DB67A7717}" type="presOf" srcId="{5561116D-C1CC-410E-B981-35E5B7F1B9A5}" destId="{03FF8054-9734-46DF-AE85-BB2B6B63ED45}" srcOrd="0" destOrd="0" presId="urn:microsoft.com/office/officeart/2005/8/layout/vList2"/>
    <dgm:cxn modelId="{513A148E-1394-4324-9484-256A01B49FE8}" srcId="{64CB5001-721D-4851-8814-C3BD743D9D5B}" destId="{B71716B5-32B3-4717-B298-6217B39C568A}" srcOrd="2" destOrd="0" parTransId="{A8D88C69-183B-4520-ABF8-AABAE2A17FBA}" sibTransId="{042CD7EB-966C-47CB-998D-FBCE1430A48C}"/>
    <dgm:cxn modelId="{473F6497-1A23-415A-A254-766EBAA3F6CC}" type="presOf" srcId="{9448FE20-EA79-4059-A4E9-647F8D7BE693}" destId="{C435F16A-2E95-42DC-934C-941759DAC2B3}" srcOrd="0" destOrd="0" presId="urn:microsoft.com/office/officeart/2005/8/layout/vList2"/>
    <dgm:cxn modelId="{71F9E6E8-8ABD-4A7A-AC72-8AB36BBE2C6C}" type="presParOf" srcId="{41D30FB0-233B-4025-B3D0-EA93416CF756}" destId="{03FF8054-9734-46DF-AE85-BB2B6B63ED45}" srcOrd="0" destOrd="0" presId="urn:microsoft.com/office/officeart/2005/8/layout/vList2"/>
    <dgm:cxn modelId="{556A5310-9767-4807-8190-BA074D96B23A}" type="presParOf" srcId="{41D30FB0-233B-4025-B3D0-EA93416CF756}" destId="{39DEFB72-E9AE-4295-848B-FB5C84D57BA8}" srcOrd="1" destOrd="0" presId="urn:microsoft.com/office/officeart/2005/8/layout/vList2"/>
    <dgm:cxn modelId="{3D700AE2-0AB0-4E8E-9200-F4E31A089B38}" type="presParOf" srcId="{41D30FB0-233B-4025-B3D0-EA93416CF756}" destId="{C435F16A-2E95-42DC-934C-941759DAC2B3}" srcOrd="2" destOrd="0" presId="urn:microsoft.com/office/officeart/2005/8/layout/vList2"/>
    <dgm:cxn modelId="{8222B8FC-DD50-46C0-B694-1FD15E305CDB}" type="presParOf" srcId="{41D30FB0-233B-4025-B3D0-EA93416CF756}" destId="{BBAD3F0C-FC09-4B45-8ADA-20F6B2E425A7}" srcOrd="3" destOrd="0" presId="urn:microsoft.com/office/officeart/2005/8/layout/vList2"/>
    <dgm:cxn modelId="{3134E992-ED7A-479E-B572-CAEBDB76163A}" type="presParOf" srcId="{41D30FB0-233B-4025-B3D0-EA93416CF756}" destId="{A62CB460-78EB-48DD-B5E2-0B2C4B5DD5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BD3ED6-833D-4A8E-A9A2-859AB95AD77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54D22B-C2C0-498E-9152-368DC2E5F7E4}">
      <dgm:prSet/>
      <dgm:spPr/>
      <dgm:t>
        <a:bodyPr/>
        <a:lstStyle/>
        <a:p>
          <a:r>
            <a:rPr lang="en-CA" dirty="0" err="1"/>
            <a:t>StaySafe</a:t>
          </a:r>
          <a:r>
            <a:rPr lang="en-CA" dirty="0"/>
            <a:t> makes the process of reporting a harassment simple and efficient</a:t>
          </a:r>
          <a:endParaRPr lang="en-US" dirty="0"/>
        </a:p>
      </dgm:t>
    </dgm:pt>
    <dgm:pt modelId="{6CF0172D-EA5A-4861-8CF8-735A9A52198D}" type="parTrans" cxnId="{2B03F852-D19A-436A-B238-7DDE7ACF43D5}">
      <dgm:prSet/>
      <dgm:spPr/>
      <dgm:t>
        <a:bodyPr/>
        <a:lstStyle/>
        <a:p>
          <a:endParaRPr lang="en-US"/>
        </a:p>
      </dgm:t>
    </dgm:pt>
    <dgm:pt modelId="{A424EDDE-0925-476A-9034-88D54DB568B7}" type="sibTrans" cxnId="{2B03F852-D19A-436A-B238-7DDE7ACF43D5}">
      <dgm:prSet/>
      <dgm:spPr/>
      <dgm:t>
        <a:bodyPr/>
        <a:lstStyle/>
        <a:p>
          <a:endParaRPr lang="en-US"/>
        </a:p>
      </dgm:t>
    </dgm:pt>
    <dgm:pt modelId="{42A73B0E-B5AC-41CB-BD98-77814612D06F}">
      <dgm:prSet/>
      <dgm:spPr/>
      <dgm:t>
        <a:bodyPr/>
        <a:lstStyle/>
        <a:p>
          <a:r>
            <a:rPr lang="en-US" dirty="0" err="1"/>
            <a:t>StaySafe</a:t>
          </a:r>
          <a:r>
            <a:rPr lang="en-US" dirty="0"/>
            <a:t> Allows the authorities to have multiple check-ins with the person and prevent any further crimes</a:t>
          </a:r>
        </a:p>
      </dgm:t>
    </dgm:pt>
    <dgm:pt modelId="{D42A3B58-6C34-4CF3-A1DC-FCB023E5C978}" type="parTrans" cxnId="{E2767B46-8DBF-4F22-A7F8-8218CCF014A3}">
      <dgm:prSet/>
      <dgm:spPr/>
      <dgm:t>
        <a:bodyPr/>
        <a:lstStyle/>
        <a:p>
          <a:endParaRPr lang="en-US"/>
        </a:p>
      </dgm:t>
    </dgm:pt>
    <dgm:pt modelId="{EA3F3B73-2AC9-4936-9EA6-68BA039E07F0}" type="sibTrans" cxnId="{E2767B46-8DBF-4F22-A7F8-8218CCF014A3}">
      <dgm:prSet/>
      <dgm:spPr/>
      <dgm:t>
        <a:bodyPr/>
        <a:lstStyle/>
        <a:p>
          <a:endParaRPr lang="en-US"/>
        </a:p>
      </dgm:t>
    </dgm:pt>
    <dgm:pt modelId="{02B6E566-9A96-4A32-AFAC-3CB58F49A8D8}">
      <dgm:prSet/>
      <dgm:spPr/>
      <dgm:t>
        <a:bodyPr/>
        <a:lstStyle/>
        <a:p>
          <a:r>
            <a:rPr lang="en-CA"/>
            <a:t>StaySafe  makes the process discreet and immediate help can be called and action can be taken </a:t>
          </a:r>
          <a:endParaRPr lang="en-US"/>
        </a:p>
      </dgm:t>
    </dgm:pt>
    <dgm:pt modelId="{F3A010BA-5257-4D55-9CC0-088B3183DD04}" type="parTrans" cxnId="{303B95A1-2418-4B93-AD22-935C88F60AAB}">
      <dgm:prSet/>
      <dgm:spPr/>
      <dgm:t>
        <a:bodyPr/>
        <a:lstStyle/>
        <a:p>
          <a:endParaRPr lang="en-US"/>
        </a:p>
      </dgm:t>
    </dgm:pt>
    <dgm:pt modelId="{8E77573B-2154-4AB7-A2B2-B63CAB750997}" type="sibTrans" cxnId="{303B95A1-2418-4B93-AD22-935C88F60AAB}">
      <dgm:prSet/>
      <dgm:spPr/>
      <dgm:t>
        <a:bodyPr/>
        <a:lstStyle/>
        <a:p>
          <a:endParaRPr lang="en-US"/>
        </a:p>
      </dgm:t>
    </dgm:pt>
    <dgm:pt modelId="{4BD74F1B-BAFC-4210-B713-8ADF40D52196}" type="pres">
      <dgm:prSet presAssocID="{01BD3ED6-833D-4A8E-A9A2-859AB95AD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F1B9BE-07D9-4428-9416-F58C7C6EA560}" type="pres">
      <dgm:prSet presAssocID="{2654D22B-C2C0-498E-9152-368DC2E5F7E4}" presName="hierRoot1" presStyleCnt="0"/>
      <dgm:spPr/>
    </dgm:pt>
    <dgm:pt modelId="{8003CDBE-877B-4230-8340-E2F8334E813C}" type="pres">
      <dgm:prSet presAssocID="{2654D22B-C2C0-498E-9152-368DC2E5F7E4}" presName="composite" presStyleCnt="0"/>
      <dgm:spPr/>
    </dgm:pt>
    <dgm:pt modelId="{8ADD23C9-7FA6-4159-A4A7-D66BDBDF5E8E}" type="pres">
      <dgm:prSet presAssocID="{2654D22B-C2C0-498E-9152-368DC2E5F7E4}" presName="background" presStyleLbl="node0" presStyleIdx="0" presStyleCnt="3"/>
      <dgm:spPr/>
    </dgm:pt>
    <dgm:pt modelId="{5420A5D3-4246-4950-B119-F1D68386FDCE}" type="pres">
      <dgm:prSet presAssocID="{2654D22B-C2C0-498E-9152-368DC2E5F7E4}" presName="text" presStyleLbl="fgAcc0" presStyleIdx="0" presStyleCnt="3">
        <dgm:presLayoutVars>
          <dgm:chPref val="3"/>
        </dgm:presLayoutVars>
      </dgm:prSet>
      <dgm:spPr/>
    </dgm:pt>
    <dgm:pt modelId="{B3C3A074-6BA5-45E2-8303-E5CE3E813503}" type="pres">
      <dgm:prSet presAssocID="{2654D22B-C2C0-498E-9152-368DC2E5F7E4}" presName="hierChild2" presStyleCnt="0"/>
      <dgm:spPr/>
    </dgm:pt>
    <dgm:pt modelId="{C27EC646-7B2F-4000-8FBE-9184294E7B12}" type="pres">
      <dgm:prSet presAssocID="{42A73B0E-B5AC-41CB-BD98-77814612D06F}" presName="hierRoot1" presStyleCnt="0"/>
      <dgm:spPr/>
    </dgm:pt>
    <dgm:pt modelId="{6D59EF29-1BBD-40D0-8144-E2F48CB80836}" type="pres">
      <dgm:prSet presAssocID="{42A73B0E-B5AC-41CB-BD98-77814612D06F}" presName="composite" presStyleCnt="0"/>
      <dgm:spPr/>
    </dgm:pt>
    <dgm:pt modelId="{92A774D1-D0B0-4AA7-94FE-0BD010B47E94}" type="pres">
      <dgm:prSet presAssocID="{42A73B0E-B5AC-41CB-BD98-77814612D06F}" presName="background" presStyleLbl="node0" presStyleIdx="1" presStyleCnt="3"/>
      <dgm:spPr/>
    </dgm:pt>
    <dgm:pt modelId="{C351105C-857F-4362-889B-1C02FDA4CC99}" type="pres">
      <dgm:prSet presAssocID="{42A73B0E-B5AC-41CB-BD98-77814612D06F}" presName="text" presStyleLbl="fgAcc0" presStyleIdx="1" presStyleCnt="3">
        <dgm:presLayoutVars>
          <dgm:chPref val="3"/>
        </dgm:presLayoutVars>
      </dgm:prSet>
      <dgm:spPr/>
    </dgm:pt>
    <dgm:pt modelId="{8A8D626A-672C-47D4-B78A-3D61FE4490B6}" type="pres">
      <dgm:prSet presAssocID="{42A73B0E-B5AC-41CB-BD98-77814612D06F}" presName="hierChild2" presStyleCnt="0"/>
      <dgm:spPr/>
    </dgm:pt>
    <dgm:pt modelId="{180D7083-F214-4B98-8811-6E7C4FB7C461}" type="pres">
      <dgm:prSet presAssocID="{02B6E566-9A96-4A32-AFAC-3CB58F49A8D8}" presName="hierRoot1" presStyleCnt="0"/>
      <dgm:spPr/>
    </dgm:pt>
    <dgm:pt modelId="{5B8DBEB5-F341-49B4-840B-5C936B063E5F}" type="pres">
      <dgm:prSet presAssocID="{02B6E566-9A96-4A32-AFAC-3CB58F49A8D8}" presName="composite" presStyleCnt="0"/>
      <dgm:spPr/>
    </dgm:pt>
    <dgm:pt modelId="{BD744CBF-0529-4AE1-93B8-D7C74AD8FC4D}" type="pres">
      <dgm:prSet presAssocID="{02B6E566-9A96-4A32-AFAC-3CB58F49A8D8}" presName="background" presStyleLbl="node0" presStyleIdx="2" presStyleCnt="3"/>
      <dgm:spPr/>
    </dgm:pt>
    <dgm:pt modelId="{D23470F8-3B8F-4AA9-B7A7-4C6563026A47}" type="pres">
      <dgm:prSet presAssocID="{02B6E566-9A96-4A32-AFAC-3CB58F49A8D8}" presName="text" presStyleLbl="fgAcc0" presStyleIdx="2" presStyleCnt="3">
        <dgm:presLayoutVars>
          <dgm:chPref val="3"/>
        </dgm:presLayoutVars>
      </dgm:prSet>
      <dgm:spPr/>
    </dgm:pt>
    <dgm:pt modelId="{2A98A4D4-C7FF-440C-841A-6AE1E18FB1DE}" type="pres">
      <dgm:prSet presAssocID="{02B6E566-9A96-4A32-AFAC-3CB58F49A8D8}" presName="hierChild2" presStyleCnt="0"/>
      <dgm:spPr/>
    </dgm:pt>
  </dgm:ptLst>
  <dgm:cxnLst>
    <dgm:cxn modelId="{E2767B46-8DBF-4F22-A7F8-8218CCF014A3}" srcId="{01BD3ED6-833D-4A8E-A9A2-859AB95AD779}" destId="{42A73B0E-B5AC-41CB-BD98-77814612D06F}" srcOrd="1" destOrd="0" parTransId="{D42A3B58-6C34-4CF3-A1DC-FCB023E5C978}" sibTransId="{EA3F3B73-2AC9-4936-9EA6-68BA039E07F0}"/>
    <dgm:cxn modelId="{5256C347-8822-4871-939F-F8270A8828C5}" type="presOf" srcId="{2654D22B-C2C0-498E-9152-368DC2E5F7E4}" destId="{5420A5D3-4246-4950-B119-F1D68386FDCE}" srcOrd="0" destOrd="0" presId="urn:microsoft.com/office/officeart/2005/8/layout/hierarchy1"/>
    <dgm:cxn modelId="{2B03F852-D19A-436A-B238-7DDE7ACF43D5}" srcId="{01BD3ED6-833D-4A8E-A9A2-859AB95AD779}" destId="{2654D22B-C2C0-498E-9152-368DC2E5F7E4}" srcOrd="0" destOrd="0" parTransId="{6CF0172D-EA5A-4861-8CF8-735A9A52198D}" sibTransId="{A424EDDE-0925-476A-9034-88D54DB568B7}"/>
    <dgm:cxn modelId="{303B95A1-2418-4B93-AD22-935C88F60AAB}" srcId="{01BD3ED6-833D-4A8E-A9A2-859AB95AD779}" destId="{02B6E566-9A96-4A32-AFAC-3CB58F49A8D8}" srcOrd="2" destOrd="0" parTransId="{F3A010BA-5257-4D55-9CC0-088B3183DD04}" sibTransId="{8E77573B-2154-4AB7-A2B2-B63CAB750997}"/>
    <dgm:cxn modelId="{8D5DEDAA-A635-4AEF-8EF6-4535588AFBE7}" type="presOf" srcId="{42A73B0E-B5AC-41CB-BD98-77814612D06F}" destId="{C351105C-857F-4362-889B-1C02FDA4CC99}" srcOrd="0" destOrd="0" presId="urn:microsoft.com/office/officeart/2005/8/layout/hierarchy1"/>
    <dgm:cxn modelId="{679391CC-2F9F-4EEB-AB4B-009FE8716CFF}" type="presOf" srcId="{01BD3ED6-833D-4A8E-A9A2-859AB95AD779}" destId="{4BD74F1B-BAFC-4210-B713-8ADF40D52196}" srcOrd="0" destOrd="0" presId="urn:microsoft.com/office/officeart/2005/8/layout/hierarchy1"/>
    <dgm:cxn modelId="{DDDCC8E1-7921-444E-B571-6FA83B5445DB}" type="presOf" srcId="{02B6E566-9A96-4A32-AFAC-3CB58F49A8D8}" destId="{D23470F8-3B8F-4AA9-B7A7-4C6563026A47}" srcOrd="0" destOrd="0" presId="urn:microsoft.com/office/officeart/2005/8/layout/hierarchy1"/>
    <dgm:cxn modelId="{D25CAB2F-03ED-4F4E-8425-A42F97C0192A}" type="presParOf" srcId="{4BD74F1B-BAFC-4210-B713-8ADF40D52196}" destId="{30F1B9BE-07D9-4428-9416-F58C7C6EA560}" srcOrd="0" destOrd="0" presId="urn:microsoft.com/office/officeart/2005/8/layout/hierarchy1"/>
    <dgm:cxn modelId="{7F0B02BE-B531-4461-A842-24786A1B92A4}" type="presParOf" srcId="{30F1B9BE-07D9-4428-9416-F58C7C6EA560}" destId="{8003CDBE-877B-4230-8340-E2F8334E813C}" srcOrd="0" destOrd="0" presId="urn:microsoft.com/office/officeart/2005/8/layout/hierarchy1"/>
    <dgm:cxn modelId="{D07EB92B-1E1E-4B42-9ED1-1AA4A826C238}" type="presParOf" srcId="{8003CDBE-877B-4230-8340-E2F8334E813C}" destId="{8ADD23C9-7FA6-4159-A4A7-D66BDBDF5E8E}" srcOrd="0" destOrd="0" presId="urn:microsoft.com/office/officeart/2005/8/layout/hierarchy1"/>
    <dgm:cxn modelId="{10805502-CF04-49E3-8013-B6F300E0D1FD}" type="presParOf" srcId="{8003CDBE-877B-4230-8340-E2F8334E813C}" destId="{5420A5D3-4246-4950-B119-F1D68386FDCE}" srcOrd="1" destOrd="0" presId="urn:microsoft.com/office/officeart/2005/8/layout/hierarchy1"/>
    <dgm:cxn modelId="{C00DA99C-DC70-442C-A897-5F9A96DBBC19}" type="presParOf" srcId="{30F1B9BE-07D9-4428-9416-F58C7C6EA560}" destId="{B3C3A074-6BA5-45E2-8303-E5CE3E813503}" srcOrd="1" destOrd="0" presId="urn:microsoft.com/office/officeart/2005/8/layout/hierarchy1"/>
    <dgm:cxn modelId="{A7278A6F-B769-4A42-9706-6BEE93B637DF}" type="presParOf" srcId="{4BD74F1B-BAFC-4210-B713-8ADF40D52196}" destId="{C27EC646-7B2F-4000-8FBE-9184294E7B12}" srcOrd="1" destOrd="0" presId="urn:microsoft.com/office/officeart/2005/8/layout/hierarchy1"/>
    <dgm:cxn modelId="{2CE789C5-47EB-410B-95EB-F9B2182FDF92}" type="presParOf" srcId="{C27EC646-7B2F-4000-8FBE-9184294E7B12}" destId="{6D59EF29-1BBD-40D0-8144-E2F48CB80836}" srcOrd="0" destOrd="0" presId="urn:microsoft.com/office/officeart/2005/8/layout/hierarchy1"/>
    <dgm:cxn modelId="{EFD427D2-D9F5-4E18-B818-1F07F6496BB3}" type="presParOf" srcId="{6D59EF29-1BBD-40D0-8144-E2F48CB80836}" destId="{92A774D1-D0B0-4AA7-94FE-0BD010B47E94}" srcOrd="0" destOrd="0" presId="urn:microsoft.com/office/officeart/2005/8/layout/hierarchy1"/>
    <dgm:cxn modelId="{2E13E753-898A-42E8-B11E-4FB65EA3CF14}" type="presParOf" srcId="{6D59EF29-1BBD-40D0-8144-E2F48CB80836}" destId="{C351105C-857F-4362-889B-1C02FDA4CC99}" srcOrd="1" destOrd="0" presId="urn:microsoft.com/office/officeart/2005/8/layout/hierarchy1"/>
    <dgm:cxn modelId="{38A39B90-434A-4B17-ABBC-DDEE95DCA946}" type="presParOf" srcId="{C27EC646-7B2F-4000-8FBE-9184294E7B12}" destId="{8A8D626A-672C-47D4-B78A-3D61FE4490B6}" srcOrd="1" destOrd="0" presId="urn:microsoft.com/office/officeart/2005/8/layout/hierarchy1"/>
    <dgm:cxn modelId="{F0350C83-020D-4A1C-8926-4541A6073606}" type="presParOf" srcId="{4BD74F1B-BAFC-4210-B713-8ADF40D52196}" destId="{180D7083-F214-4B98-8811-6E7C4FB7C461}" srcOrd="2" destOrd="0" presId="urn:microsoft.com/office/officeart/2005/8/layout/hierarchy1"/>
    <dgm:cxn modelId="{C50E90CA-8596-4CD0-8CD2-331930571E38}" type="presParOf" srcId="{180D7083-F214-4B98-8811-6E7C4FB7C461}" destId="{5B8DBEB5-F341-49B4-840B-5C936B063E5F}" srcOrd="0" destOrd="0" presId="urn:microsoft.com/office/officeart/2005/8/layout/hierarchy1"/>
    <dgm:cxn modelId="{72D417EB-D858-44ED-A57B-43826762FC6C}" type="presParOf" srcId="{5B8DBEB5-F341-49B4-840B-5C936B063E5F}" destId="{BD744CBF-0529-4AE1-93B8-D7C74AD8FC4D}" srcOrd="0" destOrd="0" presId="urn:microsoft.com/office/officeart/2005/8/layout/hierarchy1"/>
    <dgm:cxn modelId="{05E93FA1-015F-437C-AC21-10D01EF9F8F8}" type="presParOf" srcId="{5B8DBEB5-F341-49B4-840B-5C936B063E5F}" destId="{D23470F8-3B8F-4AA9-B7A7-4C6563026A47}" srcOrd="1" destOrd="0" presId="urn:microsoft.com/office/officeart/2005/8/layout/hierarchy1"/>
    <dgm:cxn modelId="{C9EF2C52-DB7A-424E-9699-77B875980471}" type="presParOf" srcId="{180D7083-F214-4B98-8811-6E7C4FB7C461}" destId="{2A98A4D4-C7FF-440C-841A-6AE1E18FB1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F8054-9734-46DF-AE85-BB2B6B63ED45}">
      <dsp:nvSpPr>
        <dsp:cNvPr id="0" name=""/>
        <dsp:cNvSpPr/>
      </dsp:nvSpPr>
      <dsp:spPr>
        <a:xfrm>
          <a:off x="0" y="155852"/>
          <a:ext cx="10927829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Intimidation is a key factor here as most individuals state this is the number one reason why some cases are not taken into account or acted upon.</a:t>
          </a:r>
        </a:p>
      </dsp:txBody>
      <dsp:txXfrm>
        <a:off x="52431" y="208283"/>
        <a:ext cx="10822967" cy="969198"/>
      </dsp:txXfrm>
    </dsp:sp>
    <dsp:sp modelId="{C435F16A-2E95-42DC-934C-941759DAC2B3}">
      <dsp:nvSpPr>
        <dsp:cNvPr id="0" name=""/>
        <dsp:cNvSpPr/>
      </dsp:nvSpPr>
      <dsp:spPr>
        <a:xfrm>
          <a:off x="0" y="1307672"/>
          <a:ext cx="10927829" cy="1074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Fear reprisal or retaliation from the harasser, colleagues or their employer.</a:t>
          </a:r>
        </a:p>
      </dsp:txBody>
      <dsp:txXfrm>
        <a:off x="52431" y="1360103"/>
        <a:ext cx="10822967" cy="969198"/>
      </dsp:txXfrm>
    </dsp:sp>
    <dsp:sp modelId="{A62CB460-78EB-48DD-B5E2-0B2C4B5DD5A8}">
      <dsp:nvSpPr>
        <dsp:cNvPr id="0" name=""/>
        <dsp:cNvSpPr/>
      </dsp:nvSpPr>
      <dsp:spPr>
        <a:xfrm>
          <a:off x="0" y="2459492"/>
          <a:ext cx="10927829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Victims do not disclose sexual violence because they are embarrassed or do not want anyone to know</a:t>
          </a:r>
        </a:p>
      </dsp:txBody>
      <dsp:txXfrm>
        <a:off x="52431" y="2511923"/>
        <a:ext cx="10822967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D23C9-7FA6-4159-A4A7-D66BDBDF5E8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0A5D3-4246-4950-B119-F1D68386FDC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StaySafe</a:t>
          </a:r>
          <a:r>
            <a:rPr lang="en-CA" sz="2300" kern="1200" dirty="0"/>
            <a:t> makes the process of reporting a harassment simple and efficient</a:t>
          </a:r>
          <a:endParaRPr lang="en-US" sz="2300" kern="1200" dirty="0"/>
        </a:p>
      </dsp:txBody>
      <dsp:txXfrm>
        <a:off x="398656" y="1088253"/>
        <a:ext cx="2959127" cy="1837317"/>
      </dsp:txXfrm>
    </dsp:sp>
    <dsp:sp modelId="{92A774D1-D0B0-4AA7-94FE-0BD010B47E94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1105C-857F-4362-889B-1C02FDA4CC9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StaySafe</a:t>
          </a:r>
          <a:r>
            <a:rPr lang="en-US" sz="2300" kern="1200" dirty="0"/>
            <a:t> Allows the authorities to have multiple check-ins with the person and prevent any further crimes</a:t>
          </a:r>
        </a:p>
      </dsp:txBody>
      <dsp:txXfrm>
        <a:off x="4155097" y="1088253"/>
        <a:ext cx="2959127" cy="1837317"/>
      </dsp:txXfrm>
    </dsp:sp>
    <dsp:sp modelId="{BD744CBF-0529-4AE1-93B8-D7C74AD8FC4D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470F8-3B8F-4AA9-B7A7-4C6563026A4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StaySafe  makes the process discreet and immediate help can be called and action can be taken 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5718-A9FF-4A3F-B2E6-2BDFD5FF1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DF851-8D20-49FA-B4B2-F69FE069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171C-2B5A-4F38-B985-D6E18807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6BB8-23A1-4088-BD0B-83DCECFC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3244-0E39-40DB-B2AE-EDD7DF3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6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C0A-1302-488F-8217-CAA0455F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DED9C-81EE-441A-B244-CA5A50791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99F0-3831-4A20-89EC-FC72C0D9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E222-A395-4283-8099-7EDA9A6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EEB3-27A4-485A-82E7-EF4C094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7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63764-A6BD-4FCE-BFDC-563D85369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BF3FA-CDD2-4247-977B-10A4D0CA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7917-C509-4E6F-858B-B0227DC0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2E76-0526-4646-9672-0C2CB36F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0779-6FF0-43BE-83DE-BA85C54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4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86AC-8C1B-47EB-B31F-6F6B5C3A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FBE6-B4E5-499C-BC45-8771489D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5846-78BC-4941-B790-755E339A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EB6C-E053-4D64-9536-C6AAED0D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4059-105B-4516-B810-B4CE6B68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6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DA40-4A2C-4EC5-A324-0D5A2205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49B2-2804-466B-90F0-BA6DF238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19C6-942E-4431-BD73-DEB9DEA5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9191-AA6C-4D08-BBBB-24C09B82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59BA-4E06-4AC2-B76F-728D75CA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5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555-C779-41D8-9E2B-AB178485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0922-5297-4CCD-9B24-9855D93E2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292B9-8FDE-46EF-A6AF-2A9C0CEA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3B39-DF5C-42D0-AD97-ED4470AC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1E4F8-AB3F-42A0-B6DD-9CD6B0D3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7411-8E96-4958-8B3D-111AB4B3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79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9109-D209-4A8B-8A1B-139FF8A9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3E4C6-DBF5-47A5-9012-DAD88E89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D979-1EF9-49DC-9186-A050E05CC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DEDC2-F7F4-4969-8EF7-061C7101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4A327-2D95-44E0-BC46-9B3B15056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81B0A-15BF-40B4-BE9E-47446CDE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8E39B-586F-40DD-8E60-03456793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0CA30-64D7-4FED-A929-33A301B6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22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6E46-E55A-4DE9-848A-7EC8D0A9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CFC49-06E9-492D-995E-E9ED1EC9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181FD-7A87-46BA-897F-096CE460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F8CA1-1310-42B3-BB33-7AECAF5C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4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33193-A720-430E-98A1-AF46C6BF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D913E-F839-42D7-9733-4034635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ECD74-6BC0-41AD-890C-B3B51D31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5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500B-EE32-469D-A536-BF8989C2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1B1D-E1C9-4369-8FAF-5EBE6E26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20EB1-9B41-4A3B-B57A-29202E97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87184-F797-4262-BB7F-227A6F61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B1D2-B0E7-4CA4-8094-88A83C0F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561B-A3F0-476F-8714-9F8B27EC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A94C-7BE5-40EB-8411-E37756B1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B023F-4414-4DE6-A354-DD9E374CD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602D7-DC2A-4F4E-9B1F-3B5B42173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0235-506D-46EA-B5CC-9C27104F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1EDD-E612-4572-B747-0DABDCDC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2A29-A078-4BA5-B221-2A8CE61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18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9E1DA-95F0-43D3-B99C-425A03A9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9173-6670-4B41-AA1D-428E01B24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D8AF-4672-4649-A43E-B9E5FF4B9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EE5A-9A5E-4DF2-9B98-A2BB805F297D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EAC7-FE44-408F-9F55-7DDE24D65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E8E8-F7A3-4215-B185-E9264D352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2EF4-651B-426D-90A9-12A375414A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7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4E1B7-8866-4DFA-994D-A687379AA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37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7D39C-26D8-4542-9B31-B2348C29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543" y="1122363"/>
            <a:ext cx="5433113" cy="2669154"/>
          </a:xfrm>
        </p:spPr>
        <p:txBody>
          <a:bodyPr>
            <a:normAutofit/>
          </a:bodyPr>
          <a:lstStyle/>
          <a:p>
            <a:pPr algn="l"/>
            <a:r>
              <a:rPr lang="en-CA"/>
              <a:t>Stay Safe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A629E-A1DB-487F-988B-6A3B050B7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544" y="3928042"/>
            <a:ext cx="5483562" cy="1655762"/>
          </a:xfrm>
        </p:spPr>
        <p:txBody>
          <a:bodyPr>
            <a:normAutofit/>
          </a:bodyPr>
          <a:lstStyle/>
          <a:p>
            <a:pPr algn="l"/>
            <a:r>
              <a:rPr lang="en-CA"/>
              <a:t>By</a:t>
            </a:r>
          </a:p>
          <a:p>
            <a:pPr algn="l"/>
            <a:r>
              <a:rPr lang="en-CA"/>
              <a:t>Gagan Bhatia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53A9B-9757-4152-AC12-68721FC8A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4811"/>
            <a:ext cx="4803820" cy="492837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EEDF844-B167-4388-8231-51382CD4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" r="2" b="2"/>
          <a:stretch/>
        </p:blipFill>
        <p:spPr>
          <a:xfrm>
            <a:off x="20" y="1129284"/>
            <a:ext cx="4617700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6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7247C-8BE7-4ACB-AABB-9CA316AD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85% of all American women experienced sexual harassment in the workplace in 2019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097B92-64BC-49B7-AA96-D27BE89EA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915361"/>
              </p:ext>
            </p:extLst>
          </p:nvPr>
        </p:nvGraphicFramePr>
        <p:xfrm>
          <a:off x="6502400" y="649288"/>
          <a:ext cx="4862513" cy="554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9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7247C-8BE7-4ACB-AABB-9CA316AD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7" y="230564"/>
            <a:ext cx="4230100" cy="41254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Only 25% of women who were victims of sexual harassment at work statistics say they could easily report the incident to their employers.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097B92-64BC-49B7-AA96-D27BE89EA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667209"/>
              </p:ext>
            </p:extLst>
          </p:nvPr>
        </p:nvGraphicFramePr>
        <p:xfrm>
          <a:off x="6502400" y="649288"/>
          <a:ext cx="4862513" cy="554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8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2F00A-9394-4338-8AA0-6537AE1E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Why are the reporting numbers so less?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063A3B-DBA9-448B-9712-AD2593511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8443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4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952E2-DBED-4105-9E4C-C462E5D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How to make it more safe to report and prevent crime?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69B3-7AB3-4F8B-89FF-EA1B5ACD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7200" dirty="0"/>
              <a:t>Presenting </a:t>
            </a:r>
            <a:r>
              <a:rPr lang="en-CA" sz="7200" dirty="0" err="1"/>
              <a:t>StaySafe</a:t>
            </a:r>
            <a:r>
              <a:rPr lang="en-CA" sz="7200" dirty="0"/>
              <a:t>!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AF26025-703C-4374-B062-B3E24DBB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76" y="2224785"/>
            <a:ext cx="3390755" cy="36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02FD0-65F5-4270-A6C2-84730BC0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StaySafe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9B78C-28DF-4B36-9DC9-36A557D29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6037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04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47D0C-5E21-4054-952B-CD4B83B1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StaySafe UI</a:t>
            </a:r>
          </a:p>
        </p:txBody>
      </p:sp>
      <p:pic>
        <p:nvPicPr>
          <p:cNvPr id="8" name="Content Placeholder 7" descr="A picture containing text, monitor, screen, screenshot&#10;&#10;Description automatically generated">
            <a:extLst>
              <a:ext uri="{FF2B5EF4-FFF2-40B4-BE49-F238E27FC236}">
                <a16:creationId xmlns:a16="http://schemas.microsoft.com/office/drawing/2014/main" id="{86E49426-5524-46EB-9229-2122F99ABA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17" y="1532839"/>
            <a:ext cx="3147413" cy="379206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83D8C4-7793-455B-91CB-884A609C1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14" y="1524775"/>
            <a:ext cx="3141973" cy="38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Stay Safe</vt:lpstr>
      <vt:lpstr>85% of all American women experienced sexual harassment in the workplace in 2019</vt:lpstr>
      <vt:lpstr>Only 25% of women who were victims of sexual harassment at work statistics say they could easily report the incident to their employers.</vt:lpstr>
      <vt:lpstr>Why are the reporting numbers so less?</vt:lpstr>
      <vt:lpstr>How to make it more safe to report and prevent crime?</vt:lpstr>
      <vt:lpstr>StaySafe</vt:lpstr>
      <vt:lpstr>StaySafe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Safe</dc:title>
  <dc:creator>Gagan Bhatia</dc:creator>
  <cp:lastModifiedBy>Gagan Bhatia</cp:lastModifiedBy>
  <cp:revision>5</cp:revision>
  <dcterms:created xsi:type="dcterms:W3CDTF">2021-05-23T16:15:28Z</dcterms:created>
  <dcterms:modified xsi:type="dcterms:W3CDTF">2021-05-23T17:37:11Z</dcterms:modified>
</cp:coreProperties>
</file>