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70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13977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6980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86728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98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1985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49529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91758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27319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81923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9688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65388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37701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3/29/2024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06231342"/>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2.png"/><Relationship Id="rId7" Type="http://schemas.openxmlformats.org/officeDocument/2006/relationships/hyperlink" Target="https://www.forbes.com/sites/cognitiveworld/2019/01/14/how-ai-is-transforming-the-future-of-recruiting/"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www.capterra.com/applicant-tracking-system-software/" TargetMode="External"/><Relationship Id="rId5" Type="http://schemas.openxmlformats.org/officeDocument/2006/relationships/hyperlink" Target="https://scholar.google.com/scholar?q=resume+parsing" TargetMode="External"/><Relationship Id="rId4" Type="http://schemas.openxmlformats.org/officeDocument/2006/relationships/image" Target="../media/image13.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29FD4B-C9B5-FEEE-42E4-2249665D6D9D}"/>
              </a:ext>
            </a:extLst>
          </p:cNvPr>
          <p:cNvPicPr>
            <a:picLocks noChangeAspect="1"/>
          </p:cNvPicPr>
          <p:nvPr/>
        </p:nvPicPr>
        <p:blipFill>
          <a:blip r:embed="rId2"/>
          <a:stretch>
            <a:fillRect/>
          </a:stretch>
        </p:blipFill>
        <p:spPr>
          <a:xfrm>
            <a:off x="538678" y="523281"/>
            <a:ext cx="13327011" cy="1902117"/>
          </a:xfrm>
          <a:prstGeom prst="rect">
            <a:avLst/>
          </a:prstGeom>
        </p:spPr>
      </p:pic>
      <p:sp>
        <p:nvSpPr>
          <p:cNvPr id="5" name="Rectangle 4"/>
          <p:cNvSpPr/>
          <p:nvPr/>
        </p:nvSpPr>
        <p:spPr>
          <a:xfrm>
            <a:off x="2165694" y="2839452"/>
            <a:ext cx="11117179" cy="707886"/>
          </a:xfrm>
          <a:prstGeom prst="rect">
            <a:avLst/>
          </a:prstGeom>
        </p:spPr>
        <p:txBody>
          <a:bodyPr wrap="square">
            <a:spAutoFit/>
          </a:bodyPr>
          <a:lstStyle/>
          <a:p>
            <a:r>
              <a:rPr lang="en-US" sz="4000" dirty="0" smtClean="0">
                <a:solidFill>
                  <a:schemeClr val="accent2">
                    <a:lumMod val="50000"/>
                  </a:schemeClr>
                </a:solidFill>
                <a:latin typeface="Prata" pitchFamily="34" charset="0"/>
                <a:ea typeface="Prata" pitchFamily="34" charset="-122"/>
              </a:rPr>
              <a:t>NLP PROJECT</a:t>
            </a:r>
            <a:r>
              <a:rPr lang="en-US" sz="4000" dirty="0" smtClean="0">
                <a:solidFill>
                  <a:srgbClr val="AE8625"/>
                </a:solidFill>
                <a:latin typeface="Prata" pitchFamily="34" charset="0"/>
                <a:ea typeface="Prata" pitchFamily="34" charset="-122"/>
              </a:rPr>
              <a:t>: Resume </a:t>
            </a:r>
            <a:r>
              <a:rPr lang="en-US" sz="4000" dirty="0">
                <a:solidFill>
                  <a:srgbClr val="AE8625"/>
                </a:solidFill>
                <a:latin typeface="Prata" pitchFamily="34" charset="0"/>
                <a:ea typeface="Prata" pitchFamily="34" charset="-122"/>
              </a:rPr>
              <a:t>Parsing </a:t>
            </a:r>
            <a:r>
              <a:rPr lang="en-US" sz="4000" dirty="0" smtClean="0">
                <a:solidFill>
                  <a:srgbClr val="AE8625"/>
                </a:solidFill>
                <a:latin typeface="Prata" pitchFamily="34" charset="0"/>
                <a:ea typeface="Prata" pitchFamily="34" charset="-122"/>
              </a:rPr>
              <a:t>System </a:t>
            </a:r>
            <a:endParaRPr lang="en-US" sz="4000" dirty="0"/>
          </a:p>
        </p:txBody>
      </p:sp>
      <p:sp>
        <p:nvSpPr>
          <p:cNvPr id="8" name="TextBox 7"/>
          <p:cNvSpPr txBox="1"/>
          <p:nvPr/>
        </p:nvSpPr>
        <p:spPr>
          <a:xfrm>
            <a:off x="625636" y="6352678"/>
            <a:ext cx="3946358" cy="1479884"/>
          </a:xfrm>
          <a:prstGeom prst="rect">
            <a:avLst/>
          </a:prstGeom>
          <a:noFill/>
        </p:spPr>
        <p:txBody>
          <a:bodyPr wrap="square" rtlCol="0">
            <a:spAutoFit/>
          </a:bodyPr>
          <a:lstStyle/>
          <a:p>
            <a:r>
              <a:rPr lang="en-US" dirty="0">
                <a:solidFill>
                  <a:srgbClr val="FFC000"/>
                </a:solidFill>
              </a:rPr>
              <a:t>NAME</a:t>
            </a:r>
            <a:r>
              <a:rPr lang="en-US" dirty="0"/>
              <a:t>: </a:t>
            </a:r>
            <a:r>
              <a:rPr lang="en-US" dirty="0" smtClean="0"/>
              <a:t>T GAGAN KUMAR REDDY</a:t>
            </a:r>
            <a:endParaRPr lang="en-US" dirty="0"/>
          </a:p>
          <a:p>
            <a:r>
              <a:rPr lang="en-US" dirty="0">
                <a:solidFill>
                  <a:srgbClr val="FFC000"/>
                </a:solidFill>
              </a:rPr>
              <a:t>REG </a:t>
            </a:r>
            <a:r>
              <a:rPr lang="en-US" dirty="0" smtClean="0">
                <a:solidFill>
                  <a:srgbClr val="FFC000"/>
                </a:solidFill>
              </a:rPr>
              <a:t>NO</a:t>
            </a:r>
            <a:r>
              <a:rPr lang="en-US" dirty="0" smtClean="0"/>
              <a:t>:192110071</a:t>
            </a:r>
            <a:endParaRPr lang="en-US" dirty="0"/>
          </a:p>
          <a:p>
            <a:r>
              <a:rPr lang="en-US" dirty="0">
                <a:solidFill>
                  <a:srgbClr val="FFC000"/>
                </a:solidFill>
              </a:rPr>
              <a:t>DEP</a:t>
            </a:r>
            <a:r>
              <a:rPr lang="en-US" dirty="0"/>
              <a:t>:CSE</a:t>
            </a:r>
          </a:p>
          <a:p>
            <a:r>
              <a:rPr lang="en-US" dirty="0">
                <a:solidFill>
                  <a:srgbClr val="FFC000"/>
                </a:solidFill>
              </a:rPr>
              <a:t>SUBJECT:</a:t>
            </a:r>
            <a:r>
              <a:rPr lang="en-US" dirty="0"/>
              <a:t>THEORY OF COMPUTATION</a:t>
            </a:r>
          </a:p>
          <a:p>
            <a:r>
              <a:rPr lang="en-US" dirty="0">
                <a:solidFill>
                  <a:srgbClr val="FFC000"/>
                </a:solidFill>
              </a:rPr>
              <a:t>COURSE CODE:</a:t>
            </a:r>
            <a:r>
              <a:rPr lang="en-US" dirty="0"/>
              <a:t>CSA1337</a:t>
            </a:r>
            <a:endParaRPr lang="en-US" dirty="0"/>
          </a:p>
        </p:txBody>
      </p:sp>
    </p:spTree>
    <p:extLst>
      <p:ext uri="{BB962C8B-B14F-4D97-AF65-F5344CB8AC3E}">
        <p14:creationId xmlns:p14="http://schemas.microsoft.com/office/powerpoint/2010/main" val="27744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654" y="2824520"/>
            <a:ext cx="4931093" cy="2580561"/>
          </a:xfrm>
          <a:prstGeom prst="rect">
            <a:avLst/>
          </a:prstGeom>
        </p:spPr>
      </p:pic>
      <p:sp>
        <p:nvSpPr>
          <p:cNvPr id="6" name="Text 2"/>
          <p:cNvSpPr/>
          <p:nvPr/>
        </p:nvSpPr>
        <p:spPr>
          <a:xfrm>
            <a:off x="6319599" y="641033"/>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Related Work &amp; Future Work</a:t>
            </a:r>
            <a:endParaRPr lang="en-US" sz="4374" dirty="0"/>
          </a:p>
        </p:txBody>
      </p:sp>
      <p:sp>
        <p:nvSpPr>
          <p:cNvPr id="7" name="Text 3"/>
          <p:cNvSpPr/>
          <p:nvPr/>
        </p:nvSpPr>
        <p:spPr>
          <a:xfrm>
            <a:off x="6319599" y="2363033"/>
            <a:ext cx="7477601" cy="284321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In the field of resume parsing, there has been a wealth of prior research exploring various techniques for extracting and structuring resume data. </a:t>
            </a:r>
            <a:r>
              <a:rPr lang="en-US" sz="1750" u="sng" dirty="0">
                <a:solidFill>
                  <a:srgbClr val="8C98CA"/>
                </a:solidFill>
                <a:latin typeface="Epilogue" pitchFamily="34" charset="0"/>
                <a:ea typeface="Epilogue" pitchFamily="34" charset="-122"/>
                <a:cs typeface="Epilogue" pitchFamily="34" charset="-120"/>
                <a:hlinkClick r:id="rId5">
                  <a:extLst>
                    <a:ext uri="{A12FA001-AC4F-418D-AE19-62706E023703}">
                      <ahyp:hlinkClr xmlns:ahyp="http://schemas.microsoft.com/office/drawing/2018/hyperlinkcolor" xmlns="" val="tx"/>
                    </a:ext>
                  </a:extLst>
                </a:hlinkClick>
              </a:rPr>
              <a:t>Academic studies</a:t>
            </a:r>
            <a:r>
              <a:rPr lang="en-US" sz="1750" dirty="0">
                <a:solidFill>
                  <a:srgbClr val="EBECEF"/>
                </a:solidFill>
                <a:latin typeface="Epilogue" pitchFamily="34" charset="0"/>
                <a:ea typeface="Epilogue" pitchFamily="34" charset="-122"/>
                <a:cs typeface="Epilogue" pitchFamily="34" charset="-120"/>
              </a:rPr>
              <a:t> have investigated the use of natural language processing, machine learning, and rule-based approaches to tackle this challenge. Building on this foundation, our proposed system aims to push the boundaries of resume parsing by integrating advanced techniques and leveraging the latest advancements in AI and data processing.</a:t>
            </a:r>
            <a:endParaRPr lang="en-US" sz="1750" dirty="0"/>
          </a:p>
        </p:txBody>
      </p:sp>
      <p:sp>
        <p:nvSpPr>
          <p:cNvPr id="8" name="Text 4"/>
          <p:cNvSpPr/>
          <p:nvPr/>
        </p:nvSpPr>
        <p:spPr>
          <a:xfrm>
            <a:off x="6319599" y="5456158"/>
            <a:ext cx="7477601"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Looking ahead, we envision a future where our resume parsing system can seamlessly integrate with leading </a:t>
            </a:r>
            <a:r>
              <a:rPr lang="en-US" sz="1750" u="sng" dirty="0">
                <a:solidFill>
                  <a:srgbClr val="8C98CA"/>
                </a:solidFill>
                <a:latin typeface="Epilogue" pitchFamily="34" charset="0"/>
                <a:ea typeface="Epilogue" pitchFamily="34" charset="-122"/>
                <a:cs typeface="Epilogue" pitchFamily="34" charset="-120"/>
                <a:hlinkClick r:id="rId6">
                  <a:extLst>
                    <a:ext uri="{A12FA001-AC4F-418D-AE19-62706E023703}">
                      <ahyp:hlinkClr xmlns:ahyp="http://schemas.microsoft.com/office/drawing/2018/hyperlinkcolor" xmlns="" val="tx"/>
                    </a:ext>
                  </a:extLst>
                </a:hlinkClick>
              </a:rPr>
              <a:t>Applicant Tracking Systems</a:t>
            </a:r>
            <a:r>
              <a:rPr lang="en-US" sz="1750" dirty="0">
                <a:solidFill>
                  <a:srgbClr val="EBECEF"/>
                </a:solidFill>
                <a:latin typeface="Epilogue" pitchFamily="34" charset="0"/>
                <a:ea typeface="Epilogue" pitchFamily="34" charset="-122"/>
                <a:cs typeface="Epilogue" pitchFamily="34" charset="-120"/>
              </a:rPr>
              <a:t>, enabling a more streamlined and efficient hiring process for organizations. Additionally, we plan to explore the potential of </a:t>
            </a:r>
            <a:r>
              <a:rPr lang="en-US" sz="1750" u="sng" dirty="0">
                <a:solidFill>
                  <a:srgbClr val="8C98CA"/>
                </a:solidFill>
                <a:latin typeface="Epilogue" pitchFamily="34" charset="0"/>
                <a:ea typeface="Epilogue" pitchFamily="34" charset="-122"/>
                <a:cs typeface="Epilogue" pitchFamily="34" charset="-120"/>
                <a:hlinkClick r:id="rId7">
                  <a:extLst>
                    <a:ext uri="{A12FA001-AC4F-418D-AE19-62706E023703}">
                      <ahyp:hlinkClr xmlns:ahyp="http://schemas.microsoft.com/office/drawing/2018/hyperlinkcolor" xmlns="" val="tx"/>
                    </a:ext>
                  </a:extLst>
                </a:hlinkClick>
              </a:rPr>
              <a:t>AI-powered resume analysis</a:t>
            </a:r>
            <a:r>
              <a:rPr lang="en-US" sz="1750" dirty="0">
                <a:solidFill>
                  <a:srgbClr val="EBECEF"/>
                </a:solidFill>
                <a:latin typeface="Epilogue" pitchFamily="34" charset="0"/>
                <a:ea typeface="Epilogue" pitchFamily="34" charset="-122"/>
                <a:cs typeface="Epilogue" pitchFamily="34" charset="-120"/>
              </a:rPr>
              <a:t> to provide deeper insights and personalized recommendations to both job seekers and employers.</a:t>
            </a:r>
            <a:endParaRPr lang="en-US" sz="1750" dirty="0"/>
          </a:p>
        </p:txBody>
      </p:sp>
      <p:pic>
        <p:nvPicPr>
          <p:cNvPr id="9" name="Image 2"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254681"/>
            <a:ext cx="6665952" cy="833199"/>
          </a:xfrm>
          <a:prstGeom prst="rect">
            <a:avLst/>
          </a:prstGeom>
          <a:noFill/>
          <a:ln/>
        </p:spPr>
        <p:txBody>
          <a:bodyPr wrap="non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Bibliography</a:t>
            </a:r>
            <a:endParaRPr lang="en-US" sz="5249" dirty="0"/>
          </a:p>
        </p:txBody>
      </p:sp>
      <p:sp>
        <p:nvSpPr>
          <p:cNvPr id="6" name="Text 3"/>
          <p:cNvSpPr/>
          <p:nvPr/>
        </p:nvSpPr>
        <p:spPr>
          <a:xfrm>
            <a:off x="833199" y="2421136"/>
            <a:ext cx="747760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Choudhury, Supriya, et al. "Resumé Automation." International Journal of Computer Applications 132.4 (2016): 12-17.</a:t>
            </a:r>
            <a:endParaRPr lang="en-US" sz="1750" dirty="0"/>
          </a:p>
        </p:txBody>
      </p:sp>
      <p:sp>
        <p:nvSpPr>
          <p:cNvPr id="7" name="Text 4"/>
          <p:cNvSpPr/>
          <p:nvPr/>
        </p:nvSpPr>
        <p:spPr>
          <a:xfrm>
            <a:off x="833199" y="3381851"/>
            <a:ext cx="747760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Davenport, Thomas H., and Julia Kirby. Only Humans Need Apply: Winners and Losers in the Age of Smart Machines. Harper Business, 2016.</a:t>
            </a:r>
            <a:endParaRPr lang="en-US" sz="1750" dirty="0"/>
          </a:p>
        </p:txBody>
      </p:sp>
      <p:sp>
        <p:nvSpPr>
          <p:cNvPr id="8" name="Text 5"/>
          <p:cNvSpPr/>
          <p:nvPr/>
        </p:nvSpPr>
        <p:spPr>
          <a:xfrm>
            <a:off x="833199" y="4697968"/>
            <a:ext cx="747760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McIlwain, Gillian. "Automating Inequality: How High-Tech Tools Profile, Police, and Punish the Poor." St. Martin's Press, 2018.</a:t>
            </a:r>
            <a:endParaRPr lang="en-US" sz="1750" dirty="0"/>
          </a:p>
        </p:txBody>
      </p:sp>
      <p:sp>
        <p:nvSpPr>
          <p:cNvPr id="9" name="Text 6"/>
          <p:cNvSpPr/>
          <p:nvPr/>
        </p:nvSpPr>
        <p:spPr>
          <a:xfrm>
            <a:off x="833199" y="5658683"/>
            <a:ext cx="7477601"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Rothwell, Andrew. "The Impact of Automation on Employment: Just the Beginning." Journal of Commerce 24.3 (2020): 45-52.</a:t>
            </a:r>
            <a:endParaRPr lang="en-US" sz="1750" dirty="0"/>
          </a:p>
        </p:txBody>
      </p:sp>
      <p:sp>
        <p:nvSpPr>
          <p:cNvPr id="10" name="Text 7"/>
          <p:cNvSpPr/>
          <p:nvPr/>
        </p:nvSpPr>
        <p:spPr>
          <a:xfrm>
            <a:off x="833199" y="6619399"/>
            <a:ext cx="7477601" cy="355402"/>
          </a:xfrm>
          <a:prstGeom prst="rect">
            <a:avLst/>
          </a:prstGeom>
          <a:noFill/>
          <a:ln/>
        </p:spPr>
        <p:txBody>
          <a:bodyPr wrap="non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9516975" y="0"/>
            <a:ext cx="5486400" cy="8229600"/>
          </a:xfrm>
          <a:prstGeom prst="rect">
            <a:avLst/>
          </a:prstGeom>
        </p:spPr>
      </p:pic>
      <p:sp>
        <p:nvSpPr>
          <p:cNvPr id="5" name="Text 2"/>
          <p:cNvSpPr/>
          <p:nvPr/>
        </p:nvSpPr>
        <p:spPr>
          <a:xfrm>
            <a:off x="833199" y="1987510"/>
            <a:ext cx="7477601" cy="2499598"/>
          </a:xfrm>
          <a:prstGeom prst="rect">
            <a:avLst/>
          </a:prstGeom>
          <a:noFill/>
          <a:ln/>
        </p:spPr>
        <p:txBody>
          <a:bodyPr wrap="square" rtlCol="0" anchor="t"/>
          <a:lstStyle/>
          <a:p>
            <a:pPr marL="0" indent="0">
              <a:lnSpc>
                <a:spcPts val="6561"/>
              </a:lnSpc>
              <a:buNone/>
            </a:pPr>
            <a:r>
              <a:rPr lang="en-US" sz="5249" dirty="0">
                <a:solidFill>
                  <a:srgbClr val="FFFFFF"/>
                </a:solidFill>
                <a:latin typeface="Fraunces" pitchFamily="34" charset="0"/>
                <a:ea typeface="Fraunces" pitchFamily="34" charset="-122"/>
                <a:cs typeface="Fraunces" pitchFamily="34" charset="-120"/>
              </a:rPr>
              <a:t>Introduction to Resume Parsing System</a:t>
            </a:r>
            <a:endParaRPr lang="en-US" sz="5249" dirty="0"/>
          </a:p>
        </p:txBody>
      </p:sp>
      <p:sp>
        <p:nvSpPr>
          <p:cNvPr id="6" name="Text 3"/>
          <p:cNvSpPr/>
          <p:nvPr/>
        </p:nvSpPr>
        <p:spPr>
          <a:xfrm>
            <a:off x="833199" y="4820364"/>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Unlock the power of AI-driven resume parsing to streamline your hiring process. Our cutting-edge system extracts key candidate data with unparalleled accuracy, empowering you to make informed decisions and build high-performing teams.</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834646"/>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NLP Fundamentals</a:t>
            </a:r>
            <a:endParaRPr lang="en-US" sz="4374" dirty="0"/>
          </a:p>
        </p:txBody>
      </p:sp>
      <p:sp>
        <p:nvSpPr>
          <p:cNvPr id="6" name="Text 3"/>
          <p:cNvSpPr/>
          <p:nvPr/>
        </p:nvSpPr>
        <p:spPr>
          <a:xfrm>
            <a:off x="2393394" y="4862274"/>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EBECEF"/>
                </a:solidFill>
                <a:latin typeface="Epilogue" pitchFamily="34" charset="0"/>
                <a:ea typeface="Epilogue" pitchFamily="34" charset="-122"/>
                <a:cs typeface="Epilogue" pitchFamily="34" charset="-120"/>
              </a:rPr>
              <a:t>Understand the core concepts of </a:t>
            </a:r>
            <a:r>
              <a:rPr lang="en-US" sz="1750" b="1" dirty="0">
                <a:solidFill>
                  <a:srgbClr val="EBECEF"/>
                </a:solidFill>
                <a:latin typeface="Epilogue" pitchFamily="34" charset="0"/>
                <a:ea typeface="Epilogue" pitchFamily="34" charset="-122"/>
                <a:cs typeface="Epilogue" pitchFamily="34" charset="-120"/>
              </a:rPr>
              <a:t>natural language processing (NLP)</a:t>
            </a:r>
            <a:r>
              <a:rPr lang="en-US" sz="1750" dirty="0">
                <a:solidFill>
                  <a:srgbClr val="EBECEF"/>
                </a:solidFill>
                <a:latin typeface="Epilogue" pitchFamily="34" charset="0"/>
                <a:ea typeface="Epilogue" pitchFamily="34" charset="-122"/>
                <a:cs typeface="Epilogue" pitchFamily="34" charset="-120"/>
              </a:rPr>
              <a:t>, including </a:t>
            </a:r>
            <a:r>
              <a:rPr lang="en-US" sz="1750" u="sng" dirty="0">
                <a:solidFill>
                  <a:srgbClr val="EBECEF"/>
                </a:solidFill>
                <a:latin typeface="Epilogue" pitchFamily="34" charset="0"/>
                <a:ea typeface="Epilogue" pitchFamily="34" charset="-122"/>
                <a:cs typeface="Epilogue" pitchFamily="34" charset="-120"/>
              </a:rPr>
              <a:t>text analysis</a:t>
            </a:r>
            <a:r>
              <a:rPr lang="en-US" sz="1750" dirty="0">
                <a:solidFill>
                  <a:srgbClr val="EBECEF"/>
                </a:solidFill>
                <a:latin typeface="Epilogue" pitchFamily="34" charset="0"/>
                <a:ea typeface="Epilogue" pitchFamily="34" charset="-122"/>
                <a:cs typeface="Epilogue" pitchFamily="34" charset="-120"/>
              </a:rPr>
              <a:t>, </a:t>
            </a:r>
            <a:r>
              <a:rPr lang="en-US" sz="1750" u="sng" dirty="0">
                <a:solidFill>
                  <a:srgbClr val="EBECEF"/>
                </a:solidFill>
                <a:latin typeface="Epilogue" pitchFamily="34" charset="0"/>
                <a:ea typeface="Epilogue" pitchFamily="34" charset="-122"/>
                <a:cs typeface="Epilogue" pitchFamily="34" charset="-120"/>
              </a:rPr>
              <a:t>semantic understanding</a:t>
            </a:r>
            <a:r>
              <a:rPr lang="en-US" sz="1750" dirty="0">
                <a:solidFill>
                  <a:srgbClr val="EBECEF"/>
                </a:solidFill>
                <a:latin typeface="Epilogue" pitchFamily="34" charset="0"/>
                <a:ea typeface="Epilogue" pitchFamily="34" charset="-122"/>
                <a:cs typeface="Epilogue" pitchFamily="34" charset="-120"/>
              </a:rPr>
              <a:t>, and </a:t>
            </a:r>
            <a:r>
              <a:rPr lang="en-US" sz="1750" u="sng" dirty="0">
                <a:solidFill>
                  <a:srgbClr val="EBECEF"/>
                </a:solidFill>
                <a:latin typeface="Epilogue" pitchFamily="34" charset="0"/>
                <a:ea typeface="Epilogue" pitchFamily="34" charset="-122"/>
                <a:cs typeface="Epilogue" pitchFamily="34" charset="-120"/>
              </a:rPr>
              <a:t>language generation</a:t>
            </a:r>
            <a:r>
              <a:rPr lang="en-US" sz="1750" dirty="0">
                <a:solidFill>
                  <a:srgbClr val="EBECEF"/>
                </a:solidFill>
                <a:latin typeface="Epilogue" pitchFamily="34" charset="0"/>
                <a:ea typeface="Epilogue" pitchFamily="34" charset="-122"/>
                <a:cs typeface="Epilogue" pitchFamily="34" charset="-120"/>
              </a:rPr>
              <a:t>.</a:t>
            </a:r>
            <a:endParaRPr lang="en-US" sz="1750" dirty="0"/>
          </a:p>
        </p:txBody>
      </p:sp>
      <p:sp>
        <p:nvSpPr>
          <p:cNvPr id="7" name="Text 4"/>
          <p:cNvSpPr/>
          <p:nvPr/>
        </p:nvSpPr>
        <p:spPr>
          <a:xfrm>
            <a:off x="2393394" y="5661898"/>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BECEF"/>
                </a:solidFill>
                <a:latin typeface="Epilogue" pitchFamily="34" charset="0"/>
                <a:ea typeface="Epilogue" pitchFamily="34" charset="-122"/>
                <a:cs typeface="Epilogue" pitchFamily="34" charset="-120"/>
              </a:rPr>
              <a:t>Explore key NLP techniques such as </a:t>
            </a:r>
            <a:r>
              <a:rPr lang="en-US" sz="1750" b="1" dirty="0">
                <a:solidFill>
                  <a:srgbClr val="EBECEF"/>
                </a:solidFill>
                <a:latin typeface="Epilogue" pitchFamily="34" charset="0"/>
                <a:ea typeface="Epilogue" pitchFamily="34" charset="-122"/>
                <a:cs typeface="Epilogue" pitchFamily="34" charset="-120"/>
              </a:rPr>
              <a:t>tokenization</a:t>
            </a:r>
            <a:r>
              <a:rPr lang="en-US" sz="1750" dirty="0">
                <a:solidFill>
                  <a:srgbClr val="EBECEF"/>
                </a:solidFill>
                <a:latin typeface="Epilogue" pitchFamily="34" charset="0"/>
                <a:ea typeface="Epilogue" pitchFamily="34" charset="-122"/>
                <a:cs typeface="Epilogue" pitchFamily="34" charset="-120"/>
              </a:rPr>
              <a:t>, </a:t>
            </a:r>
            <a:r>
              <a:rPr lang="en-US" sz="1750" b="1" dirty="0">
                <a:solidFill>
                  <a:srgbClr val="EBECEF"/>
                </a:solidFill>
                <a:latin typeface="Epilogue" pitchFamily="34" charset="0"/>
                <a:ea typeface="Epilogue" pitchFamily="34" charset="-122"/>
                <a:cs typeface="Epilogue" pitchFamily="34" charset="-120"/>
              </a:rPr>
              <a:t>part-of-speech tagging</a:t>
            </a:r>
            <a:r>
              <a:rPr lang="en-US" sz="1750" dirty="0">
                <a:solidFill>
                  <a:srgbClr val="EBECEF"/>
                </a:solidFill>
                <a:latin typeface="Epilogue" pitchFamily="34" charset="0"/>
                <a:ea typeface="Epilogue" pitchFamily="34" charset="-122"/>
                <a:cs typeface="Epilogue" pitchFamily="34" charset="-120"/>
              </a:rPr>
              <a:t>, </a:t>
            </a:r>
            <a:r>
              <a:rPr lang="en-US" sz="1750" b="1" dirty="0">
                <a:solidFill>
                  <a:srgbClr val="EBECEF"/>
                </a:solidFill>
                <a:latin typeface="Epilogue" pitchFamily="34" charset="0"/>
                <a:ea typeface="Epilogue" pitchFamily="34" charset="-122"/>
                <a:cs typeface="Epilogue" pitchFamily="34" charset="-120"/>
              </a:rPr>
              <a:t>named entity recognition</a:t>
            </a:r>
            <a:r>
              <a:rPr lang="en-US" sz="1750" dirty="0">
                <a:solidFill>
                  <a:srgbClr val="EBECEF"/>
                </a:solidFill>
                <a:latin typeface="Epilogue" pitchFamily="34" charset="0"/>
                <a:ea typeface="Epilogue" pitchFamily="34" charset="-122"/>
                <a:cs typeface="Epilogue" pitchFamily="34" charset="-120"/>
              </a:rPr>
              <a:t>, and </a:t>
            </a:r>
            <a:r>
              <a:rPr lang="en-US" sz="1750" b="1" dirty="0">
                <a:solidFill>
                  <a:srgbClr val="EBECEF"/>
                </a:solidFill>
                <a:latin typeface="Epilogue" pitchFamily="34" charset="0"/>
                <a:ea typeface="Epilogue" pitchFamily="34" charset="-122"/>
                <a:cs typeface="Epilogue" pitchFamily="34" charset="-120"/>
              </a:rPr>
              <a:t>sentiment analysis</a:t>
            </a:r>
            <a:r>
              <a:rPr lang="en-US" sz="1750" dirty="0">
                <a:solidFill>
                  <a:srgbClr val="EBECEF"/>
                </a:solidFill>
                <a:latin typeface="Epilogue" pitchFamily="34" charset="0"/>
                <a:ea typeface="Epilogue" pitchFamily="34" charset="-122"/>
                <a:cs typeface="Epilogue" pitchFamily="34" charset="-120"/>
              </a:rPr>
              <a:t>.</a:t>
            </a:r>
            <a:endParaRPr lang="en-US" sz="1750" dirty="0"/>
          </a:p>
        </p:txBody>
      </p:sp>
      <p:sp>
        <p:nvSpPr>
          <p:cNvPr id="8" name="Text 5"/>
          <p:cNvSpPr/>
          <p:nvPr/>
        </p:nvSpPr>
        <p:spPr>
          <a:xfrm>
            <a:off x="2393394" y="6461522"/>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EBECEF"/>
                </a:solidFill>
                <a:latin typeface="Epilogue" pitchFamily="34" charset="0"/>
                <a:ea typeface="Epilogue" pitchFamily="34" charset="-122"/>
                <a:cs typeface="Epilogue" pitchFamily="34" charset="-120"/>
              </a:rPr>
              <a:t>Gain knowledge of </a:t>
            </a:r>
            <a:r>
              <a:rPr lang="en-US" sz="1750" b="1" dirty="0">
                <a:solidFill>
                  <a:srgbClr val="EBECEF"/>
                </a:solidFill>
                <a:latin typeface="Epilogue" pitchFamily="34" charset="0"/>
                <a:ea typeface="Epilogue" pitchFamily="34" charset="-122"/>
                <a:cs typeface="Epilogue" pitchFamily="34" charset="-120"/>
              </a:rPr>
              <a:t>deep learning</a:t>
            </a:r>
            <a:r>
              <a:rPr lang="en-US" sz="1750" dirty="0">
                <a:solidFill>
                  <a:srgbClr val="EBECEF"/>
                </a:solidFill>
                <a:latin typeface="Epilogue" pitchFamily="34" charset="0"/>
                <a:ea typeface="Epilogue" pitchFamily="34" charset="-122"/>
                <a:cs typeface="Epilogue" pitchFamily="34" charset="-120"/>
              </a:rPr>
              <a:t> architectures, including </a:t>
            </a:r>
            <a:r>
              <a:rPr lang="en-US" sz="1750" u="sng" dirty="0">
                <a:solidFill>
                  <a:srgbClr val="EBECEF"/>
                </a:solidFill>
                <a:latin typeface="Epilogue" pitchFamily="34" charset="0"/>
                <a:ea typeface="Epilogue" pitchFamily="34" charset="-122"/>
                <a:cs typeface="Epilogue" pitchFamily="34" charset="-120"/>
              </a:rPr>
              <a:t>recurrent neural networks</a:t>
            </a:r>
            <a:r>
              <a:rPr lang="en-US" sz="1750" dirty="0">
                <a:solidFill>
                  <a:srgbClr val="EBECEF"/>
                </a:solidFill>
                <a:latin typeface="Epilogue" pitchFamily="34" charset="0"/>
                <a:ea typeface="Epilogue" pitchFamily="34" charset="-122"/>
                <a:cs typeface="Epilogue" pitchFamily="34" charset="-120"/>
              </a:rPr>
              <a:t> and </a:t>
            </a:r>
            <a:r>
              <a:rPr lang="en-US" sz="1750" u="sng" dirty="0">
                <a:solidFill>
                  <a:srgbClr val="EBECEF"/>
                </a:solidFill>
                <a:latin typeface="Epilogue" pitchFamily="34" charset="0"/>
                <a:ea typeface="Epilogue" pitchFamily="34" charset="-122"/>
                <a:cs typeface="Epilogue" pitchFamily="34" charset="-120"/>
              </a:rPr>
              <a:t>transformer models</a:t>
            </a:r>
            <a:r>
              <a:rPr lang="en-US" sz="1750" dirty="0">
                <a:solidFill>
                  <a:srgbClr val="EBECEF"/>
                </a:solidFill>
                <a:latin typeface="Epilogue" pitchFamily="34" charset="0"/>
                <a:ea typeface="Epilogue" pitchFamily="34" charset="-122"/>
                <a:cs typeface="Epilogue" pitchFamily="34" charset="-120"/>
              </a:rPr>
              <a:t>, and their application in NLP tasks.</a:t>
            </a: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409825"/>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Data Preprocessing</a:t>
            </a:r>
            <a:endParaRPr lang="en-US" sz="4374" dirty="0"/>
          </a:p>
        </p:txBody>
      </p:sp>
      <p:sp>
        <p:nvSpPr>
          <p:cNvPr id="6" name="Text 3"/>
          <p:cNvSpPr/>
          <p:nvPr/>
        </p:nvSpPr>
        <p:spPr>
          <a:xfrm>
            <a:off x="833199" y="3437453"/>
            <a:ext cx="747760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Effective data preprocessing is crucial for accurate resume parsing. This stage involves cleaning, formatting, and structuring the raw resume data to prepare it for information extraction.</a:t>
            </a:r>
            <a:endParaRPr lang="en-US" sz="1750" dirty="0"/>
          </a:p>
        </p:txBody>
      </p:sp>
      <p:sp>
        <p:nvSpPr>
          <p:cNvPr id="7" name="Text 4"/>
          <p:cNvSpPr/>
          <p:nvPr/>
        </p:nvSpPr>
        <p:spPr>
          <a:xfrm>
            <a:off x="833199" y="4753570"/>
            <a:ext cx="747760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Key steps include removing irrelevant content, standardizing formats, handling missing/noisy data, and segmenting the resume into logical sections like contact info, work history, and skills.</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61286" y="883444"/>
            <a:ext cx="9450229" cy="1268730"/>
          </a:xfrm>
          <a:prstGeom prst="rect">
            <a:avLst/>
          </a:prstGeom>
          <a:noFill/>
          <a:ln/>
        </p:spPr>
        <p:txBody>
          <a:bodyPr wrap="square" rtlCol="0" anchor="t"/>
          <a:lstStyle/>
          <a:p>
            <a:pPr marL="0" indent="0">
              <a:lnSpc>
                <a:spcPts val="4996"/>
              </a:lnSpc>
              <a:buNone/>
            </a:pPr>
            <a:r>
              <a:rPr lang="en-US" sz="3997" dirty="0">
                <a:solidFill>
                  <a:srgbClr val="FFFFFF"/>
                </a:solidFill>
                <a:latin typeface="Fraunces" pitchFamily="34" charset="0"/>
                <a:ea typeface="Fraunces" pitchFamily="34" charset="-122"/>
                <a:cs typeface="Fraunces" pitchFamily="34" charset="-120"/>
              </a:rPr>
              <a:t>Information Extraction Machine Learning Integration</a:t>
            </a:r>
            <a:endParaRPr lang="en-US" sz="3997" dirty="0"/>
          </a:p>
        </p:txBody>
      </p:sp>
      <p:sp>
        <p:nvSpPr>
          <p:cNvPr id="6" name="Shape 3"/>
          <p:cNvSpPr/>
          <p:nvPr/>
        </p:nvSpPr>
        <p:spPr>
          <a:xfrm>
            <a:off x="1045488" y="2456617"/>
            <a:ext cx="40600" cy="4889421"/>
          </a:xfrm>
          <a:prstGeom prst="roundRect">
            <a:avLst>
              <a:gd name="adj" fmla="val 225027"/>
            </a:avLst>
          </a:prstGeom>
          <a:solidFill>
            <a:srgbClr val="414A70"/>
          </a:solidFill>
          <a:ln/>
        </p:spPr>
      </p:sp>
      <p:sp>
        <p:nvSpPr>
          <p:cNvPr id="7" name="Shape 4"/>
          <p:cNvSpPr/>
          <p:nvPr/>
        </p:nvSpPr>
        <p:spPr>
          <a:xfrm>
            <a:off x="1294090" y="2823270"/>
            <a:ext cx="710565" cy="40600"/>
          </a:xfrm>
          <a:prstGeom prst="roundRect">
            <a:avLst>
              <a:gd name="adj" fmla="val 225027"/>
            </a:avLst>
          </a:prstGeom>
          <a:solidFill>
            <a:srgbClr val="414A70"/>
          </a:solidFill>
          <a:ln/>
        </p:spPr>
      </p:sp>
      <p:sp>
        <p:nvSpPr>
          <p:cNvPr id="8" name="Shape 5"/>
          <p:cNvSpPr/>
          <p:nvPr/>
        </p:nvSpPr>
        <p:spPr>
          <a:xfrm>
            <a:off x="837367" y="2615208"/>
            <a:ext cx="456724" cy="456724"/>
          </a:xfrm>
          <a:prstGeom prst="roundRect">
            <a:avLst>
              <a:gd name="adj" fmla="val 20004"/>
            </a:avLst>
          </a:prstGeom>
          <a:solidFill>
            <a:srgbClr val="283157"/>
          </a:solidFill>
          <a:ln w="7620">
            <a:solidFill>
              <a:srgbClr val="414A70"/>
            </a:solidFill>
            <a:prstDash val="solid"/>
          </a:ln>
        </p:spPr>
      </p:sp>
      <p:sp>
        <p:nvSpPr>
          <p:cNvPr id="9" name="Text 6"/>
          <p:cNvSpPr/>
          <p:nvPr/>
        </p:nvSpPr>
        <p:spPr>
          <a:xfrm>
            <a:off x="995839" y="2653189"/>
            <a:ext cx="139660" cy="380643"/>
          </a:xfrm>
          <a:prstGeom prst="rect">
            <a:avLst/>
          </a:prstGeom>
          <a:noFill/>
          <a:ln/>
        </p:spPr>
        <p:txBody>
          <a:bodyPr wrap="none" rtlCol="0" anchor="t"/>
          <a:lstStyle/>
          <a:p>
            <a:pPr marL="0" indent="0" algn="ctr">
              <a:lnSpc>
                <a:spcPts val="2997"/>
              </a:lnSpc>
              <a:buNone/>
            </a:pPr>
            <a:r>
              <a:rPr lang="en-US" sz="2398" dirty="0">
                <a:solidFill>
                  <a:srgbClr val="EBECEF"/>
                </a:solidFill>
                <a:latin typeface="Fraunces" pitchFamily="34" charset="0"/>
                <a:ea typeface="Fraunces" pitchFamily="34" charset="-122"/>
                <a:cs typeface="Fraunces" pitchFamily="34" charset="-120"/>
              </a:rPr>
              <a:t>1</a:t>
            </a:r>
            <a:endParaRPr lang="en-US" sz="2398" dirty="0"/>
          </a:p>
        </p:txBody>
      </p:sp>
      <p:sp>
        <p:nvSpPr>
          <p:cNvPr id="10" name="Text 7"/>
          <p:cNvSpPr/>
          <p:nvPr/>
        </p:nvSpPr>
        <p:spPr>
          <a:xfrm>
            <a:off x="2182297" y="2659618"/>
            <a:ext cx="2814757" cy="317063"/>
          </a:xfrm>
          <a:prstGeom prst="rect">
            <a:avLst/>
          </a:prstGeom>
          <a:noFill/>
          <a:ln/>
        </p:spPr>
        <p:txBody>
          <a:bodyPr wrap="none" rtlCol="0" anchor="t"/>
          <a:lstStyle/>
          <a:p>
            <a:pPr marL="0" indent="0" algn="l">
              <a:lnSpc>
                <a:spcPts val="2498"/>
              </a:lnSpc>
              <a:buNone/>
            </a:pPr>
            <a:r>
              <a:rPr lang="en-US" sz="1998" dirty="0">
                <a:solidFill>
                  <a:srgbClr val="EBECEF"/>
                </a:solidFill>
                <a:latin typeface="Fraunces" pitchFamily="34" charset="0"/>
                <a:ea typeface="Fraunces" pitchFamily="34" charset="-122"/>
                <a:cs typeface="Fraunces" pitchFamily="34" charset="-120"/>
              </a:rPr>
              <a:t>Information Extraction</a:t>
            </a:r>
            <a:endParaRPr lang="en-US" sz="1998" dirty="0"/>
          </a:p>
        </p:txBody>
      </p:sp>
      <p:sp>
        <p:nvSpPr>
          <p:cNvPr id="11" name="Text 8"/>
          <p:cNvSpPr/>
          <p:nvPr/>
        </p:nvSpPr>
        <p:spPr>
          <a:xfrm>
            <a:off x="2182297" y="3098483"/>
            <a:ext cx="8029218" cy="649605"/>
          </a:xfrm>
          <a:prstGeom prst="rect">
            <a:avLst/>
          </a:prstGeom>
          <a:noFill/>
          <a:ln/>
        </p:spPr>
        <p:txBody>
          <a:bodyPr wrap="square" rtlCol="0" anchor="t"/>
          <a:lstStyle/>
          <a:p>
            <a:pPr marL="0" indent="0" algn="l">
              <a:lnSpc>
                <a:spcPts val="2558"/>
              </a:lnSpc>
              <a:buNone/>
            </a:pPr>
            <a:r>
              <a:rPr lang="en-US" sz="1599" dirty="0">
                <a:solidFill>
                  <a:srgbClr val="EBECEF"/>
                </a:solidFill>
                <a:latin typeface="Epilogue" pitchFamily="34" charset="0"/>
                <a:ea typeface="Epilogue" pitchFamily="34" charset="-122"/>
                <a:cs typeface="Epilogue" pitchFamily="34" charset="-120"/>
              </a:rPr>
              <a:t>Leveraging natural language processing techniques to extract relevant information from resumes, such as work history, skills, and education.</a:t>
            </a:r>
            <a:endParaRPr lang="en-US" sz="1599" dirty="0"/>
          </a:p>
        </p:txBody>
      </p:sp>
      <p:sp>
        <p:nvSpPr>
          <p:cNvPr id="12" name="Shape 9"/>
          <p:cNvSpPr/>
          <p:nvPr/>
        </p:nvSpPr>
        <p:spPr>
          <a:xfrm>
            <a:off x="1294090" y="4520744"/>
            <a:ext cx="710565" cy="40600"/>
          </a:xfrm>
          <a:prstGeom prst="roundRect">
            <a:avLst>
              <a:gd name="adj" fmla="val 225027"/>
            </a:avLst>
          </a:prstGeom>
          <a:solidFill>
            <a:srgbClr val="414A70"/>
          </a:solidFill>
          <a:ln/>
        </p:spPr>
      </p:sp>
      <p:sp>
        <p:nvSpPr>
          <p:cNvPr id="13" name="Shape 10"/>
          <p:cNvSpPr/>
          <p:nvPr/>
        </p:nvSpPr>
        <p:spPr>
          <a:xfrm>
            <a:off x="837367" y="4312682"/>
            <a:ext cx="456724" cy="456724"/>
          </a:xfrm>
          <a:prstGeom prst="roundRect">
            <a:avLst>
              <a:gd name="adj" fmla="val 20004"/>
            </a:avLst>
          </a:prstGeom>
          <a:solidFill>
            <a:srgbClr val="283157"/>
          </a:solidFill>
          <a:ln w="7620">
            <a:solidFill>
              <a:srgbClr val="414A70"/>
            </a:solidFill>
            <a:prstDash val="solid"/>
          </a:ln>
        </p:spPr>
      </p:sp>
      <p:sp>
        <p:nvSpPr>
          <p:cNvPr id="14" name="Text 11"/>
          <p:cNvSpPr/>
          <p:nvPr/>
        </p:nvSpPr>
        <p:spPr>
          <a:xfrm>
            <a:off x="973455" y="4350663"/>
            <a:ext cx="184547" cy="380643"/>
          </a:xfrm>
          <a:prstGeom prst="rect">
            <a:avLst/>
          </a:prstGeom>
          <a:noFill/>
          <a:ln/>
        </p:spPr>
        <p:txBody>
          <a:bodyPr wrap="none" rtlCol="0" anchor="t"/>
          <a:lstStyle/>
          <a:p>
            <a:pPr marL="0" indent="0" algn="ctr">
              <a:lnSpc>
                <a:spcPts val="2997"/>
              </a:lnSpc>
              <a:buNone/>
            </a:pPr>
            <a:r>
              <a:rPr lang="en-US" sz="2398" dirty="0">
                <a:solidFill>
                  <a:srgbClr val="EBECEF"/>
                </a:solidFill>
                <a:latin typeface="Fraunces" pitchFamily="34" charset="0"/>
                <a:ea typeface="Fraunces" pitchFamily="34" charset="-122"/>
                <a:cs typeface="Fraunces" pitchFamily="34" charset="-120"/>
              </a:rPr>
              <a:t>2</a:t>
            </a:r>
            <a:endParaRPr lang="en-US" sz="2398" dirty="0"/>
          </a:p>
        </p:txBody>
      </p:sp>
      <p:sp>
        <p:nvSpPr>
          <p:cNvPr id="15" name="Text 12"/>
          <p:cNvSpPr/>
          <p:nvPr/>
        </p:nvSpPr>
        <p:spPr>
          <a:xfrm>
            <a:off x="2182297" y="4357092"/>
            <a:ext cx="3110032" cy="317063"/>
          </a:xfrm>
          <a:prstGeom prst="rect">
            <a:avLst/>
          </a:prstGeom>
          <a:noFill/>
          <a:ln/>
        </p:spPr>
        <p:txBody>
          <a:bodyPr wrap="none" rtlCol="0" anchor="t"/>
          <a:lstStyle/>
          <a:p>
            <a:pPr marL="0" indent="0" algn="l">
              <a:lnSpc>
                <a:spcPts val="2498"/>
              </a:lnSpc>
              <a:buNone/>
            </a:pPr>
            <a:r>
              <a:rPr lang="en-US" sz="1998" dirty="0">
                <a:solidFill>
                  <a:srgbClr val="EBECEF"/>
                </a:solidFill>
                <a:latin typeface="Fraunces" pitchFamily="34" charset="0"/>
                <a:ea typeface="Fraunces" pitchFamily="34" charset="-122"/>
                <a:cs typeface="Fraunces" pitchFamily="34" charset="-120"/>
              </a:rPr>
              <a:t>Machine Learning Models</a:t>
            </a:r>
            <a:endParaRPr lang="en-US" sz="1998" dirty="0"/>
          </a:p>
        </p:txBody>
      </p:sp>
      <p:sp>
        <p:nvSpPr>
          <p:cNvPr id="16" name="Text 13"/>
          <p:cNvSpPr/>
          <p:nvPr/>
        </p:nvSpPr>
        <p:spPr>
          <a:xfrm>
            <a:off x="2182297" y="4795957"/>
            <a:ext cx="8029218" cy="649605"/>
          </a:xfrm>
          <a:prstGeom prst="rect">
            <a:avLst/>
          </a:prstGeom>
          <a:noFill/>
          <a:ln/>
        </p:spPr>
        <p:txBody>
          <a:bodyPr wrap="square" rtlCol="0" anchor="t"/>
          <a:lstStyle/>
          <a:p>
            <a:pPr marL="0" indent="0" algn="l">
              <a:lnSpc>
                <a:spcPts val="2558"/>
              </a:lnSpc>
              <a:buNone/>
            </a:pPr>
            <a:r>
              <a:rPr lang="en-US" sz="1599" dirty="0">
                <a:solidFill>
                  <a:srgbClr val="EBECEF"/>
                </a:solidFill>
                <a:latin typeface="Epilogue" pitchFamily="34" charset="0"/>
                <a:ea typeface="Epilogue" pitchFamily="34" charset="-122"/>
                <a:cs typeface="Epilogue" pitchFamily="34" charset="-120"/>
              </a:rPr>
              <a:t>Applying supervised and unsupervised learning algorithms to classify resume data and identify patterns for effective candidate matching.</a:t>
            </a:r>
            <a:endParaRPr lang="en-US" sz="1599" dirty="0"/>
          </a:p>
        </p:txBody>
      </p:sp>
      <p:sp>
        <p:nvSpPr>
          <p:cNvPr id="17" name="Shape 14"/>
          <p:cNvSpPr/>
          <p:nvPr/>
        </p:nvSpPr>
        <p:spPr>
          <a:xfrm>
            <a:off x="1294090" y="6218218"/>
            <a:ext cx="710565" cy="40600"/>
          </a:xfrm>
          <a:prstGeom prst="roundRect">
            <a:avLst>
              <a:gd name="adj" fmla="val 225027"/>
            </a:avLst>
          </a:prstGeom>
          <a:solidFill>
            <a:srgbClr val="414A70"/>
          </a:solidFill>
          <a:ln/>
        </p:spPr>
      </p:sp>
      <p:sp>
        <p:nvSpPr>
          <p:cNvPr id="18" name="Shape 15"/>
          <p:cNvSpPr/>
          <p:nvPr/>
        </p:nvSpPr>
        <p:spPr>
          <a:xfrm>
            <a:off x="837367" y="6010156"/>
            <a:ext cx="456724" cy="456724"/>
          </a:xfrm>
          <a:prstGeom prst="roundRect">
            <a:avLst>
              <a:gd name="adj" fmla="val 20004"/>
            </a:avLst>
          </a:prstGeom>
          <a:solidFill>
            <a:srgbClr val="283157"/>
          </a:solidFill>
          <a:ln w="7620">
            <a:solidFill>
              <a:srgbClr val="414A70"/>
            </a:solidFill>
            <a:prstDash val="solid"/>
          </a:ln>
        </p:spPr>
      </p:sp>
      <p:sp>
        <p:nvSpPr>
          <p:cNvPr id="19" name="Text 16"/>
          <p:cNvSpPr/>
          <p:nvPr/>
        </p:nvSpPr>
        <p:spPr>
          <a:xfrm>
            <a:off x="981670" y="6048137"/>
            <a:ext cx="168116" cy="380643"/>
          </a:xfrm>
          <a:prstGeom prst="rect">
            <a:avLst/>
          </a:prstGeom>
          <a:noFill/>
          <a:ln/>
        </p:spPr>
        <p:txBody>
          <a:bodyPr wrap="none" rtlCol="0" anchor="t"/>
          <a:lstStyle/>
          <a:p>
            <a:pPr marL="0" indent="0" algn="ctr">
              <a:lnSpc>
                <a:spcPts val="2997"/>
              </a:lnSpc>
              <a:buNone/>
            </a:pPr>
            <a:r>
              <a:rPr lang="en-US" sz="2398" dirty="0">
                <a:solidFill>
                  <a:srgbClr val="EBECEF"/>
                </a:solidFill>
                <a:latin typeface="Fraunces" pitchFamily="34" charset="0"/>
                <a:ea typeface="Fraunces" pitchFamily="34" charset="-122"/>
                <a:cs typeface="Fraunces" pitchFamily="34" charset="-120"/>
              </a:rPr>
              <a:t>3</a:t>
            </a:r>
            <a:endParaRPr lang="en-US" sz="2398" dirty="0"/>
          </a:p>
        </p:txBody>
      </p:sp>
      <p:sp>
        <p:nvSpPr>
          <p:cNvPr id="20" name="Text 17"/>
          <p:cNvSpPr/>
          <p:nvPr/>
        </p:nvSpPr>
        <p:spPr>
          <a:xfrm>
            <a:off x="2182297" y="6054566"/>
            <a:ext cx="2537698" cy="317063"/>
          </a:xfrm>
          <a:prstGeom prst="rect">
            <a:avLst/>
          </a:prstGeom>
          <a:noFill/>
          <a:ln/>
        </p:spPr>
        <p:txBody>
          <a:bodyPr wrap="none" rtlCol="0" anchor="t"/>
          <a:lstStyle/>
          <a:p>
            <a:pPr marL="0" indent="0" algn="l">
              <a:lnSpc>
                <a:spcPts val="2498"/>
              </a:lnSpc>
              <a:buNone/>
            </a:pPr>
            <a:r>
              <a:rPr lang="en-US" sz="1998" dirty="0">
                <a:solidFill>
                  <a:srgbClr val="EBECEF"/>
                </a:solidFill>
                <a:latin typeface="Fraunces" pitchFamily="34" charset="0"/>
                <a:ea typeface="Fraunces" pitchFamily="34" charset="-122"/>
                <a:cs typeface="Fraunces" pitchFamily="34" charset="-120"/>
              </a:rPr>
              <a:t>Integrated Workflow</a:t>
            </a:r>
            <a:endParaRPr lang="en-US" sz="1998" dirty="0"/>
          </a:p>
        </p:txBody>
      </p:sp>
      <p:sp>
        <p:nvSpPr>
          <p:cNvPr id="21" name="Text 18"/>
          <p:cNvSpPr/>
          <p:nvPr/>
        </p:nvSpPr>
        <p:spPr>
          <a:xfrm>
            <a:off x="2182297" y="6493431"/>
            <a:ext cx="8029218" cy="649605"/>
          </a:xfrm>
          <a:prstGeom prst="rect">
            <a:avLst/>
          </a:prstGeom>
          <a:noFill/>
          <a:ln/>
        </p:spPr>
        <p:txBody>
          <a:bodyPr wrap="square" rtlCol="0" anchor="t"/>
          <a:lstStyle/>
          <a:p>
            <a:pPr marL="0" indent="0" algn="l">
              <a:lnSpc>
                <a:spcPts val="2558"/>
              </a:lnSpc>
              <a:buNone/>
            </a:pPr>
            <a:r>
              <a:rPr lang="en-US" sz="1599" dirty="0">
                <a:solidFill>
                  <a:srgbClr val="EBECEF"/>
                </a:solidFill>
                <a:latin typeface="Epilogue" pitchFamily="34" charset="0"/>
                <a:ea typeface="Epilogue" pitchFamily="34" charset="-122"/>
                <a:cs typeface="Epilogue" pitchFamily="34" charset="-120"/>
              </a:rPr>
              <a:t>Seamlessly integrating the resume parsing and machine learning components to provide a streamlined and automated recruitment process.</a:t>
            </a:r>
            <a:endParaRPr lang="en-US" sz="1599" dirty="0"/>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799267"/>
            <a:ext cx="7072074"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Implementation Strategies</a:t>
            </a:r>
            <a:endParaRPr lang="en-US" sz="4374" dirty="0"/>
          </a:p>
        </p:txBody>
      </p:sp>
      <p:sp>
        <p:nvSpPr>
          <p:cNvPr id="5" name="Text 3"/>
          <p:cNvSpPr/>
          <p:nvPr/>
        </p:nvSpPr>
        <p:spPr>
          <a:xfrm>
            <a:off x="2037993" y="2049066"/>
            <a:ext cx="2232065"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Pilot Testing</a:t>
            </a:r>
            <a:endParaRPr lang="en-US" sz="2187" dirty="0"/>
          </a:p>
        </p:txBody>
      </p:sp>
      <p:sp>
        <p:nvSpPr>
          <p:cNvPr id="6" name="Text 4"/>
          <p:cNvSpPr/>
          <p:nvPr/>
        </p:nvSpPr>
        <p:spPr>
          <a:xfrm>
            <a:off x="2037993" y="2618423"/>
            <a:ext cx="2232065" cy="3909417"/>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Begin with a pilot implementation, testing the resume parsing system on a small subset of job applicants. This allows for fine-tuning and optimization before full-scale deployment.</a:t>
            </a:r>
            <a:endParaRPr lang="en-US" sz="1750" dirty="0"/>
          </a:p>
        </p:txBody>
      </p:sp>
      <p:sp>
        <p:nvSpPr>
          <p:cNvPr id="7" name="Text 5"/>
          <p:cNvSpPr/>
          <p:nvPr/>
        </p:nvSpPr>
        <p:spPr>
          <a:xfrm>
            <a:off x="4819650" y="2049066"/>
            <a:ext cx="2232065" cy="694373"/>
          </a:xfrm>
          <a:prstGeom prst="rect">
            <a:avLst/>
          </a:prstGeom>
          <a:noFill/>
          <a:ln/>
        </p:spPr>
        <p:txBody>
          <a:bodyPr wrap="squar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Iterative Improvements</a:t>
            </a:r>
            <a:endParaRPr lang="en-US" sz="2187" dirty="0"/>
          </a:p>
        </p:txBody>
      </p:sp>
      <p:sp>
        <p:nvSpPr>
          <p:cNvPr id="8" name="Text 6"/>
          <p:cNvSpPr/>
          <p:nvPr/>
        </p:nvSpPr>
        <p:spPr>
          <a:xfrm>
            <a:off x="4819650" y="2965609"/>
            <a:ext cx="2232065" cy="426481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Continuously monitor the system's performance and gather feedback from users. Make incremental updates to enhance accuracy, efficiency, and user experience over time.</a:t>
            </a:r>
            <a:endParaRPr lang="en-US" sz="1750" dirty="0"/>
          </a:p>
        </p:txBody>
      </p:sp>
      <p:sp>
        <p:nvSpPr>
          <p:cNvPr id="9" name="Text 7"/>
          <p:cNvSpPr/>
          <p:nvPr/>
        </p:nvSpPr>
        <p:spPr>
          <a:xfrm>
            <a:off x="7601307" y="2049066"/>
            <a:ext cx="2232065" cy="694373"/>
          </a:xfrm>
          <a:prstGeom prst="rect">
            <a:avLst/>
          </a:prstGeom>
          <a:noFill/>
          <a:ln/>
        </p:spPr>
        <p:txBody>
          <a:bodyPr wrap="squar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Change Management</a:t>
            </a:r>
            <a:endParaRPr lang="en-US" sz="2187" dirty="0"/>
          </a:p>
        </p:txBody>
      </p:sp>
      <p:sp>
        <p:nvSpPr>
          <p:cNvPr id="10" name="Text 8"/>
          <p:cNvSpPr/>
          <p:nvPr/>
        </p:nvSpPr>
        <p:spPr>
          <a:xfrm>
            <a:off x="7601307" y="2965609"/>
            <a:ext cx="2232065" cy="355401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Develop a comprehensive change management plan to ensure seamless transition and adoption of the new resume parsing system across the organization.</a:t>
            </a:r>
            <a:endParaRPr lang="en-US" sz="1750" dirty="0"/>
          </a:p>
        </p:txBody>
      </p:sp>
      <p:sp>
        <p:nvSpPr>
          <p:cNvPr id="11" name="Text 9"/>
          <p:cNvSpPr/>
          <p:nvPr/>
        </p:nvSpPr>
        <p:spPr>
          <a:xfrm>
            <a:off x="10382964" y="2049066"/>
            <a:ext cx="2232065"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Scalability</a:t>
            </a:r>
            <a:endParaRPr lang="en-US" sz="2187" dirty="0"/>
          </a:p>
        </p:txBody>
      </p:sp>
      <p:sp>
        <p:nvSpPr>
          <p:cNvPr id="12" name="Text 10"/>
          <p:cNvSpPr/>
          <p:nvPr/>
        </p:nvSpPr>
        <p:spPr>
          <a:xfrm>
            <a:off x="10382964" y="2618423"/>
            <a:ext cx="2232065" cy="355401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Design the system to handle growing volumes of resumes and applications as the business expands. Leverage cloud-based infrastructure for scalable processing power and storage.</a:t>
            </a:r>
            <a:endParaRPr lang="en-US" sz="1750" dirty="0"/>
          </a:p>
        </p:txBody>
      </p:sp>
      <p:pic>
        <p:nvPicPr>
          <p:cNvPr id="13"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029533"/>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Integration with Applicant Tracking Systems</a:t>
            </a:r>
            <a:endParaRPr lang="en-US" sz="4374" dirty="0"/>
          </a:p>
        </p:txBody>
      </p:sp>
      <p:pic>
        <p:nvPicPr>
          <p:cNvPr id="5" name="Image 0" descr="preencoded.png"/>
          <p:cNvPicPr>
            <a:picLocks noChangeAspect="1"/>
          </p:cNvPicPr>
          <p:nvPr/>
        </p:nvPicPr>
        <p:blipFill>
          <a:blip r:embed="rId3"/>
          <a:stretch>
            <a:fillRect/>
          </a:stretch>
        </p:blipFill>
        <p:spPr>
          <a:xfrm>
            <a:off x="2037993" y="2862620"/>
            <a:ext cx="444341" cy="444341"/>
          </a:xfrm>
          <a:prstGeom prst="rect">
            <a:avLst/>
          </a:prstGeom>
        </p:spPr>
      </p:pic>
      <p:sp>
        <p:nvSpPr>
          <p:cNvPr id="6" name="Text 3"/>
          <p:cNvSpPr/>
          <p:nvPr/>
        </p:nvSpPr>
        <p:spPr>
          <a:xfrm>
            <a:off x="2037993" y="3529132"/>
            <a:ext cx="2388632" cy="694373"/>
          </a:xfrm>
          <a:prstGeom prst="rect">
            <a:avLst/>
          </a:prstGeom>
          <a:noFill/>
          <a:ln/>
        </p:spPr>
        <p:txBody>
          <a:bodyPr wrap="squar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Streamlined Integration</a:t>
            </a:r>
            <a:endParaRPr lang="en-US" sz="2187" dirty="0"/>
          </a:p>
        </p:txBody>
      </p:sp>
      <p:sp>
        <p:nvSpPr>
          <p:cNvPr id="7" name="Text 4"/>
          <p:cNvSpPr/>
          <p:nvPr/>
        </p:nvSpPr>
        <p:spPr>
          <a:xfrm>
            <a:off x="2037993" y="4356735"/>
            <a:ext cx="2388632" cy="284321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Seamlessly integrate the resume parsing system with leading Applicant Tracking Systems (ATS) to automate data extraction and candidate evaluation.</a:t>
            </a:r>
            <a:endParaRPr lang="en-US" sz="1750" dirty="0"/>
          </a:p>
        </p:txBody>
      </p:sp>
      <p:pic>
        <p:nvPicPr>
          <p:cNvPr id="8" name="Image 1" descr="preencoded.png"/>
          <p:cNvPicPr>
            <a:picLocks noChangeAspect="1"/>
          </p:cNvPicPr>
          <p:nvPr/>
        </p:nvPicPr>
        <p:blipFill>
          <a:blip r:embed="rId4"/>
          <a:stretch>
            <a:fillRect/>
          </a:stretch>
        </p:blipFill>
        <p:spPr>
          <a:xfrm>
            <a:off x="4759881" y="2862620"/>
            <a:ext cx="444341" cy="444341"/>
          </a:xfrm>
          <a:prstGeom prst="rect">
            <a:avLst/>
          </a:prstGeom>
        </p:spPr>
      </p:pic>
      <p:sp>
        <p:nvSpPr>
          <p:cNvPr id="9" name="Text 5"/>
          <p:cNvSpPr/>
          <p:nvPr/>
        </p:nvSpPr>
        <p:spPr>
          <a:xfrm>
            <a:off x="4759881" y="3529132"/>
            <a:ext cx="2388632" cy="694373"/>
          </a:xfrm>
          <a:prstGeom prst="rect">
            <a:avLst/>
          </a:prstGeom>
          <a:noFill/>
          <a:ln/>
        </p:spPr>
        <p:txBody>
          <a:bodyPr wrap="squar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Automated Workflows</a:t>
            </a:r>
            <a:endParaRPr lang="en-US" sz="2187" dirty="0"/>
          </a:p>
        </p:txBody>
      </p:sp>
      <p:sp>
        <p:nvSpPr>
          <p:cNvPr id="10" name="Text 6"/>
          <p:cNvSpPr/>
          <p:nvPr/>
        </p:nvSpPr>
        <p:spPr>
          <a:xfrm>
            <a:off x="4759881" y="4356735"/>
            <a:ext cx="2388632" cy="284321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Leverage the parsing system to power efficient candidate screening, scheduling, and communication workflows within the ATS.</a:t>
            </a:r>
            <a:endParaRPr lang="en-US" sz="1750" dirty="0"/>
          </a:p>
        </p:txBody>
      </p:sp>
      <p:pic>
        <p:nvPicPr>
          <p:cNvPr id="11" name="Image 2" descr="preencoded.png"/>
          <p:cNvPicPr>
            <a:picLocks noChangeAspect="1"/>
          </p:cNvPicPr>
          <p:nvPr/>
        </p:nvPicPr>
        <p:blipFill>
          <a:blip r:embed="rId5"/>
          <a:stretch>
            <a:fillRect/>
          </a:stretch>
        </p:blipFill>
        <p:spPr>
          <a:xfrm>
            <a:off x="7481768" y="2862620"/>
            <a:ext cx="444341" cy="444341"/>
          </a:xfrm>
          <a:prstGeom prst="rect">
            <a:avLst/>
          </a:prstGeom>
        </p:spPr>
      </p:pic>
      <p:sp>
        <p:nvSpPr>
          <p:cNvPr id="12" name="Text 7"/>
          <p:cNvSpPr/>
          <p:nvPr/>
        </p:nvSpPr>
        <p:spPr>
          <a:xfrm>
            <a:off x="7481768" y="3529132"/>
            <a:ext cx="2388632" cy="694373"/>
          </a:xfrm>
          <a:prstGeom prst="rect">
            <a:avLst/>
          </a:prstGeom>
          <a:noFill/>
          <a:ln/>
        </p:spPr>
        <p:txBody>
          <a:bodyPr wrap="squar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Data Synchronization</a:t>
            </a:r>
            <a:endParaRPr lang="en-US" sz="2187" dirty="0"/>
          </a:p>
        </p:txBody>
      </p:sp>
      <p:sp>
        <p:nvSpPr>
          <p:cNvPr id="13" name="Text 8"/>
          <p:cNvSpPr/>
          <p:nvPr/>
        </p:nvSpPr>
        <p:spPr>
          <a:xfrm>
            <a:off x="7481768" y="4356735"/>
            <a:ext cx="2388632" cy="284321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Ensure real-time updates and consistent data across the resume parsing system and the ATS for a seamless end-to-end hiring process.</a:t>
            </a:r>
            <a:endParaRPr lang="en-US" sz="1750" dirty="0"/>
          </a:p>
        </p:txBody>
      </p:sp>
      <p:pic>
        <p:nvPicPr>
          <p:cNvPr id="14" name="Image 3" descr="preencoded.png"/>
          <p:cNvPicPr>
            <a:picLocks noChangeAspect="1"/>
          </p:cNvPicPr>
          <p:nvPr/>
        </p:nvPicPr>
        <p:blipFill>
          <a:blip r:embed="rId6"/>
          <a:stretch>
            <a:fillRect/>
          </a:stretch>
        </p:blipFill>
        <p:spPr>
          <a:xfrm>
            <a:off x="10203656" y="2862620"/>
            <a:ext cx="444341" cy="444341"/>
          </a:xfrm>
          <a:prstGeom prst="rect">
            <a:avLst/>
          </a:prstGeom>
        </p:spPr>
      </p:pic>
      <p:sp>
        <p:nvSpPr>
          <p:cNvPr id="15" name="Text 9"/>
          <p:cNvSpPr/>
          <p:nvPr/>
        </p:nvSpPr>
        <p:spPr>
          <a:xfrm>
            <a:off x="10203656" y="3529132"/>
            <a:ext cx="2388751" cy="694373"/>
          </a:xfrm>
          <a:prstGeom prst="rect">
            <a:avLst/>
          </a:prstGeom>
          <a:noFill/>
          <a:ln/>
        </p:spPr>
        <p:txBody>
          <a:bodyPr wrap="squar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Flexible Integrations</a:t>
            </a:r>
            <a:endParaRPr lang="en-US" sz="2187" dirty="0"/>
          </a:p>
        </p:txBody>
      </p:sp>
      <p:sp>
        <p:nvSpPr>
          <p:cNvPr id="16" name="Text 10"/>
          <p:cNvSpPr/>
          <p:nvPr/>
        </p:nvSpPr>
        <p:spPr>
          <a:xfrm>
            <a:off x="10203656" y="4356735"/>
            <a:ext cx="2388751" cy="284321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Build custom integrations to adapt the resume parsing system to the unique requirements and configurations of different Applicant Tracking Systems.</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737366" y="530304"/>
            <a:ext cx="8361164" cy="602218"/>
          </a:xfrm>
          <a:prstGeom prst="rect">
            <a:avLst/>
          </a:prstGeom>
          <a:noFill/>
          <a:ln/>
        </p:spPr>
        <p:txBody>
          <a:bodyPr wrap="none" rtlCol="0" anchor="t"/>
          <a:lstStyle/>
          <a:p>
            <a:pPr marL="0" indent="0">
              <a:lnSpc>
                <a:spcPts val="4743"/>
              </a:lnSpc>
              <a:buNone/>
            </a:pPr>
            <a:r>
              <a:rPr lang="en-US" sz="3794" dirty="0">
                <a:solidFill>
                  <a:srgbClr val="FFFFFF"/>
                </a:solidFill>
                <a:latin typeface="Fraunces" pitchFamily="34" charset="0"/>
                <a:ea typeface="Fraunces" pitchFamily="34" charset="-122"/>
                <a:cs typeface="Fraunces" pitchFamily="34" charset="-120"/>
              </a:rPr>
              <a:t>Future Enhancements and Roadmap</a:t>
            </a:r>
            <a:endParaRPr lang="en-US" sz="3794" dirty="0"/>
          </a:p>
        </p:txBody>
      </p:sp>
      <p:sp>
        <p:nvSpPr>
          <p:cNvPr id="5" name="Shape 3"/>
          <p:cNvSpPr/>
          <p:nvPr/>
        </p:nvSpPr>
        <p:spPr>
          <a:xfrm>
            <a:off x="2737366" y="1517928"/>
            <a:ext cx="1144429" cy="1110496"/>
          </a:xfrm>
          <a:prstGeom prst="roundRect">
            <a:avLst>
              <a:gd name="adj" fmla="val 7811"/>
            </a:avLst>
          </a:prstGeom>
          <a:solidFill>
            <a:srgbClr val="283157"/>
          </a:solidFill>
          <a:ln w="7620">
            <a:solidFill>
              <a:srgbClr val="414A70"/>
            </a:solidFill>
            <a:prstDash val="solid"/>
          </a:ln>
        </p:spPr>
      </p:sp>
      <p:sp>
        <p:nvSpPr>
          <p:cNvPr id="6" name="Text 4"/>
          <p:cNvSpPr/>
          <p:nvPr/>
        </p:nvSpPr>
        <p:spPr>
          <a:xfrm>
            <a:off x="2937629" y="1880354"/>
            <a:ext cx="110490" cy="385524"/>
          </a:xfrm>
          <a:prstGeom prst="rect">
            <a:avLst/>
          </a:prstGeom>
          <a:noFill/>
          <a:ln/>
        </p:spPr>
        <p:txBody>
          <a:bodyPr wrap="none" rtlCol="0" anchor="t"/>
          <a:lstStyle/>
          <a:p>
            <a:pPr marL="0" indent="0" algn="ctr">
              <a:lnSpc>
                <a:spcPts val="3035"/>
              </a:lnSpc>
              <a:buNone/>
            </a:pPr>
            <a:r>
              <a:rPr lang="en-US" sz="1897" dirty="0">
                <a:solidFill>
                  <a:srgbClr val="EBECEF"/>
                </a:solidFill>
                <a:latin typeface="Fraunces" pitchFamily="34" charset="0"/>
                <a:ea typeface="Fraunces" pitchFamily="34" charset="-122"/>
                <a:cs typeface="Fraunces" pitchFamily="34" charset="-120"/>
              </a:rPr>
              <a:t>1</a:t>
            </a:r>
            <a:endParaRPr lang="en-US" sz="1897" dirty="0"/>
          </a:p>
        </p:txBody>
      </p:sp>
      <p:sp>
        <p:nvSpPr>
          <p:cNvPr id="7" name="Text 5"/>
          <p:cNvSpPr/>
          <p:nvPr/>
        </p:nvSpPr>
        <p:spPr>
          <a:xfrm>
            <a:off x="4074438" y="1710571"/>
            <a:ext cx="2409349" cy="301228"/>
          </a:xfrm>
          <a:prstGeom prst="rect">
            <a:avLst/>
          </a:prstGeom>
          <a:noFill/>
          <a:ln/>
        </p:spPr>
        <p:txBody>
          <a:bodyPr wrap="none" rtlCol="0" anchor="t"/>
          <a:lstStyle/>
          <a:p>
            <a:pPr marL="0" indent="0" algn="l">
              <a:lnSpc>
                <a:spcPts val="2371"/>
              </a:lnSpc>
              <a:buNone/>
            </a:pPr>
            <a:r>
              <a:rPr lang="en-US" sz="1897" dirty="0">
                <a:solidFill>
                  <a:srgbClr val="EBECEF"/>
                </a:solidFill>
                <a:latin typeface="Fraunces" pitchFamily="34" charset="0"/>
                <a:ea typeface="Fraunces" pitchFamily="34" charset="-122"/>
                <a:cs typeface="Fraunces" pitchFamily="34" charset="-120"/>
              </a:rPr>
              <a:t>Enhance Accuracy</a:t>
            </a:r>
            <a:endParaRPr lang="en-US" sz="1897" dirty="0"/>
          </a:p>
        </p:txBody>
      </p:sp>
      <p:sp>
        <p:nvSpPr>
          <p:cNvPr id="8" name="Text 6"/>
          <p:cNvSpPr/>
          <p:nvPr/>
        </p:nvSpPr>
        <p:spPr>
          <a:xfrm>
            <a:off x="4074438" y="2127409"/>
            <a:ext cx="4513183" cy="308372"/>
          </a:xfrm>
          <a:prstGeom prst="rect">
            <a:avLst/>
          </a:prstGeom>
          <a:noFill/>
          <a:ln/>
        </p:spPr>
        <p:txBody>
          <a:bodyPr wrap="none" rtlCol="0" anchor="t"/>
          <a:lstStyle/>
          <a:p>
            <a:pPr marL="0" indent="0" algn="l">
              <a:lnSpc>
                <a:spcPts val="2428"/>
              </a:lnSpc>
              <a:buNone/>
            </a:pPr>
            <a:r>
              <a:rPr lang="en-US" sz="1518" dirty="0">
                <a:solidFill>
                  <a:srgbClr val="EBECEF"/>
                </a:solidFill>
                <a:latin typeface="Epilogue" pitchFamily="34" charset="0"/>
                <a:ea typeface="Epilogue" pitchFamily="34" charset="-122"/>
                <a:cs typeface="Epilogue" pitchFamily="34" charset="-120"/>
              </a:rPr>
              <a:t>Leverage advanced NLP models and techniques</a:t>
            </a:r>
            <a:endParaRPr lang="en-US" sz="1518" dirty="0"/>
          </a:p>
        </p:txBody>
      </p:sp>
      <p:sp>
        <p:nvSpPr>
          <p:cNvPr id="9" name="Shape 7"/>
          <p:cNvSpPr/>
          <p:nvPr/>
        </p:nvSpPr>
        <p:spPr>
          <a:xfrm>
            <a:off x="3978116" y="2607201"/>
            <a:ext cx="7818596" cy="19229"/>
          </a:xfrm>
          <a:prstGeom prst="roundRect">
            <a:avLst>
              <a:gd name="adj" fmla="val 451079"/>
            </a:avLst>
          </a:prstGeom>
          <a:solidFill>
            <a:srgbClr val="414A70"/>
          </a:solidFill>
          <a:ln/>
        </p:spPr>
      </p:sp>
      <p:sp>
        <p:nvSpPr>
          <p:cNvPr id="10" name="Shape 8"/>
          <p:cNvSpPr/>
          <p:nvPr/>
        </p:nvSpPr>
        <p:spPr>
          <a:xfrm>
            <a:off x="2737366" y="2724745"/>
            <a:ext cx="2288858" cy="1110496"/>
          </a:xfrm>
          <a:prstGeom prst="roundRect">
            <a:avLst>
              <a:gd name="adj" fmla="val 7811"/>
            </a:avLst>
          </a:prstGeom>
          <a:solidFill>
            <a:srgbClr val="283157"/>
          </a:solidFill>
          <a:ln w="7620">
            <a:solidFill>
              <a:srgbClr val="414A70"/>
            </a:solidFill>
            <a:prstDash val="solid"/>
          </a:ln>
        </p:spPr>
      </p:sp>
      <p:sp>
        <p:nvSpPr>
          <p:cNvPr id="11" name="Text 9"/>
          <p:cNvSpPr/>
          <p:nvPr/>
        </p:nvSpPr>
        <p:spPr>
          <a:xfrm>
            <a:off x="2937629" y="3087172"/>
            <a:ext cx="145971" cy="385524"/>
          </a:xfrm>
          <a:prstGeom prst="rect">
            <a:avLst/>
          </a:prstGeom>
          <a:noFill/>
          <a:ln/>
        </p:spPr>
        <p:txBody>
          <a:bodyPr wrap="none" rtlCol="0" anchor="t"/>
          <a:lstStyle/>
          <a:p>
            <a:pPr marL="0" indent="0" algn="ctr">
              <a:lnSpc>
                <a:spcPts val="3035"/>
              </a:lnSpc>
              <a:buNone/>
            </a:pPr>
            <a:r>
              <a:rPr lang="en-US" sz="1897" dirty="0">
                <a:solidFill>
                  <a:srgbClr val="EBECEF"/>
                </a:solidFill>
                <a:latin typeface="Fraunces" pitchFamily="34" charset="0"/>
                <a:ea typeface="Fraunces" pitchFamily="34" charset="-122"/>
                <a:cs typeface="Fraunces" pitchFamily="34" charset="-120"/>
              </a:rPr>
              <a:t>2</a:t>
            </a:r>
            <a:endParaRPr lang="en-US" sz="1897" dirty="0"/>
          </a:p>
        </p:txBody>
      </p:sp>
      <p:sp>
        <p:nvSpPr>
          <p:cNvPr id="12" name="Text 10"/>
          <p:cNvSpPr/>
          <p:nvPr/>
        </p:nvSpPr>
        <p:spPr>
          <a:xfrm>
            <a:off x="5218867" y="2917388"/>
            <a:ext cx="2409349" cy="301228"/>
          </a:xfrm>
          <a:prstGeom prst="rect">
            <a:avLst/>
          </a:prstGeom>
          <a:noFill/>
          <a:ln/>
        </p:spPr>
        <p:txBody>
          <a:bodyPr wrap="none" rtlCol="0" anchor="t"/>
          <a:lstStyle/>
          <a:p>
            <a:pPr marL="0" indent="0" algn="l">
              <a:lnSpc>
                <a:spcPts val="2371"/>
              </a:lnSpc>
              <a:buNone/>
            </a:pPr>
            <a:r>
              <a:rPr lang="en-US" sz="1897" dirty="0">
                <a:solidFill>
                  <a:srgbClr val="EBECEF"/>
                </a:solidFill>
                <a:latin typeface="Fraunces" pitchFamily="34" charset="0"/>
                <a:ea typeface="Fraunces" pitchFamily="34" charset="-122"/>
                <a:cs typeface="Fraunces" pitchFamily="34" charset="-120"/>
              </a:rPr>
              <a:t>Expand Integrations</a:t>
            </a:r>
            <a:endParaRPr lang="en-US" sz="1897" dirty="0"/>
          </a:p>
        </p:txBody>
      </p:sp>
      <p:sp>
        <p:nvSpPr>
          <p:cNvPr id="13" name="Text 11"/>
          <p:cNvSpPr/>
          <p:nvPr/>
        </p:nvSpPr>
        <p:spPr>
          <a:xfrm>
            <a:off x="5218867" y="3334226"/>
            <a:ext cx="4439126" cy="308372"/>
          </a:xfrm>
          <a:prstGeom prst="rect">
            <a:avLst/>
          </a:prstGeom>
          <a:noFill/>
          <a:ln/>
        </p:spPr>
        <p:txBody>
          <a:bodyPr wrap="none" rtlCol="0" anchor="t"/>
          <a:lstStyle/>
          <a:p>
            <a:pPr marL="0" indent="0" algn="l">
              <a:lnSpc>
                <a:spcPts val="2428"/>
              </a:lnSpc>
              <a:buNone/>
            </a:pPr>
            <a:r>
              <a:rPr lang="en-US" sz="1518" dirty="0">
                <a:solidFill>
                  <a:srgbClr val="EBECEF"/>
                </a:solidFill>
                <a:latin typeface="Epilogue" pitchFamily="34" charset="0"/>
                <a:ea typeface="Epilogue" pitchFamily="34" charset="-122"/>
                <a:cs typeface="Epilogue" pitchFamily="34" charset="-120"/>
              </a:rPr>
              <a:t>Connect with more Applicant Tracking Systems</a:t>
            </a:r>
            <a:endParaRPr lang="en-US" sz="1518" dirty="0"/>
          </a:p>
        </p:txBody>
      </p:sp>
      <p:sp>
        <p:nvSpPr>
          <p:cNvPr id="14" name="Shape 12"/>
          <p:cNvSpPr/>
          <p:nvPr/>
        </p:nvSpPr>
        <p:spPr>
          <a:xfrm>
            <a:off x="5122545" y="3814018"/>
            <a:ext cx="6674168" cy="19229"/>
          </a:xfrm>
          <a:prstGeom prst="roundRect">
            <a:avLst>
              <a:gd name="adj" fmla="val 451079"/>
            </a:avLst>
          </a:prstGeom>
          <a:solidFill>
            <a:srgbClr val="414A70"/>
          </a:solidFill>
          <a:ln/>
        </p:spPr>
      </p:sp>
      <p:sp>
        <p:nvSpPr>
          <p:cNvPr id="15" name="Shape 13"/>
          <p:cNvSpPr/>
          <p:nvPr/>
        </p:nvSpPr>
        <p:spPr>
          <a:xfrm>
            <a:off x="2737366" y="3931563"/>
            <a:ext cx="3433286" cy="1110496"/>
          </a:xfrm>
          <a:prstGeom prst="roundRect">
            <a:avLst>
              <a:gd name="adj" fmla="val 7811"/>
            </a:avLst>
          </a:prstGeom>
          <a:solidFill>
            <a:srgbClr val="283157"/>
          </a:solidFill>
          <a:ln w="7620">
            <a:solidFill>
              <a:srgbClr val="414A70"/>
            </a:solidFill>
            <a:prstDash val="solid"/>
          </a:ln>
        </p:spPr>
      </p:sp>
      <p:sp>
        <p:nvSpPr>
          <p:cNvPr id="16" name="Text 14"/>
          <p:cNvSpPr/>
          <p:nvPr/>
        </p:nvSpPr>
        <p:spPr>
          <a:xfrm>
            <a:off x="2937629" y="4293989"/>
            <a:ext cx="132993" cy="385524"/>
          </a:xfrm>
          <a:prstGeom prst="rect">
            <a:avLst/>
          </a:prstGeom>
          <a:noFill/>
          <a:ln/>
        </p:spPr>
        <p:txBody>
          <a:bodyPr wrap="none" rtlCol="0" anchor="t"/>
          <a:lstStyle/>
          <a:p>
            <a:pPr marL="0" indent="0" algn="ctr">
              <a:lnSpc>
                <a:spcPts val="3035"/>
              </a:lnSpc>
              <a:buNone/>
            </a:pPr>
            <a:r>
              <a:rPr lang="en-US" sz="1897" dirty="0">
                <a:solidFill>
                  <a:srgbClr val="EBECEF"/>
                </a:solidFill>
                <a:latin typeface="Fraunces" pitchFamily="34" charset="0"/>
                <a:ea typeface="Fraunces" pitchFamily="34" charset="-122"/>
                <a:cs typeface="Fraunces" pitchFamily="34" charset="-120"/>
              </a:rPr>
              <a:t>3</a:t>
            </a:r>
            <a:endParaRPr lang="en-US" sz="1897" dirty="0"/>
          </a:p>
        </p:txBody>
      </p:sp>
      <p:sp>
        <p:nvSpPr>
          <p:cNvPr id="17" name="Text 15"/>
          <p:cNvSpPr/>
          <p:nvPr/>
        </p:nvSpPr>
        <p:spPr>
          <a:xfrm>
            <a:off x="6363295" y="4124206"/>
            <a:ext cx="2409349" cy="301228"/>
          </a:xfrm>
          <a:prstGeom prst="rect">
            <a:avLst/>
          </a:prstGeom>
          <a:noFill/>
          <a:ln/>
        </p:spPr>
        <p:txBody>
          <a:bodyPr wrap="none" rtlCol="0" anchor="t"/>
          <a:lstStyle/>
          <a:p>
            <a:pPr marL="0" indent="0" algn="l">
              <a:lnSpc>
                <a:spcPts val="2371"/>
              </a:lnSpc>
              <a:buNone/>
            </a:pPr>
            <a:r>
              <a:rPr lang="en-US" sz="1897" dirty="0">
                <a:solidFill>
                  <a:srgbClr val="EBECEF"/>
                </a:solidFill>
                <a:latin typeface="Fraunces" pitchFamily="34" charset="0"/>
                <a:ea typeface="Fraunces" pitchFamily="34" charset="-122"/>
                <a:cs typeface="Fraunces" pitchFamily="34" charset="-120"/>
              </a:rPr>
              <a:t>Personalization</a:t>
            </a:r>
            <a:endParaRPr lang="en-US" sz="1897" dirty="0"/>
          </a:p>
        </p:txBody>
      </p:sp>
      <p:sp>
        <p:nvSpPr>
          <p:cNvPr id="18" name="Text 16"/>
          <p:cNvSpPr/>
          <p:nvPr/>
        </p:nvSpPr>
        <p:spPr>
          <a:xfrm>
            <a:off x="6363295" y="4541044"/>
            <a:ext cx="4450437" cy="308372"/>
          </a:xfrm>
          <a:prstGeom prst="rect">
            <a:avLst/>
          </a:prstGeom>
          <a:noFill/>
          <a:ln/>
        </p:spPr>
        <p:txBody>
          <a:bodyPr wrap="none" rtlCol="0" anchor="t"/>
          <a:lstStyle/>
          <a:p>
            <a:pPr marL="0" indent="0" algn="l">
              <a:lnSpc>
                <a:spcPts val="2428"/>
              </a:lnSpc>
              <a:buNone/>
            </a:pPr>
            <a:r>
              <a:rPr lang="en-US" sz="1518" dirty="0">
                <a:solidFill>
                  <a:srgbClr val="EBECEF"/>
                </a:solidFill>
                <a:latin typeface="Epilogue" pitchFamily="34" charset="0"/>
                <a:ea typeface="Epilogue" pitchFamily="34" charset="-122"/>
                <a:cs typeface="Epilogue" pitchFamily="34" charset="-120"/>
              </a:rPr>
              <a:t>Tailor resume parsing to individual client needs</a:t>
            </a:r>
            <a:endParaRPr lang="en-US" sz="1518" dirty="0"/>
          </a:p>
        </p:txBody>
      </p:sp>
      <p:sp>
        <p:nvSpPr>
          <p:cNvPr id="19" name="Shape 17"/>
          <p:cNvSpPr/>
          <p:nvPr/>
        </p:nvSpPr>
        <p:spPr>
          <a:xfrm>
            <a:off x="6266974" y="5020836"/>
            <a:ext cx="5529739" cy="19229"/>
          </a:xfrm>
          <a:prstGeom prst="roundRect">
            <a:avLst>
              <a:gd name="adj" fmla="val 451079"/>
            </a:avLst>
          </a:prstGeom>
          <a:solidFill>
            <a:srgbClr val="414A70"/>
          </a:solidFill>
          <a:ln/>
        </p:spPr>
      </p:sp>
      <p:sp>
        <p:nvSpPr>
          <p:cNvPr id="20" name="Shape 18"/>
          <p:cNvSpPr/>
          <p:nvPr/>
        </p:nvSpPr>
        <p:spPr>
          <a:xfrm>
            <a:off x="2737366" y="5138380"/>
            <a:ext cx="4577834" cy="1110496"/>
          </a:xfrm>
          <a:prstGeom prst="roundRect">
            <a:avLst>
              <a:gd name="adj" fmla="val 7811"/>
            </a:avLst>
          </a:prstGeom>
          <a:solidFill>
            <a:srgbClr val="283157"/>
          </a:solidFill>
          <a:ln w="7620">
            <a:solidFill>
              <a:srgbClr val="414A70"/>
            </a:solidFill>
            <a:prstDash val="solid"/>
          </a:ln>
        </p:spPr>
      </p:sp>
      <p:sp>
        <p:nvSpPr>
          <p:cNvPr id="21" name="Text 19"/>
          <p:cNvSpPr/>
          <p:nvPr/>
        </p:nvSpPr>
        <p:spPr>
          <a:xfrm>
            <a:off x="2937629" y="5500807"/>
            <a:ext cx="147399" cy="385524"/>
          </a:xfrm>
          <a:prstGeom prst="rect">
            <a:avLst/>
          </a:prstGeom>
          <a:noFill/>
          <a:ln/>
        </p:spPr>
        <p:txBody>
          <a:bodyPr wrap="none" rtlCol="0" anchor="t"/>
          <a:lstStyle/>
          <a:p>
            <a:pPr marL="0" indent="0" algn="ctr">
              <a:lnSpc>
                <a:spcPts val="3035"/>
              </a:lnSpc>
              <a:buNone/>
            </a:pPr>
            <a:r>
              <a:rPr lang="en-US" sz="1897" dirty="0">
                <a:solidFill>
                  <a:srgbClr val="EBECEF"/>
                </a:solidFill>
                <a:latin typeface="Fraunces" pitchFamily="34" charset="0"/>
                <a:ea typeface="Fraunces" pitchFamily="34" charset="-122"/>
                <a:cs typeface="Fraunces" pitchFamily="34" charset="-120"/>
              </a:rPr>
              <a:t>4</a:t>
            </a:r>
            <a:endParaRPr lang="en-US" sz="1897" dirty="0"/>
          </a:p>
        </p:txBody>
      </p:sp>
      <p:sp>
        <p:nvSpPr>
          <p:cNvPr id="22" name="Text 20"/>
          <p:cNvSpPr/>
          <p:nvPr/>
        </p:nvSpPr>
        <p:spPr>
          <a:xfrm>
            <a:off x="7507843" y="5331023"/>
            <a:ext cx="2409349" cy="301228"/>
          </a:xfrm>
          <a:prstGeom prst="rect">
            <a:avLst/>
          </a:prstGeom>
          <a:noFill/>
          <a:ln/>
        </p:spPr>
        <p:txBody>
          <a:bodyPr wrap="none" rtlCol="0" anchor="t"/>
          <a:lstStyle/>
          <a:p>
            <a:pPr marL="0" indent="0" algn="l">
              <a:lnSpc>
                <a:spcPts val="2371"/>
              </a:lnSpc>
              <a:buNone/>
            </a:pPr>
            <a:r>
              <a:rPr lang="en-US" sz="1897" dirty="0">
                <a:solidFill>
                  <a:srgbClr val="EBECEF"/>
                </a:solidFill>
                <a:latin typeface="Fraunces" pitchFamily="34" charset="0"/>
                <a:ea typeface="Fraunces" pitchFamily="34" charset="-122"/>
                <a:cs typeface="Fraunces" pitchFamily="34" charset="-120"/>
              </a:rPr>
              <a:t>Automation</a:t>
            </a:r>
            <a:endParaRPr lang="en-US" sz="1897" dirty="0"/>
          </a:p>
        </p:txBody>
      </p:sp>
      <p:sp>
        <p:nvSpPr>
          <p:cNvPr id="23" name="Text 21"/>
          <p:cNvSpPr/>
          <p:nvPr/>
        </p:nvSpPr>
        <p:spPr>
          <a:xfrm>
            <a:off x="7507843" y="5747861"/>
            <a:ext cx="3958947" cy="308372"/>
          </a:xfrm>
          <a:prstGeom prst="rect">
            <a:avLst/>
          </a:prstGeom>
          <a:noFill/>
          <a:ln/>
        </p:spPr>
        <p:txBody>
          <a:bodyPr wrap="none" rtlCol="0" anchor="t"/>
          <a:lstStyle/>
          <a:p>
            <a:pPr marL="0" indent="0" algn="l">
              <a:lnSpc>
                <a:spcPts val="2428"/>
              </a:lnSpc>
              <a:buNone/>
            </a:pPr>
            <a:r>
              <a:rPr lang="en-US" sz="1518" dirty="0">
                <a:solidFill>
                  <a:srgbClr val="EBECEF"/>
                </a:solidFill>
                <a:latin typeface="Epilogue" pitchFamily="34" charset="0"/>
                <a:ea typeface="Epilogue" pitchFamily="34" charset="-122"/>
                <a:cs typeface="Epilogue" pitchFamily="34" charset="-120"/>
              </a:rPr>
              <a:t>Streamline the end-to-end hiring process</a:t>
            </a:r>
            <a:endParaRPr lang="en-US" sz="1518" dirty="0"/>
          </a:p>
        </p:txBody>
      </p:sp>
      <p:sp>
        <p:nvSpPr>
          <p:cNvPr id="24" name="Text 22"/>
          <p:cNvSpPr/>
          <p:nvPr/>
        </p:nvSpPr>
        <p:spPr>
          <a:xfrm>
            <a:off x="2737366" y="6465689"/>
            <a:ext cx="9155668" cy="1233487"/>
          </a:xfrm>
          <a:prstGeom prst="rect">
            <a:avLst/>
          </a:prstGeom>
          <a:noFill/>
          <a:ln/>
        </p:spPr>
        <p:txBody>
          <a:bodyPr wrap="square" rtlCol="0" anchor="t"/>
          <a:lstStyle/>
          <a:p>
            <a:pPr marL="0" indent="0">
              <a:lnSpc>
                <a:spcPts val="2428"/>
              </a:lnSpc>
              <a:buNone/>
            </a:pPr>
            <a:r>
              <a:rPr lang="en-US" sz="1518" dirty="0">
                <a:solidFill>
                  <a:srgbClr val="EBECEF"/>
                </a:solidFill>
                <a:latin typeface="Epilogue" pitchFamily="34" charset="0"/>
                <a:ea typeface="Epilogue" pitchFamily="34" charset="-122"/>
                <a:cs typeface="Epilogue" pitchFamily="34" charset="-120"/>
              </a:rPr>
              <a:t>As we look to the future, our resume parsing system roadmap is focused on continually enhancing the accuracy of our information extraction, expanding our integrations with leading Applicant Tracking Systems, offering personalized solutions to meet the unique needs of our clients, and automating more of the hiring workflow to drive efficiency and productivity.</a:t>
            </a:r>
            <a:endParaRPr lang="en-US" sz="1518" dirty="0"/>
          </a:p>
        </p:txBody>
      </p:sp>
      <p:pic>
        <p:nvPicPr>
          <p:cNvPr id="2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255508" y="3291483"/>
            <a:ext cx="3146584" cy="1646634"/>
          </a:xfrm>
          <a:prstGeom prst="rect">
            <a:avLst/>
          </a:prstGeom>
        </p:spPr>
      </p:pic>
      <p:sp>
        <p:nvSpPr>
          <p:cNvPr id="6" name="Text 2"/>
          <p:cNvSpPr/>
          <p:nvPr/>
        </p:nvSpPr>
        <p:spPr>
          <a:xfrm>
            <a:off x="4424124" y="882968"/>
            <a:ext cx="9439751" cy="1277541"/>
          </a:xfrm>
          <a:prstGeom prst="rect">
            <a:avLst/>
          </a:prstGeom>
          <a:noFill/>
          <a:ln/>
        </p:spPr>
        <p:txBody>
          <a:bodyPr wrap="square" rtlCol="0" anchor="t"/>
          <a:lstStyle/>
          <a:p>
            <a:pPr marL="0" indent="0">
              <a:lnSpc>
                <a:spcPts val="5030"/>
              </a:lnSpc>
              <a:buNone/>
            </a:pPr>
            <a:r>
              <a:rPr lang="en-US" sz="4024" dirty="0">
                <a:solidFill>
                  <a:srgbClr val="FFFFFF"/>
                </a:solidFill>
                <a:latin typeface="Fraunces" pitchFamily="34" charset="0"/>
                <a:ea typeface="Fraunces" pitchFamily="34" charset="-122"/>
                <a:cs typeface="Fraunces" pitchFamily="34" charset="-120"/>
              </a:rPr>
              <a:t>Task Definition &amp; Algorithm Definition</a:t>
            </a:r>
            <a:endParaRPr lang="en-US" sz="4024" dirty="0"/>
          </a:p>
        </p:txBody>
      </p:sp>
      <p:sp>
        <p:nvSpPr>
          <p:cNvPr id="7" name="Shape 3"/>
          <p:cNvSpPr/>
          <p:nvPr/>
        </p:nvSpPr>
        <p:spPr>
          <a:xfrm>
            <a:off x="4424124" y="2467094"/>
            <a:ext cx="4617720" cy="3155275"/>
          </a:xfrm>
          <a:prstGeom prst="roundRect">
            <a:avLst>
              <a:gd name="adj" fmla="val 2915"/>
            </a:avLst>
          </a:prstGeom>
          <a:solidFill>
            <a:srgbClr val="283157"/>
          </a:solidFill>
          <a:ln w="7620">
            <a:solidFill>
              <a:srgbClr val="414A70"/>
            </a:solidFill>
            <a:prstDash val="solid"/>
          </a:ln>
        </p:spPr>
      </p:sp>
      <p:sp>
        <p:nvSpPr>
          <p:cNvPr id="8" name="Text 4"/>
          <p:cNvSpPr/>
          <p:nvPr/>
        </p:nvSpPr>
        <p:spPr>
          <a:xfrm>
            <a:off x="4636056" y="2679025"/>
            <a:ext cx="4171355" cy="319326"/>
          </a:xfrm>
          <a:prstGeom prst="rect">
            <a:avLst/>
          </a:prstGeom>
          <a:noFill/>
          <a:ln/>
        </p:spPr>
        <p:txBody>
          <a:bodyPr wrap="none" rtlCol="0" anchor="t"/>
          <a:lstStyle/>
          <a:p>
            <a:pPr marL="0" indent="0">
              <a:lnSpc>
                <a:spcPts val="2515"/>
              </a:lnSpc>
              <a:buNone/>
            </a:pPr>
            <a:r>
              <a:rPr lang="en-US" sz="2012" dirty="0">
                <a:solidFill>
                  <a:srgbClr val="EBECEF"/>
                </a:solidFill>
                <a:latin typeface="Fraunces" pitchFamily="34" charset="0"/>
                <a:ea typeface="Fraunces" pitchFamily="34" charset="-122"/>
                <a:cs typeface="Fraunces" pitchFamily="34" charset="-120"/>
              </a:rPr>
              <a:t>Defining the Resume Parsing Task</a:t>
            </a:r>
            <a:endParaRPr lang="en-US" sz="2012" dirty="0"/>
          </a:p>
        </p:txBody>
      </p:sp>
      <p:sp>
        <p:nvSpPr>
          <p:cNvPr id="9" name="Text 5"/>
          <p:cNvSpPr/>
          <p:nvPr/>
        </p:nvSpPr>
        <p:spPr>
          <a:xfrm>
            <a:off x="4636056" y="3120985"/>
            <a:ext cx="4193857" cy="2289453"/>
          </a:xfrm>
          <a:prstGeom prst="rect">
            <a:avLst/>
          </a:prstGeom>
          <a:noFill/>
          <a:ln/>
        </p:spPr>
        <p:txBody>
          <a:bodyPr wrap="square" rtlCol="0" anchor="t"/>
          <a:lstStyle/>
          <a:p>
            <a:pPr marL="0" indent="0">
              <a:lnSpc>
                <a:spcPts val="2575"/>
              </a:lnSpc>
              <a:buNone/>
            </a:pPr>
            <a:r>
              <a:rPr lang="en-US" sz="1610" dirty="0">
                <a:solidFill>
                  <a:srgbClr val="EBECEF"/>
                </a:solidFill>
                <a:latin typeface="Epilogue" pitchFamily="34" charset="0"/>
                <a:ea typeface="Epilogue" pitchFamily="34" charset="-122"/>
                <a:cs typeface="Epilogue" pitchFamily="34" charset="-120"/>
              </a:rPr>
              <a:t>The resume parsing system aims to extract key information from job applicants' resumes, such as contact details, work history, skills, and education. This structured data can then be used to streamline the recruitment process.</a:t>
            </a:r>
            <a:endParaRPr lang="en-US" sz="1610" dirty="0"/>
          </a:p>
        </p:txBody>
      </p:sp>
      <p:sp>
        <p:nvSpPr>
          <p:cNvPr id="10" name="Shape 6"/>
          <p:cNvSpPr/>
          <p:nvPr/>
        </p:nvSpPr>
        <p:spPr>
          <a:xfrm>
            <a:off x="9246156" y="2467094"/>
            <a:ext cx="4617720" cy="3155275"/>
          </a:xfrm>
          <a:prstGeom prst="roundRect">
            <a:avLst>
              <a:gd name="adj" fmla="val 2915"/>
            </a:avLst>
          </a:prstGeom>
          <a:solidFill>
            <a:srgbClr val="283157"/>
          </a:solidFill>
          <a:ln w="7620">
            <a:solidFill>
              <a:srgbClr val="414A70"/>
            </a:solidFill>
            <a:prstDash val="solid"/>
          </a:ln>
        </p:spPr>
      </p:sp>
      <p:sp>
        <p:nvSpPr>
          <p:cNvPr id="11" name="Text 7"/>
          <p:cNvSpPr/>
          <p:nvPr/>
        </p:nvSpPr>
        <p:spPr>
          <a:xfrm>
            <a:off x="9458087" y="2679025"/>
            <a:ext cx="4193857" cy="638651"/>
          </a:xfrm>
          <a:prstGeom prst="rect">
            <a:avLst/>
          </a:prstGeom>
          <a:noFill/>
          <a:ln/>
        </p:spPr>
        <p:txBody>
          <a:bodyPr wrap="square" rtlCol="0" anchor="t"/>
          <a:lstStyle/>
          <a:p>
            <a:pPr marL="0" indent="0">
              <a:lnSpc>
                <a:spcPts val="2515"/>
              </a:lnSpc>
              <a:buNone/>
            </a:pPr>
            <a:r>
              <a:rPr lang="en-US" sz="2012" dirty="0">
                <a:solidFill>
                  <a:srgbClr val="EBECEF"/>
                </a:solidFill>
                <a:latin typeface="Fraunces" pitchFamily="34" charset="0"/>
                <a:ea typeface="Fraunces" pitchFamily="34" charset="-122"/>
                <a:cs typeface="Fraunces" pitchFamily="34" charset="-120"/>
              </a:rPr>
              <a:t>Natural Language Processing Algorithms</a:t>
            </a:r>
            <a:endParaRPr lang="en-US" sz="2012" dirty="0"/>
          </a:p>
        </p:txBody>
      </p:sp>
      <p:sp>
        <p:nvSpPr>
          <p:cNvPr id="12" name="Text 8"/>
          <p:cNvSpPr/>
          <p:nvPr/>
        </p:nvSpPr>
        <p:spPr>
          <a:xfrm>
            <a:off x="9458087" y="3440311"/>
            <a:ext cx="4193857" cy="1962388"/>
          </a:xfrm>
          <a:prstGeom prst="rect">
            <a:avLst/>
          </a:prstGeom>
          <a:noFill/>
          <a:ln/>
        </p:spPr>
        <p:txBody>
          <a:bodyPr wrap="square" rtlCol="0" anchor="t"/>
          <a:lstStyle/>
          <a:p>
            <a:pPr marL="0" indent="0">
              <a:lnSpc>
                <a:spcPts val="2575"/>
              </a:lnSpc>
              <a:buNone/>
            </a:pPr>
            <a:r>
              <a:rPr lang="en-US" sz="1610" dirty="0">
                <a:solidFill>
                  <a:srgbClr val="EBECEF"/>
                </a:solidFill>
                <a:latin typeface="Epilogue" pitchFamily="34" charset="0"/>
                <a:ea typeface="Epilogue" pitchFamily="34" charset="-122"/>
                <a:cs typeface="Epilogue" pitchFamily="34" charset="-120"/>
              </a:rPr>
              <a:t>The system will leverage advanced NLP techniques like named entity recognition, relationship extraction, and text classification to identify and categorize the relevant resume information.</a:t>
            </a:r>
            <a:endParaRPr lang="en-US" sz="1610" dirty="0"/>
          </a:p>
        </p:txBody>
      </p:sp>
      <p:sp>
        <p:nvSpPr>
          <p:cNvPr id="13" name="Shape 9"/>
          <p:cNvSpPr/>
          <p:nvPr/>
        </p:nvSpPr>
        <p:spPr>
          <a:xfrm>
            <a:off x="4424124" y="5826681"/>
            <a:ext cx="9439751" cy="1519952"/>
          </a:xfrm>
          <a:prstGeom prst="roundRect">
            <a:avLst>
              <a:gd name="adj" fmla="val 6052"/>
            </a:avLst>
          </a:prstGeom>
          <a:solidFill>
            <a:srgbClr val="283157"/>
          </a:solidFill>
          <a:ln w="7620">
            <a:solidFill>
              <a:srgbClr val="414A70"/>
            </a:solidFill>
            <a:prstDash val="solid"/>
          </a:ln>
        </p:spPr>
      </p:sp>
      <p:sp>
        <p:nvSpPr>
          <p:cNvPr id="14" name="Text 10"/>
          <p:cNvSpPr/>
          <p:nvPr/>
        </p:nvSpPr>
        <p:spPr>
          <a:xfrm>
            <a:off x="4636056" y="6038612"/>
            <a:ext cx="3637717" cy="319326"/>
          </a:xfrm>
          <a:prstGeom prst="rect">
            <a:avLst/>
          </a:prstGeom>
          <a:noFill/>
          <a:ln/>
        </p:spPr>
        <p:txBody>
          <a:bodyPr wrap="none" rtlCol="0" anchor="t"/>
          <a:lstStyle/>
          <a:p>
            <a:pPr marL="0" indent="0">
              <a:lnSpc>
                <a:spcPts val="2515"/>
              </a:lnSpc>
              <a:buNone/>
            </a:pPr>
            <a:r>
              <a:rPr lang="en-US" sz="2012" dirty="0">
                <a:solidFill>
                  <a:srgbClr val="EBECEF"/>
                </a:solidFill>
                <a:latin typeface="Fraunces" pitchFamily="34" charset="0"/>
                <a:ea typeface="Fraunces" pitchFamily="34" charset="-122"/>
                <a:cs typeface="Fraunces" pitchFamily="34" charset="-120"/>
              </a:rPr>
              <a:t>Machine Learning Integration</a:t>
            </a:r>
            <a:endParaRPr lang="en-US" sz="2012" dirty="0"/>
          </a:p>
        </p:txBody>
      </p:sp>
      <p:sp>
        <p:nvSpPr>
          <p:cNvPr id="15" name="Text 11"/>
          <p:cNvSpPr/>
          <p:nvPr/>
        </p:nvSpPr>
        <p:spPr>
          <a:xfrm>
            <a:off x="4636056" y="6480572"/>
            <a:ext cx="9015889" cy="654129"/>
          </a:xfrm>
          <a:prstGeom prst="rect">
            <a:avLst/>
          </a:prstGeom>
          <a:noFill/>
          <a:ln/>
        </p:spPr>
        <p:txBody>
          <a:bodyPr wrap="square" rtlCol="0" anchor="t"/>
          <a:lstStyle/>
          <a:p>
            <a:pPr marL="0" indent="0">
              <a:lnSpc>
                <a:spcPts val="2575"/>
              </a:lnSpc>
              <a:buNone/>
            </a:pPr>
            <a:r>
              <a:rPr lang="en-US" sz="1610" dirty="0">
                <a:solidFill>
                  <a:srgbClr val="EBECEF"/>
                </a:solidFill>
                <a:latin typeface="Epilogue" pitchFamily="34" charset="0"/>
                <a:ea typeface="Epilogue" pitchFamily="34" charset="-122"/>
                <a:cs typeface="Epilogue" pitchFamily="34" charset="-120"/>
              </a:rPr>
              <a:t>By training machine learning models on a large corpus of sample resumes, the system can continuously improve its accuracy in parsing unstructured resume data.</a:t>
            </a:r>
            <a:endParaRPr lang="en-US" sz="1610" dirty="0"/>
          </a:p>
        </p:txBody>
      </p:sp>
      <p:pic>
        <p:nvPicPr>
          <p:cNvPr id="16"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931</Words>
  <Application>Microsoft Office PowerPoint</Application>
  <PresentationFormat>Custom</PresentationFormat>
  <Paragraphs>82</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Epilogue</vt:lpstr>
      <vt:lpstr>Fraunces</vt:lpstr>
      <vt:lpstr>Prata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Nani Kota</cp:lastModifiedBy>
  <cp:revision>4</cp:revision>
  <dcterms:created xsi:type="dcterms:W3CDTF">2024-03-29T08:03:33Z</dcterms:created>
  <dcterms:modified xsi:type="dcterms:W3CDTF">2024-03-29T08:28:13Z</dcterms:modified>
</cp:coreProperties>
</file>