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1"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A3A407-25FB-42ED-A3B6-B346D41169F5}" type="datetimeFigureOut">
              <a:rPr lang="en-US" smtClean="0"/>
              <a:t>9/3/2019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91B883-3AB2-4F2B-BC70-F4C809F4E883}" type="slidenum">
              <a:rPr lang="en-US" smtClean="0"/>
              <a:t>‹#›</a:t>
            </a:fld>
            <a:endParaRPr lang="en-US"/>
          </a:p>
        </p:txBody>
      </p:sp>
    </p:spTree>
    <p:extLst>
      <p:ext uri="{BB962C8B-B14F-4D97-AF65-F5344CB8AC3E}">
        <p14:creationId xmlns:p14="http://schemas.microsoft.com/office/powerpoint/2010/main" val="95555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8319701-8639-4975-864D-6D9678D7B551}"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A936D-B8B1-414E-A190-0944D35DFFA5}" type="slidenum">
              <a:rPr lang="en-US" smtClean="0"/>
              <a:t>‹#›</a:t>
            </a:fld>
            <a:endParaRPr lang="en-US"/>
          </a:p>
        </p:txBody>
      </p:sp>
    </p:spTree>
    <p:extLst>
      <p:ext uri="{BB962C8B-B14F-4D97-AF65-F5344CB8AC3E}">
        <p14:creationId xmlns:p14="http://schemas.microsoft.com/office/powerpoint/2010/main" val="1572903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319701-8639-4975-864D-6D9678D7B551}"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A936D-B8B1-414E-A190-0944D35DFFA5}" type="slidenum">
              <a:rPr lang="en-US" smtClean="0"/>
              <a:t>‹#›</a:t>
            </a:fld>
            <a:endParaRPr lang="en-US"/>
          </a:p>
        </p:txBody>
      </p:sp>
    </p:spTree>
    <p:extLst>
      <p:ext uri="{BB962C8B-B14F-4D97-AF65-F5344CB8AC3E}">
        <p14:creationId xmlns:p14="http://schemas.microsoft.com/office/powerpoint/2010/main" val="4024338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319701-8639-4975-864D-6D9678D7B551}"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A936D-B8B1-414E-A190-0944D35DFFA5}" type="slidenum">
              <a:rPr lang="en-US" smtClean="0"/>
              <a:t>‹#›</a:t>
            </a:fld>
            <a:endParaRPr lang="en-US"/>
          </a:p>
        </p:txBody>
      </p:sp>
    </p:spTree>
    <p:extLst>
      <p:ext uri="{BB962C8B-B14F-4D97-AF65-F5344CB8AC3E}">
        <p14:creationId xmlns:p14="http://schemas.microsoft.com/office/powerpoint/2010/main" val="3055196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319701-8639-4975-864D-6D9678D7B551}"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A936D-B8B1-414E-A190-0944D35DFFA5}" type="slidenum">
              <a:rPr lang="en-US" smtClean="0"/>
              <a:t>‹#›</a:t>
            </a:fld>
            <a:endParaRPr lang="en-US"/>
          </a:p>
        </p:txBody>
      </p:sp>
    </p:spTree>
    <p:extLst>
      <p:ext uri="{BB962C8B-B14F-4D97-AF65-F5344CB8AC3E}">
        <p14:creationId xmlns:p14="http://schemas.microsoft.com/office/powerpoint/2010/main" val="2942954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8319701-8639-4975-864D-6D9678D7B551}"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A936D-B8B1-414E-A190-0944D35DFFA5}" type="slidenum">
              <a:rPr lang="en-US" smtClean="0"/>
              <a:t>‹#›</a:t>
            </a:fld>
            <a:endParaRPr lang="en-US"/>
          </a:p>
        </p:txBody>
      </p:sp>
    </p:spTree>
    <p:extLst>
      <p:ext uri="{BB962C8B-B14F-4D97-AF65-F5344CB8AC3E}">
        <p14:creationId xmlns:p14="http://schemas.microsoft.com/office/powerpoint/2010/main" val="1551855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8319701-8639-4975-864D-6D9678D7B551}" type="datetimeFigureOut">
              <a:rPr lang="en-US" smtClean="0"/>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A936D-B8B1-414E-A190-0944D35DFFA5}" type="slidenum">
              <a:rPr lang="en-US" smtClean="0"/>
              <a:t>‹#›</a:t>
            </a:fld>
            <a:endParaRPr lang="en-US"/>
          </a:p>
        </p:txBody>
      </p:sp>
    </p:spTree>
    <p:extLst>
      <p:ext uri="{BB962C8B-B14F-4D97-AF65-F5344CB8AC3E}">
        <p14:creationId xmlns:p14="http://schemas.microsoft.com/office/powerpoint/2010/main" val="258934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8319701-8639-4975-864D-6D9678D7B551}" type="datetimeFigureOut">
              <a:rPr lang="en-US" smtClean="0"/>
              <a:t>9/3/2019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AA936D-B8B1-414E-A190-0944D35DFFA5}" type="slidenum">
              <a:rPr lang="en-US" smtClean="0"/>
              <a:t>‹#›</a:t>
            </a:fld>
            <a:endParaRPr lang="en-US"/>
          </a:p>
        </p:txBody>
      </p:sp>
    </p:spTree>
    <p:extLst>
      <p:ext uri="{BB962C8B-B14F-4D97-AF65-F5344CB8AC3E}">
        <p14:creationId xmlns:p14="http://schemas.microsoft.com/office/powerpoint/2010/main" val="1589685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8319701-8639-4975-864D-6D9678D7B551}" type="datetimeFigureOut">
              <a:rPr lang="en-US" smtClean="0"/>
              <a:t>9/3/2019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A936D-B8B1-414E-A190-0944D35DFFA5}" type="slidenum">
              <a:rPr lang="en-US" smtClean="0"/>
              <a:t>‹#›</a:t>
            </a:fld>
            <a:endParaRPr lang="en-US"/>
          </a:p>
        </p:txBody>
      </p:sp>
    </p:spTree>
    <p:extLst>
      <p:ext uri="{BB962C8B-B14F-4D97-AF65-F5344CB8AC3E}">
        <p14:creationId xmlns:p14="http://schemas.microsoft.com/office/powerpoint/2010/main" val="2958257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319701-8639-4975-864D-6D9678D7B551}" type="datetimeFigureOut">
              <a:rPr lang="en-US" smtClean="0"/>
              <a:t>9/3/2019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AA936D-B8B1-414E-A190-0944D35DFFA5}" type="slidenum">
              <a:rPr lang="en-US" smtClean="0"/>
              <a:t>‹#›</a:t>
            </a:fld>
            <a:endParaRPr lang="en-US"/>
          </a:p>
        </p:txBody>
      </p:sp>
    </p:spTree>
    <p:extLst>
      <p:ext uri="{BB962C8B-B14F-4D97-AF65-F5344CB8AC3E}">
        <p14:creationId xmlns:p14="http://schemas.microsoft.com/office/powerpoint/2010/main" val="4184057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8319701-8639-4975-864D-6D9678D7B551}" type="datetimeFigureOut">
              <a:rPr lang="en-US" smtClean="0"/>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A936D-B8B1-414E-A190-0944D35DFFA5}" type="slidenum">
              <a:rPr lang="en-US" smtClean="0"/>
              <a:t>‹#›</a:t>
            </a:fld>
            <a:endParaRPr lang="en-US"/>
          </a:p>
        </p:txBody>
      </p:sp>
    </p:spTree>
    <p:extLst>
      <p:ext uri="{BB962C8B-B14F-4D97-AF65-F5344CB8AC3E}">
        <p14:creationId xmlns:p14="http://schemas.microsoft.com/office/powerpoint/2010/main" val="3261633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8319701-8639-4975-864D-6D9678D7B551}" type="datetimeFigureOut">
              <a:rPr lang="en-US" smtClean="0"/>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A936D-B8B1-414E-A190-0944D35DFFA5}" type="slidenum">
              <a:rPr lang="en-US" smtClean="0"/>
              <a:t>‹#›</a:t>
            </a:fld>
            <a:endParaRPr lang="en-US"/>
          </a:p>
        </p:txBody>
      </p:sp>
    </p:spTree>
    <p:extLst>
      <p:ext uri="{BB962C8B-B14F-4D97-AF65-F5344CB8AC3E}">
        <p14:creationId xmlns:p14="http://schemas.microsoft.com/office/powerpoint/2010/main" val="2092436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319701-8639-4975-864D-6D9678D7B551}" type="datetimeFigureOut">
              <a:rPr lang="en-US" smtClean="0"/>
              <a:t>9/3/2019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AA936D-B8B1-414E-A190-0944D35DFFA5}" type="slidenum">
              <a:rPr lang="en-US" smtClean="0"/>
              <a:t>‹#›</a:t>
            </a:fld>
            <a:endParaRPr lang="en-US"/>
          </a:p>
        </p:txBody>
      </p:sp>
    </p:spTree>
    <p:extLst>
      <p:ext uri="{BB962C8B-B14F-4D97-AF65-F5344CB8AC3E}">
        <p14:creationId xmlns:p14="http://schemas.microsoft.com/office/powerpoint/2010/main" val="12474557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80824" y="899385"/>
            <a:ext cx="5795890" cy="1631216"/>
          </a:xfrm>
          <a:prstGeom prst="rect">
            <a:avLst/>
          </a:prstGeom>
          <a:noFill/>
        </p:spPr>
        <p:txBody>
          <a:bodyPr wrap="square" lIns="91440" tIns="45720" rIns="91440" bIns="45720">
            <a:spAutoFit/>
          </a:bodyPr>
          <a:lstStyle/>
          <a:p>
            <a:pPr algn="ctr"/>
            <a:r>
              <a:rPr lang="en-US" sz="10000" b="0" cap="none" spc="0" dirty="0">
                <a:ln w="0"/>
                <a:solidFill>
                  <a:schemeClr val="accent1"/>
                </a:solidFill>
                <a:effectLst>
                  <a:outerShdw blurRad="38100" dist="25400" dir="5400000" algn="ctr" rotWithShape="0">
                    <a:srgbClr val="6E747A">
                      <a:alpha val="43000"/>
                    </a:srgbClr>
                  </a:outerShdw>
                </a:effectLst>
              </a:rPr>
              <a:t>React JS</a:t>
            </a:r>
          </a:p>
        </p:txBody>
      </p:sp>
      <p:sp>
        <p:nvSpPr>
          <p:cNvPr id="3" name="Footer Placeholder 2"/>
          <p:cNvSpPr>
            <a:spLocks noGrp="1"/>
          </p:cNvSpPr>
          <p:nvPr>
            <p:ph type="ftr" sz="quarter" idx="11"/>
          </p:nvPr>
        </p:nvSpPr>
        <p:spPr>
          <a:xfrm>
            <a:off x="8077200" y="5948388"/>
            <a:ext cx="4114800" cy="365125"/>
          </a:xfrm>
        </p:spPr>
        <p:txBody>
          <a:bodyPr/>
          <a:lstStyle/>
          <a:p>
            <a:r>
              <a:rPr lang="en-US" sz="2000" b="1" dirty="0"/>
              <a:t>GAGANA HG</a:t>
            </a:r>
          </a:p>
        </p:txBody>
      </p:sp>
    </p:spTree>
    <p:extLst>
      <p:ext uri="{BB962C8B-B14F-4D97-AF65-F5344CB8AC3E}">
        <p14:creationId xmlns:p14="http://schemas.microsoft.com/office/powerpoint/2010/main" val="3219668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2598058" y="204604"/>
            <a:ext cx="6165599" cy="6463308"/>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6F42C1"/>
                </a:solidFill>
                <a:effectLst/>
              </a:rPr>
              <a:t>constructor</a:t>
            </a:r>
            <a:r>
              <a:rPr kumimoji="0" lang="en-US" altLang="en-US" sz="2000" b="0" i="0" u="none" strike="noStrike" cap="none" normalizeH="0" baseline="0" dirty="0">
                <a:ln>
                  <a:noFill/>
                </a:ln>
                <a:solidFill>
                  <a:srgbClr val="24292E"/>
                </a:solidFill>
                <a:effectLst/>
              </a:rPr>
              <a:t>(){</a:t>
            </a:r>
            <a:br>
              <a:rPr kumimoji="0" lang="en-US" altLang="en-US" sz="2000" b="0" i="0" u="none" strike="noStrike" cap="none" normalizeH="0" baseline="0" dirty="0">
                <a:ln>
                  <a:noFill/>
                </a:ln>
                <a:solidFill>
                  <a:srgbClr val="24292E"/>
                </a:solidFill>
                <a:effectLst/>
              </a:rPr>
            </a:br>
            <a:r>
              <a:rPr kumimoji="0" lang="en-US" altLang="en-US" sz="2000" b="0" i="0" u="none" strike="noStrike" cap="none" normalizeH="0" baseline="0" dirty="0">
                <a:ln>
                  <a:noFill/>
                </a:ln>
                <a:solidFill>
                  <a:srgbClr val="24292E"/>
                </a:solidFill>
                <a:effectLst/>
              </a:rPr>
              <a:t> </a:t>
            </a:r>
            <a:r>
              <a:rPr kumimoji="0" lang="en-US" altLang="en-US" sz="2000" b="0" i="0" u="none" strike="noStrike" cap="none" normalizeH="0" baseline="0" dirty="0">
                <a:ln>
                  <a:noFill/>
                </a:ln>
                <a:solidFill>
                  <a:srgbClr val="005CC5"/>
                </a:solidFill>
                <a:effectLst/>
              </a:rPr>
              <a:t>super</a:t>
            </a:r>
            <a:r>
              <a:rPr kumimoji="0" lang="en-US" altLang="en-US" sz="2000" b="0" i="0" u="none" strike="noStrike" cap="none" normalizeH="0" baseline="0" dirty="0">
                <a:ln>
                  <a:noFill/>
                </a:ln>
                <a:solidFill>
                  <a:srgbClr val="24292E"/>
                </a:solidFill>
                <a:effectLst/>
              </a:rPr>
              <a:t>()</a:t>
            </a:r>
            <a:br>
              <a:rPr kumimoji="0" lang="en-US" altLang="en-US" sz="2000" b="0" i="0" u="none" strike="noStrike" cap="none" normalizeH="0" baseline="0" dirty="0">
                <a:ln>
                  <a:noFill/>
                </a:ln>
                <a:solidFill>
                  <a:srgbClr val="24292E"/>
                </a:solidFill>
                <a:effectLst/>
              </a:rPr>
            </a:br>
            <a:r>
              <a:rPr kumimoji="0" lang="en-US" altLang="en-US" sz="2000" b="0" i="0" u="none" strike="noStrike" cap="none" normalizeH="0" baseline="0" dirty="0">
                <a:ln>
                  <a:noFill/>
                </a:ln>
                <a:solidFill>
                  <a:srgbClr val="24292E"/>
                </a:solidFill>
                <a:effectLst/>
              </a:rPr>
              <a:t> </a:t>
            </a:r>
            <a:r>
              <a:rPr kumimoji="0" lang="en-US" altLang="en-US" sz="2000" b="0" i="0" u="none" strike="noStrike" cap="none" normalizeH="0" baseline="0" dirty="0" err="1">
                <a:ln>
                  <a:noFill/>
                </a:ln>
                <a:solidFill>
                  <a:srgbClr val="005CC5"/>
                </a:solidFill>
                <a:effectLst/>
              </a:rPr>
              <a:t>this</a:t>
            </a:r>
            <a:r>
              <a:rPr kumimoji="0" lang="en-US" altLang="en-US" sz="2000" b="0" i="0" u="none" strike="noStrike" cap="none" normalizeH="0" baseline="0" dirty="0" err="1">
                <a:ln>
                  <a:noFill/>
                </a:ln>
                <a:solidFill>
                  <a:srgbClr val="24292E"/>
                </a:solidFill>
                <a:effectLst/>
              </a:rPr>
              <a:t>.state</a:t>
            </a:r>
            <a:r>
              <a:rPr kumimoji="0" lang="en-US" altLang="en-US" sz="2000" b="0" i="0" u="none" strike="noStrike" cap="none" normalizeH="0" baseline="0" dirty="0">
                <a:ln>
                  <a:noFill/>
                </a:ln>
                <a:solidFill>
                  <a:srgbClr val="D73A49"/>
                </a:solidFill>
                <a:effectLst/>
              </a:rPr>
              <a:t>=</a:t>
            </a:r>
            <a:r>
              <a:rPr kumimoji="0" lang="en-US" altLang="en-US" sz="2000" b="0" i="0" u="none" strike="noStrike" cap="none" normalizeH="0" baseline="0" dirty="0">
                <a:ln>
                  <a:noFill/>
                </a:ln>
                <a:solidFill>
                  <a:srgbClr val="24292E"/>
                </a:solidFill>
                <a:effectLst/>
              </a:rPr>
              <a:t>{ counter</a:t>
            </a:r>
            <a:r>
              <a:rPr kumimoji="0" lang="en-US" altLang="en-US" sz="2000" b="0" i="0" u="none" strike="noStrike" cap="none" normalizeH="0" baseline="0" dirty="0">
                <a:ln>
                  <a:noFill/>
                </a:ln>
                <a:solidFill>
                  <a:srgbClr val="D73A49"/>
                </a:solidFill>
                <a:effectLst/>
              </a:rPr>
              <a:t>:</a:t>
            </a:r>
            <a:r>
              <a:rPr kumimoji="0" lang="en-US" altLang="en-US" sz="2000" b="0" i="0" u="none" strike="noStrike" cap="none" normalizeH="0" baseline="0" dirty="0">
                <a:ln>
                  <a:noFill/>
                </a:ln>
                <a:solidFill>
                  <a:srgbClr val="24292E"/>
                </a:solidFill>
                <a:effectLst/>
              </a:rPr>
              <a:t> </a:t>
            </a:r>
            <a:r>
              <a:rPr kumimoji="0" lang="en-US" altLang="en-US" sz="2000" b="0" i="0" u="none" strike="noStrike" cap="none" normalizeH="0" baseline="0" dirty="0">
                <a:ln>
                  <a:noFill/>
                </a:ln>
                <a:solidFill>
                  <a:srgbClr val="005CC5"/>
                </a:solidFill>
                <a:effectLst/>
              </a:rPr>
              <a:t>0</a:t>
            </a:r>
            <a:r>
              <a:rPr kumimoji="0" lang="en-US" altLang="en-US" sz="2000" b="0" i="0" u="none" strike="noStrike" cap="none" normalizeH="0" baseline="0" dirty="0">
                <a:ln>
                  <a:noFill/>
                </a:ln>
                <a:solidFill>
                  <a:srgbClr val="24292E"/>
                </a:solidFill>
                <a:effectLst/>
              </a:rPr>
              <a:t> } }</a:t>
            </a:r>
            <a:br>
              <a:rPr kumimoji="0" lang="en-US" altLang="en-US" sz="2000" b="0" i="0" u="none" strike="noStrike" cap="none" normalizeH="0" baseline="0" dirty="0">
                <a:ln>
                  <a:noFill/>
                </a:ln>
                <a:solidFill>
                  <a:srgbClr val="24292E"/>
                </a:solidFill>
                <a:effectLst/>
              </a:rPr>
            </a:br>
            <a:r>
              <a:rPr kumimoji="0" lang="en-US" altLang="en-US" sz="2000" b="0" i="0" u="none" strike="noStrike" cap="none" normalizeH="0" baseline="0" dirty="0">
                <a:ln>
                  <a:noFill/>
                </a:ln>
                <a:solidFill>
                  <a:srgbClr val="24292E"/>
                </a:solidFill>
                <a:effectLst/>
              </a:rPr>
              <a:t> </a:t>
            </a:r>
            <a:r>
              <a:rPr kumimoji="0" lang="en-US" altLang="en-US" sz="2000" b="0" i="0" u="none" strike="noStrike" cap="none" normalizeH="0" baseline="0" dirty="0">
                <a:ln>
                  <a:noFill/>
                </a:ln>
                <a:solidFill>
                  <a:srgbClr val="6A737D"/>
                </a:solidFill>
                <a:effectLst/>
              </a:rPr>
              <a:t>//Increment the count value</a:t>
            </a:r>
            <a:br>
              <a:rPr kumimoji="0" lang="en-US" altLang="en-US" sz="2000" b="0" i="0" u="none" strike="noStrike" cap="none" normalizeH="0" baseline="0" dirty="0">
                <a:ln>
                  <a:noFill/>
                </a:ln>
                <a:solidFill>
                  <a:srgbClr val="6A737D"/>
                </a:solidFill>
                <a:effectLst/>
              </a:rPr>
            </a:br>
            <a:r>
              <a:rPr kumimoji="0" lang="en-US" altLang="en-US" sz="2000" b="0" i="0" u="none" strike="noStrike" cap="none" normalizeH="0" baseline="0" dirty="0">
                <a:ln>
                  <a:noFill/>
                </a:ln>
                <a:solidFill>
                  <a:srgbClr val="24292E"/>
                </a:solidFill>
                <a:effectLst/>
              </a:rPr>
              <a:t> </a:t>
            </a:r>
            <a:r>
              <a:rPr kumimoji="0" lang="en-US" altLang="en-US" sz="2000" b="0" i="0" u="none" strike="noStrike" cap="none" normalizeH="0" baseline="0" dirty="0" err="1">
                <a:ln>
                  <a:noFill/>
                </a:ln>
                <a:solidFill>
                  <a:srgbClr val="6F42C1"/>
                </a:solidFill>
                <a:effectLst/>
              </a:rPr>
              <a:t>incrementCount</a:t>
            </a:r>
            <a:r>
              <a:rPr kumimoji="0" lang="en-US" altLang="en-US" sz="2000" b="0" i="0" u="none" strike="noStrike" cap="none" normalizeH="0" baseline="0" dirty="0">
                <a:ln>
                  <a:noFill/>
                </a:ln>
                <a:solidFill>
                  <a:srgbClr val="24292E"/>
                </a:solidFill>
                <a:effectLst/>
              </a:rPr>
              <a:t>(){ </a:t>
            </a:r>
            <a:br>
              <a:rPr kumimoji="0" lang="en-US" altLang="en-US" sz="2000" b="0" i="0" u="none" strike="noStrike" cap="none" normalizeH="0" baseline="0" dirty="0">
                <a:ln>
                  <a:noFill/>
                </a:ln>
                <a:solidFill>
                  <a:srgbClr val="24292E"/>
                </a:solidFill>
                <a:effectLst/>
              </a:rPr>
            </a:br>
            <a:r>
              <a:rPr kumimoji="0" lang="en-US" altLang="en-US" sz="2000" b="0" i="0" u="none" strike="noStrike" cap="none" normalizeH="0" baseline="0" dirty="0" err="1">
                <a:ln>
                  <a:noFill/>
                </a:ln>
                <a:solidFill>
                  <a:srgbClr val="005CC5"/>
                </a:solidFill>
                <a:effectLst/>
              </a:rPr>
              <a:t>this</a:t>
            </a:r>
            <a:r>
              <a:rPr kumimoji="0" lang="en-US" altLang="en-US" sz="2000" b="0" i="0" u="none" strike="noStrike" cap="none" normalizeH="0" baseline="0" dirty="0" err="1">
                <a:ln>
                  <a:noFill/>
                </a:ln>
                <a:solidFill>
                  <a:srgbClr val="24292E"/>
                </a:solidFill>
                <a:effectLst/>
              </a:rPr>
              <a:t>.</a:t>
            </a:r>
            <a:r>
              <a:rPr kumimoji="0" lang="en-US" altLang="en-US" sz="2000" b="0" i="0" u="none" strike="noStrike" cap="none" normalizeH="0" baseline="0" dirty="0" err="1">
                <a:ln>
                  <a:noFill/>
                </a:ln>
                <a:solidFill>
                  <a:srgbClr val="6F42C1"/>
                </a:solidFill>
                <a:effectLst/>
              </a:rPr>
              <a:t>setState</a:t>
            </a:r>
            <a:r>
              <a:rPr kumimoji="0" lang="en-US" altLang="en-US" sz="2000" b="0" i="0" u="none" strike="noStrike" cap="none" normalizeH="0" baseline="0" dirty="0">
                <a:ln>
                  <a:noFill/>
                </a:ln>
                <a:solidFill>
                  <a:srgbClr val="24292E"/>
                </a:solidFill>
                <a:effectLst/>
              </a:rPr>
              <a:t>({ </a:t>
            </a:r>
            <a:br>
              <a:rPr kumimoji="0" lang="en-US" altLang="en-US" sz="2000" b="0" i="0" u="none" strike="noStrike" cap="none" normalizeH="0" baseline="0" dirty="0">
                <a:ln>
                  <a:noFill/>
                </a:ln>
                <a:solidFill>
                  <a:srgbClr val="24292E"/>
                </a:solidFill>
                <a:effectLst/>
              </a:rPr>
            </a:br>
            <a:r>
              <a:rPr kumimoji="0" lang="en-US" altLang="en-US" sz="2000" b="0" i="0" u="none" strike="noStrike" cap="none" normalizeH="0" baseline="0" dirty="0">
                <a:ln>
                  <a:noFill/>
                </a:ln>
                <a:solidFill>
                  <a:srgbClr val="24292E"/>
                </a:solidFill>
                <a:effectLst/>
              </a:rPr>
              <a:t>counter </a:t>
            </a:r>
            <a:r>
              <a:rPr kumimoji="0" lang="en-US" altLang="en-US" sz="2000" b="0" i="0" u="none" strike="noStrike" cap="none" normalizeH="0" baseline="0" dirty="0">
                <a:ln>
                  <a:noFill/>
                </a:ln>
                <a:solidFill>
                  <a:srgbClr val="D73A49"/>
                </a:solidFill>
                <a:effectLst/>
              </a:rPr>
              <a:t>:</a:t>
            </a:r>
            <a:r>
              <a:rPr kumimoji="0" lang="en-US" altLang="en-US" sz="2000" b="0" i="0" u="none" strike="noStrike" cap="none" normalizeH="0" baseline="0" dirty="0">
                <a:ln>
                  <a:noFill/>
                </a:ln>
                <a:solidFill>
                  <a:srgbClr val="24292E"/>
                </a:solidFill>
                <a:effectLst/>
              </a:rPr>
              <a:t> </a:t>
            </a:r>
            <a:r>
              <a:rPr kumimoji="0" lang="en-US" altLang="en-US" sz="2000" b="0" i="0" u="none" strike="noStrike" cap="none" normalizeH="0" baseline="0" dirty="0" err="1">
                <a:ln>
                  <a:noFill/>
                </a:ln>
                <a:solidFill>
                  <a:srgbClr val="005CC5"/>
                </a:solidFill>
                <a:effectLst/>
              </a:rPr>
              <a:t>this</a:t>
            </a:r>
            <a:r>
              <a:rPr kumimoji="0" lang="en-US" altLang="en-US" sz="2000" b="0" i="0" u="none" strike="noStrike" cap="none" normalizeH="0" baseline="0" dirty="0" err="1">
                <a:ln>
                  <a:noFill/>
                </a:ln>
                <a:solidFill>
                  <a:srgbClr val="24292E"/>
                </a:solidFill>
                <a:effectLst/>
              </a:rPr>
              <a:t>.state.counter</a:t>
            </a:r>
            <a:r>
              <a:rPr kumimoji="0" lang="en-US" altLang="en-US" sz="2000" b="0" i="0" u="none" strike="noStrike" cap="none" normalizeH="0" baseline="0" dirty="0">
                <a:ln>
                  <a:noFill/>
                </a:ln>
                <a:solidFill>
                  <a:srgbClr val="24292E"/>
                </a:solidFill>
                <a:effectLst/>
              </a:rPr>
              <a:t> </a:t>
            </a:r>
            <a:r>
              <a:rPr kumimoji="0" lang="en-US" altLang="en-US" sz="2000" b="0" i="0" u="none" strike="noStrike" cap="none" normalizeH="0" baseline="0" dirty="0">
                <a:ln>
                  <a:noFill/>
                </a:ln>
                <a:solidFill>
                  <a:srgbClr val="D73A49"/>
                </a:solidFill>
                <a:effectLst/>
              </a:rPr>
              <a:t>+</a:t>
            </a:r>
            <a:r>
              <a:rPr kumimoji="0" lang="en-US" altLang="en-US" sz="2000" b="0" i="0" u="none" strike="noStrike" cap="none" normalizeH="0" baseline="0" dirty="0">
                <a:ln>
                  <a:noFill/>
                </a:ln>
                <a:solidFill>
                  <a:srgbClr val="24292E"/>
                </a:solidFill>
                <a:effectLst/>
              </a:rPr>
              <a:t> </a:t>
            </a:r>
            <a:r>
              <a:rPr kumimoji="0" lang="en-US" altLang="en-US" sz="2000" b="0" i="0" u="none" strike="noStrike" cap="none" normalizeH="0" baseline="0" dirty="0">
                <a:ln>
                  <a:noFill/>
                </a:ln>
                <a:solidFill>
                  <a:srgbClr val="005CC5"/>
                </a:solidFill>
                <a:effectLst/>
              </a:rPr>
              <a:t>1</a:t>
            </a:r>
            <a:br>
              <a:rPr kumimoji="0" lang="en-US" altLang="en-US" sz="2000" b="0" i="0" u="none" strike="noStrike" cap="none" normalizeH="0" baseline="0" dirty="0">
                <a:ln>
                  <a:noFill/>
                </a:ln>
                <a:solidFill>
                  <a:srgbClr val="005CC5"/>
                </a:solidFill>
                <a:effectLst/>
              </a:rPr>
            </a:br>
            <a:r>
              <a:rPr kumimoji="0" lang="en-US" altLang="en-US" sz="2000" b="0" i="0" u="none" strike="noStrike" cap="none" normalizeH="0" baseline="0" dirty="0">
                <a:ln>
                  <a:noFill/>
                </a:ln>
                <a:solidFill>
                  <a:srgbClr val="24292E"/>
                </a:solidFill>
                <a:effectLst/>
              </a:rPr>
              <a:t> }, ()</a:t>
            </a:r>
            <a:r>
              <a:rPr kumimoji="0" lang="en-US" altLang="en-US" sz="2000" b="0" i="0" u="none" strike="noStrike" cap="none" normalizeH="0" baseline="0" dirty="0">
                <a:ln>
                  <a:noFill/>
                </a:ln>
                <a:solidFill>
                  <a:srgbClr val="D73A49"/>
                </a:solidFill>
                <a:effectLst/>
              </a:rPr>
              <a:t>=&gt;</a:t>
            </a:r>
            <a:r>
              <a:rPr kumimoji="0" lang="en-US" altLang="en-US" sz="2000" b="0" i="0" u="none" strike="noStrike" cap="none" normalizeH="0" baseline="0" dirty="0">
                <a:ln>
                  <a:noFill/>
                </a:ln>
                <a:solidFill>
                  <a:srgbClr val="24292E"/>
                </a:solidFill>
                <a:effectLst/>
              </a:rPr>
              <a:t> { </a:t>
            </a:r>
            <a:r>
              <a:rPr kumimoji="0" lang="en-US" altLang="en-US" sz="2000" b="0" i="0" u="none" strike="noStrike" cap="none" normalizeH="0" baseline="0" dirty="0">
                <a:ln>
                  <a:noFill/>
                </a:ln>
                <a:solidFill>
                  <a:srgbClr val="6A737D"/>
                </a:solidFill>
                <a:effectLst/>
              </a:rPr>
              <a:t>//</a:t>
            </a:r>
            <a:r>
              <a:rPr kumimoji="0" lang="en-US" altLang="en-US" sz="2000" b="0" i="0" u="none" strike="noStrike" cap="none" normalizeH="0" baseline="0" dirty="0" err="1">
                <a:ln>
                  <a:noFill/>
                </a:ln>
                <a:solidFill>
                  <a:srgbClr val="6A737D"/>
                </a:solidFill>
                <a:effectLst/>
              </a:rPr>
              <a:t>CallBack</a:t>
            </a:r>
            <a:r>
              <a:rPr kumimoji="0" lang="en-US" altLang="en-US" sz="2000" b="0" i="0" u="none" strike="noStrike" cap="none" normalizeH="0" baseline="0" dirty="0">
                <a:ln>
                  <a:noFill/>
                </a:ln>
                <a:solidFill>
                  <a:srgbClr val="6A737D"/>
                </a:solidFill>
                <a:effectLst/>
              </a:rPr>
              <a:t> Function</a:t>
            </a:r>
            <a:r>
              <a:rPr kumimoji="0" lang="en-US" altLang="en-US" sz="2000" b="0" i="0" u="none" strike="noStrike" cap="none" normalizeH="0" baseline="0" dirty="0">
                <a:ln>
                  <a:noFill/>
                </a:ln>
                <a:solidFill>
                  <a:srgbClr val="24292E"/>
                </a:solidFill>
                <a:effectLst/>
              </a:rPr>
              <a:t> </a:t>
            </a:r>
            <a:br>
              <a:rPr kumimoji="0" lang="en-US" altLang="en-US" sz="2000" b="0" i="0" u="none" strike="noStrike" cap="none" normalizeH="0" baseline="0" dirty="0">
                <a:ln>
                  <a:noFill/>
                </a:ln>
                <a:solidFill>
                  <a:srgbClr val="24292E"/>
                </a:solidFill>
                <a:effectLst/>
              </a:rPr>
            </a:br>
            <a:br>
              <a:rPr kumimoji="0" lang="en-US" altLang="en-US" sz="2000" b="0" i="0" u="none" strike="noStrike" cap="none" normalizeH="0" baseline="0" dirty="0">
                <a:ln>
                  <a:noFill/>
                </a:ln>
                <a:solidFill>
                  <a:srgbClr val="24292E"/>
                </a:solidFill>
                <a:effectLst/>
              </a:rPr>
            </a:br>
            <a:r>
              <a:rPr kumimoji="0" lang="en-US" altLang="en-US" sz="2000" b="0" i="0" u="none" strike="noStrike" cap="none" normalizeH="0" baseline="0" dirty="0">
                <a:ln>
                  <a:noFill/>
                </a:ln>
                <a:solidFill>
                  <a:srgbClr val="6A737D"/>
                </a:solidFill>
                <a:effectLst/>
              </a:rPr>
              <a:t>//Both UI and console value matches</a:t>
            </a:r>
            <a:r>
              <a:rPr kumimoji="0" lang="en-US" altLang="en-US" sz="2000" b="0" i="0" u="none" strike="noStrike" cap="none" normalizeH="0" baseline="0" dirty="0">
                <a:ln>
                  <a:noFill/>
                </a:ln>
                <a:solidFill>
                  <a:srgbClr val="24292E"/>
                </a:solidFill>
                <a:effectLst/>
              </a:rPr>
              <a:t> </a:t>
            </a:r>
            <a:br>
              <a:rPr kumimoji="0" lang="en-US" altLang="en-US" sz="2000" b="0" i="0" u="none" strike="noStrike" cap="none" normalizeH="0" baseline="0" dirty="0">
                <a:ln>
                  <a:noFill/>
                </a:ln>
                <a:solidFill>
                  <a:srgbClr val="24292E"/>
                </a:solidFill>
                <a:effectLst/>
              </a:rPr>
            </a:br>
            <a:r>
              <a:rPr kumimoji="0" lang="en-US" altLang="en-US" sz="2000" b="0" i="0" u="none" strike="noStrike" cap="none" normalizeH="0" baseline="0" dirty="0">
                <a:ln>
                  <a:noFill/>
                </a:ln>
                <a:solidFill>
                  <a:srgbClr val="6F42C1"/>
                </a:solidFill>
                <a:effectLst/>
              </a:rPr>
              <a:t>console</a:t>
            </a:r>
            <a:r>
              <a:rPr kumimoji="0" lang="en-US" altLang="en-US" sz="2000" b="0" i="0" u="none" strike="noStrike" cap="none" normalizeH="0" baseline="0" dirty="0">
                <a:ln>
                  <a:noFill/>
                </a:ln>
                <a:solidFill>
                  <a:srgbClr val="24292E"/>
                </a:solidFill>
                <a:effectLst/>
              </a:rPr>
              <a:t>.</a:t>
            </a:r>
            <a:r>
              <a:rPr kumimoji="0" lang="en-US" altLang="en-US" sz="2000" b="0" i="0" u="none" strike="noStrike" cap="none" normalizeH="0" baseline="0" dirty="0">
                <a:ln>
                  <a:noFill/>
                </a:ln>
                <a:solidFill>
                  <a:srgbClr val="005CC5"/>
                </a:solidFill>
                <a:effectLst/>
              </a:rPr>
              <a:t>log</a:t>
            </a:r>
            <a:r>
              <a:rPr kumimoji="0" lang="en-US" altLang="en-US" sz="2000" b="0" i="0" u="none" strike="noStrike" cap="none" normalizeH="0" baseline="0" dirty="0">
                <a:ln>
                  <a:noFill/>
                </a:ln>
                <a:solidFill>
                  <a:srgbClr val="24292E"/>
                </a:solidFill>
                <a:effectLst/>
              </a:rPr>
              <a:t>(</a:t>
            </a:r>
            <a:r>
              <a:rPr kumimoji="0" lang="en-US" altLang="en-US" sz="2000" b="0" i="0" u="none" strike="noStrike" cap="none" normalizeH="0" baseline="0" dirty="0">
                <a:ln>
                  <a:noFill/>
                </a:ln>
                <a:solidFill>
                  <a:srgbClr val="032F62"/>
                </a:solidFill>
                <a:effectLst/>
              </a:rPr>
              <a:t>'</a:t>
            </a:r>
            <a:r>
              <a:rPr kumimoji="0" lang="en-US" altLang="en-US" sz="2000" b="0" i="0" u="none" strike="noStrike" cap="none" normalizeH="0" baseline="0" dirty="0" err="1">
                <a:ln>
                  <a:noFill/>
                </a:ln>
                <a:solidFill>
                  <a:srgbClr val="032F62"/>
                </a:solidFill>
                <a:effectLst/>
              </a:rPr>
              <a:t>CallBack</a:t>
            </a:r>
            <a:r>
              <a:rPr kumimoji="0" lang="en-US" altLang="en-US" sz="2000" b="0" i="0" u="none" strike="noStrike" cap="none" normalizeH="0" baseline="0" dirty="0">
                <a:ln>
                  <a:noFill/>
                </a:ln>
                <a:solidFill>
                  <a:srgbClr val="032F62"/>
                </a:solidFill>
                <a:effectLst/>
              </a:rPr>
              <a:t> Value '</a:t>
            </a:r>
            <a:r>
              <a:rPr kumimoji="0" lang="en-US" altLang="en-US" sz="2000" b="0" i="0" u="none" strike="noStrike" cap="none" normalizeH="0" baseline="0" dirty="0">
                <a:ln>
                  <a:noFill/>
                </a:ln>
                <a:solidFill>
                  <a:srgbClr val="24292E"/>
                </a:solidFill>
                <a:effectLst/>
              </a:rPr>
              <a:t> </a:t>
            </a:r>
            <a:r>
              <a:rPr kumimoji="0" lang="en-US" altLang="en-US" sz="2000" b="0" i="0" u="none" strike="noStrike" cap="none" normalizeH="0" baseline="0" dirty="0">
                <a:ln>
                  <a:noFill/>
                </a:ln>
                <a:solidFill>
                  <a:srgbClr val="D73A49"/>
                </a:solidFill>
                <a:effectLst/>
              </a:rPr>
              <a:t>+</a:t>
            </a:r>
            <a:r>
              <a:rPr kumimoji="0" lang="en-US" altLang="en-US" sz="2000" b="0" i="0" u="none" strike="noStrike" cap="none" normalizeH="0" baseline="0" dirty="0">
                <a:ln>
                  <a:noFill/>
                </a:ln>
                <a:solidFill>
                  <a:srgbClr val="24292E"/>
                </a:solidFill>
                <a:effectLst/>
              </a:rPr>
              <a:t> </a:t>
            </a:r>
            <a:r>
              <a:rPr kumimoji="0" lang="en-US" altLang="en-US" sz="2000" b="0" i="0" u="none" strike="noStrike" cap="none" normalizeH="0" baseline="0" dirty="0" err="1">
                <a:ln>
                  <a:noFill/>
                </a:ln>
                <a:solidFill>
                  <a:srgbClr val="005CC5"/>
                </a:solidFill>
                <a:effectLst/>
              </a:rPr>
              <a:t>this</a:t>
            </a:r>
            <a:r>
              <a:rPr kumimoji="0" lang="en-US" altLang="en-US" sz="2000" b="0" i="0" u="none" strike="noStrike" cap="none" normalizeH="0" baseline="0" dirty="0" err="1">
                <a:ln>
                  <a:noFill/>
                </a:ln>
                <a:solidFill>
                  <a:srgbClr val="24292E"/>
                </a:solidFill>
                <a:effectLst/>
              </a:rPr>
              <a:t>.state.counter</a:t>
            </a:r>
            <a:r>
              <a:rPr kumimoji="0" lang="en-US" altLang="en-US" sz="2000" b="0" i="0" u="none" strike="noStrike" cap="none" normalizeH="0" baseline="0" dirty="0">
                <a:ln>
                  <a:noFill/>
                </a:ln>
                <a:solidFill>
                  <a:srgbClr val="24292E"/>
                </a:solidFill>
                <a:effectLst/>
              </a:rPr>
              <a:t>) </a:t>
            </a:r>
            <a:br>
              <a:rPr kumimoji="0" lang="en-US" altLang="en-US" sz="2000" b="0" i="0" u="none" strike="noStrike" cap="none" normalizeH="0" baseline="0" dirty="0">
                <a:ln>
                  <a:noFill/>
                </a:ln>
                <a:solidFill>
                  <a:srgbClr val="24292E"/>
                </a:solidFill>
                <a:effectLst/>
              </a:rPr>
            </a:br>
            <a:r>
              <a:rPr kumimoji="0" lang="en-US" altLang="en-US" sz="2000" b="0" i="0" u="none" strike="noStrike" cap="none" normalizeH="0" baseline="0" dirty="0">
                <a:ln>
                  <a:noFill/>
                </a:ln>
                <a:solidFill>
                  <a:srgbClr val="24292E"/>
                </a:solidFill>
                <a:effectLst/>
              </a:rPr>
              <a:t>}) </a:t>
            </a:r>
            <a:br>
              <a:rPr kumimoji="0" lang="en-US" altLang="en-US" sz="2000" b="0" i="0" u="none" strike="noStrike" cap="none" normalizeH="0" baseline="0" dirty="0">
                <a:ln>
                  <a:noFill/>
                </a:ln>
                <a:solidFill>
                  <a:srgbClr val="24292E"/>
                </a:solidFill>
                <a:effectLst/>
              </a:rPr>
            </a:br>
            <a:r>
              <a:rPr kumimoji="0" lang="en-US" altLang="en-US" sz="2000" b="0" i="0" u="none" strike="noStrike" cap="none" normalizeH="0" baseline="0" dirty="0">
                <a:ln>
                  <a:noFill/>
                </a:ln>
                <a:solidFill>
                  <a:srgbClr val="6A737D"/>
                </a:solidFill>
                <a:effectLst/>
              </a:rPr>
              <a:t>//Previous value will be displayed</a:t>
            </a:r>
            <a:br>
              <a:rPr kumimoji="0" lang="en-US" altLang="en-US" sz="2000" b="0" i="0" u="none" strike="noStrike" cap="none" normalizeH="0" baseline="0" dirty="0">
                <a:ln>
                  <a:noFill/>
                </a:ln>
                <a:solidFill>
                  <a:srgbClr val="6A737D"/>
                </a:solidFill>
                <a:effectLst/>
              </a:rPr>
            </a:br>
            <a:r>
              <a:rPr kumimoji="0" lang="en-US" altLang="en-US" sz="2000" b="0" i="0" u="none" strike="noStrike" cap="none" normalizeH="0" baseline="0" dirty="0">
                <a:ln>
                  <a:noFill/>
                </a:ln>
                <a:solidFill>
                  <a:srgbClr val="24292E"/>
                </a:solidFill>
                <a:effectLst/>
              </a:rPr>
              <a:t> </a:t>
            </a:r>
            <a:r>
              <a:rPr kumimoji="0" lang="en-US" altLang="en-US" sz="2000" b="0" i="0" u="none" strike="noStrike" cap="none" normalizeH="0" baseline="0" dirty="0">
                <a:ln>
                  <a:noFill/>
                </a:ln>
                <a:solidFill>
                  <a:srgbClr val="6F42C1"/>
                </a:solidFill>
                <a:effectLst/>
              </a:rPr>
              <a:t>console</a:t>
            </a:r>
            <a:r>
              <a:rPr kumimoji="0" lang="en-US" altLang="en-US" sz="2000" b="0" i="0" u="none" strike="noStrike" cap="none" normalizeH="0" baseline="0" dirty="0">
                <a:ln>
                  <a:noFill/>
                </a:ln>
                <a:solidFill>
                  <a:srgbClr val="24292E"/>
                </a:solidFill>
                <a:effectLst/>
              </a:rPr>
              <a:t>.</a:t>
            </a:r>
            <a:r>
              <a:rPr kumimoji="0" lang="en-US" altLang="en-US" sz="2000" b="0" i="0" u="none" strike="noStrike" cap="none" normalizeH="0" baseline="0" dirty="0">
                <a:ln>
                  <a:noFill/>
                </a:ln>
                <a:solidFill>
                  <a:srgbClr val="005CC5"/>
                </a:solidFill>
                <a:effectLst/>
              </a:rPr>
              <a:t>log</a:t>
            </a:r>
            <a:r>
              <a:rPr kumimoji="0" lang="en-US" altLang="en-US" sz="2000" b="0" i="0" u="none" strike="noStrike" cap="none" normalizeH="0" baseline="0" dirty="0">
                <a:ln>
                  <a:noFill/>
                </a:ln>
                <a:solidFill>
                  <a:srgbClr val="24292E"/>
                </a:solidFill>
                <a:effectLst/>
              </a:rPr>
              <a:t>(</a:t>
            </a:r>
            <a:r>
              <a:rPr kumimoji="0" lang="en-US" altLang="en-US" sz="2000" b="0" i="0" u="none" strike="noStrike" cap="none" normalizeH="0" baseline="0" dirty="0">
                <a:ln>
                  <a:noFill/>
                </a:ln>
                <a:solidFill>
                  <a:srgbClr val="032F62"/>
                </a:solidFill>
                <a:effectLst/>
              </a:rPr>
              <a:t>"Counter : "</a:t>
            </a:r>
            <a:r>
              <a:rPr kumimoji="0" lang="en-US" altLang="en-US" sz="2000" b="0" i="0" u="none" strike="noStrike" cap="none" normalizeH="0" baseline="0" dirty="0">
                <a:ln>
                  <a:noFill/>
                </a:ln>
                <a:solidFill>
                  <a:srgbClr val="24292E"/>
                </a:solidFill>
                <a:effectLst/>
              </a:rPr>
              <a:t> </a:t>
            </a:r>
            <a:r>
              <a:rPr kumimoji="0" lang="en-US" altLang="en-US" sz="2000" b="0" i="0" u="none" strike="noStrike" cap="none" normalizeH="0" baseline="0" dirty="0">
                <a:ln>
                  <a:noFill/>
                </a:ln>
                <a:solidFill>
                  <a:srgbClr val="D73A49"/>
                </a:solidFill>
                <a:effectLst/>
              </a:rPr>
              <a:t>+</a:t>
            </a:r>
            <a:r>
              <a:rPr kumimoji="0" lang="en-US" altLang="en-US" sz="2000" b="0" i="0" u="none" strike="noStrike" cap="none" normalizeH="0" baseline="0" dirty="0">
                <a:ln>
                  <a:noFill/>
                </a:ln>
                <a:solidFill>
                  <a:srgbClr val="24292E"/>
                </a:solidFill>
                <a:effectLst/>
              </a:rPr>
              <a:t> </a:t>
            </a:r>
            <a:r>
              <a:rPr kumimoji="0" lang="en-US" altLang="en-US" sz="2000" b="0" i="0" u="none" strike="noStrike" cap="none" normalizeH="0" baseline="0" dirty="0" err="1">
                <a:ln>
                  <a:noFill/>
                </a:ln>
                <a:solidFill>
                  <a:srgbClr val="005CC5"/>
                </a:solidFill>
                <a:effectLst/>
              </a:rPr>
              <a:t>this</a:t>
            </a:r>
            <a:r>
              <a:rPr kumimoji="0" lang="en-US" altLang="en-US" sz="2000" b="0" i="0" u="none" strike="noStrike" cap="none" normalizeH="0" baseline="0" dirty="0" err="1">
                <a:ln>
                  <a:noFill/>
                </a:ln>
                <a:solidFill>
                  <a:srgbClr val="24292E"/>
                </a:solidFill>
                <a:effectLst/>
              </a:rPr>
              <a:t>.state.counter</a:t>
            </a:r>
            <a:r>
              <a:rPr kumimoji="0" lang="en-US" altLang="en-US" sz="2000" b="0" i="0" u="none" strike="noStrike" cap="none" normalizeH="0" baseline="0" dirty="0">
                <a:ln>
                  <a:noFill/>
                </a:ln>
                <a:solidFill>
                  <a:srgbClr val="24292E"/>
                </a:solidFill>
                <a:effectLst/>
              </a:rPr>
              <a:t>)</a:t>
            </a:r>
            <a:br>
              <a:rPr kumimoji="0" lang="en-US" altLang="en-US" sz="2000" b="0" i="0" u="none" strike="noStrike" cap="none" normalizeH="0" baseline="0" dirty="0">
                <a:ln>
                  <a:noFill/>
                </a:ln>
                <a:solidFill>
                  <a:srgbClr val="24292E"/>
                </a:solidFill>
                <a:effectLst/>
              </a:rPr>
            </a:br>
            <a:r>
              <a:rPr kumimoji="0" lang="en-US" altLang="en-US" sz="2000" b="0" i="0" u="none" strike="noStrike" cap="none" normalizeH="0" baseline="0" dirty="0">
                <a:ln>
                  <a:noFill/>
                </a:ln>
                <a:solidFill>
                  <a:srgbClr val="24292E"/>
                </a:solidFill>
                <a:effectLst/>
              </a:rPr>
              <a:t> } </a:t>
            </a:r>
            <a:br>
              <a:rPr kumimoji="0" lang="en-US" altLang="en-US" sz="2000" b="0" i="0" u="none" strike="noStrike" cap="none" normalizeH="0" baseline="0" dirty="0">
                <a:ln>
                  <a:noFill/>
                </a:ln>
                <a:solidFill>
                  <a:srgbClr val="24292E"/>
                </a:solidFill>
                <a:effectLst/>
              </a:rPr>
            </a:br>
            <a:r>
              <a:rPr kumimoji="0" lang="en-US" altLang="en-US" sz="2000" b="0" i="0" u="none" strike="noStrike" cap="none" normalizeH="0" baseline="0" dirty="0">
                <a:ln>
                  <a:noFill/>
                </a:ln>
                <a:solidFill>
                  <a:srgbClr val="6F42C1"/>
                </a:solidFill>
                <a:effectLst/>
              </a:rPr>
              <a:t>render</a:t>
            </a:r>
            <a:r>
              <a:rPr kumimoji="0" lang="en-US" altLang="en-US" sz="2000" b="0" i="0" u="none" strike="noStrike" cap="none" normalizeH="0" baseline="0" dirty="0">
                <a:ln>
                  <a:noFill/>
                </a:ln>
                <a:solidFill>
                  <a:srgbClr val="24292E"/>
                </a:solidFill>
                <a:effectLst/>
              </a:rPr>
              <a:t>() { </a:t>
            </a:r>
            <a:br>
              <a:rPr kumimoji="0" lang="en-US" altLang="en-US" sz="2000" b="0" i="0" u="none" strike="noStrike" cap="none" normalizeH="0" baseline="0" dirty="0">
                <a:ln>
                  <a:noFill/>
                </a:ln>
                <a:solidFill>
                  <a:srgbClr val="24292E"/>
                </a:solidFill>
                <a:effectLst/>
              </a:rPr>
            </a:br>
            <a:r>
              <a:rPr kumimoji="0" lang="en-US" altLang="en-US" sz="2000" b="0" i="0" u="none" strike="noStrike" cap="none" normalizeH="0" baseline="0" dirty="0">
                <a:ln>
                  <a:noFill/>
                </a:ln>
                <a:solidFill>
                  <a:srgbClr val="D73A49"/>
                </a:solidFill>
                <a:effectLst/>
              </a:rPr>
              <a:t>return</a:t>
            </a:r>
            <a:r>
              <a:rPr kumimoji="0" lang="en-US" altLang="en-US" sz="2000" b="0" i="0" u="none" strike="noStrike" cap="none" normalizeH="0" baseline="0" dirty="0">
                <a:ln>
                  <a:noFill/>
                </a:ln>
                <a:solidFill>
                  <a:srgbClr val="24292E"/>
                </a:solidFill>
                <a:effectLst/>
              </a:rPr>
              <a:t>( </a:t>
            </a:r>
            <a:br>
              <a:rPr kumimoji="0" lang="en-US" altLang="en-US" sz="2000" b="0" i="0" u="none" strike="noStrike" cap="none" normalizeH="0" baseline="0" dirty="0">
                <a:ln>
                  <a:noFill/>
                </a:ln>
                <a:solidFill>
                  <a:srgbClr val="24292E"/>
                </a:solidFill>
                <a:effectLst/>
              </a:rPr>
            </a:br>
            <a:r>
              <a:rPr kumimoji="0" lang="en-US" altLang="en-US" sz="2000" b="0" i="0" u="none" strike="noStrike" cap="none" normalizeH="0" baseline="0" dirty="0">
                <a:ln>
                  <a:noFill/>
                </a:ln>
                <a:solidFill>
                  <a:srgbClr val="D73A49"/>
                </a:solidFill>
                <a:effectLst/>
              </a:rPr>
              <a:t>&lt;</a:t>
            </a:r>
            <a:r>
              <a:rPr kumimoji="0" lang="en-US" altLang="en-US" sz="2000" b="0" i="0" u="none" strike="noStrike" cap="none" normalizeH="0" baseline="0" dirty="0">
                <a:ln>
                  <a:noFill/>
                </a:ln>
                <a:solidFill>
                  <a:srgbClr val="24292E"/>
                </a:solidFill>
                <a:effectLst/>
              </a:rPr>
              <a:t>div</a:t>
            </a:r>
            <a:r>
              <a:rPr kumimoji="0" lang="en-US" altLang="en-US" sz="2000" b="0" i="0" u="none" strike="noStrike" cap="none" normalizeH="0" baseline="0" dirty="0">
                <a:ln>
                  <a:noFill/>
                </a:ln>
                <a:solidFill>
                  <a:srgbClr val="D73A49"/>
                </a:solidFill>
                <a:effectLst/>
              </a:rPr>
              <a:t>&gt;</a:t>
            </a:r>
            <a:r>
              <a:rPr kumimoji="0" lang="en-US" altLang="en-US" sz="2000" b="0" i="0" u="none" strike="noStrike" cap="none" normalizeH="0" baseline="0" dirty="0">
                <a:ln>
                  <a:noFill/>
                </a:ln>
                <a:solidFill>
                  <a:srgbClr val="24292E"/>
                </a:solidFill>
                <a:effectLst/>
              </a:rPr>
              <a:t>   </a:t>
            </a:r>
            <a:r>
              <a:rPr kumimoji="0" lang="en-US" altLang="en-US" sz="2000" b="0" i="0" u="none" strike="noStrike" cap="none" normalizeH="0" baseline="0" dirty="0">
                <a:ln>
                  <a:noFill/>
                </a:ln>
                <a:solidFill>
                  <a:srgbClr val="D73A49"/>
                </a:solidFill>
                <a:effectLst/>
              </a:rPr>
              <a:t>&lt;</a:t>
            </a:r>
            <a:r>
              <a:rPr kumimoji="0" lang="en-US" altLang="en-US" sz="2000" b="0" i="0" u="none" strike="noStrike" cap="none" normalizeH="0" baseline="0" dirty="0">
                <a:ln>
                  <a:noFill/>
                </a:ln>
                <a:solidFill>
                  <a:srgbClr val="24292E"/>
                </a:solidFill>
                <a:effectLst/>
              </a:rPr>
              <a:t>h1</a:t>
            </a:r>
            <a:r>
              <a:rPr kumimoji="0" lang="en-US" altLang="en-US" sz="2000" b="0" i="0" u="none" strike="noStrike" cap="none" normalizeH="0" baseline="0" dirty="0">
                <a:ln>
                  <a:noFill/>
                </a:ln>
                <a:solidFill>
                  <a:srgbClr val="D73A49"/>
                </a:solidFill>
                <a:effectLst/>
              </a:rPr>
              <a:t>&gt;</a:t>
            </a:r>
            <a:r>
              <a:rPr kumimoji="0" lang="en-US" altLang="en-US" sz="2000" b="0" i="0" u="none" strike="noStrike" cap="none" normalizeH="0" baseline="0" dirty="0">
                <a:ln>
                  <a:noFill/>
                </a:ln>
                <a:solidFill>
                  <a:srgbClr val="24292E"/>
                </a:solidFill>
                <a:effectLst/>
              </a:rPr>
              <a:t> Counter </a:t>
            </a:r>
            <a:r>
              <a:rPr kumimoji="0" lang="en-US" altLang="en-US" sz="2000" b="0" i="0" u="none" strike="noStrike" cap="none" normalizeH="0" baseline="0" dirty="0">
                <a:ln>
                  <a:noFill/>
                </a:ln>
                <a:solidFill>
                  <a:srgbClr val="D73A49"/>
                </a:solidFill>
                <a:effectLst/>
              </a:rPr>
              <a:t>-</a:t>
            </a:r>
            <a:r>
              <a:rPr kumimoji="0" lang="en-US" altLang="en-US" sz="2000" b="0" i="0" u="none" strike="noStrike" cap="none" normalizeH="0" baseline="0" dirty="0">
                <a:ln>
                  <a:noFill/>
                </a:ln>
                <a:solidFill>
                  <a:srgbClr val="24292E"/>
                </a:solidFill>
                <a:effectLst/>
              </a:rPr>
              <a:t> {</a:t>
            </a:r>
            <a:r>
              <a:rPr kumimoji="0" lang="en-US" altLang="en-US" sz="2000" b="0" i="0" u="none" strike="noStrike" cap="none" normalizeH="0" baseline="0" dirty="0" err="1">
                <a:ln>
                  <a:noFill/>
                </a:ln>
                <a:solidFill>
                  <a:srgbClr val="005CC5"/>
                </a:solidFill>
                <a:effectLst/>
              </a:rPr>
              <a:t>this</a:t>
            </a:r>
            <a:r>
              <a:rPr kumimoji="0" lang="en-US" altLang="en-US" sz="2000" b="0" i="0" u="none" strike="noStrike" cap="none" normalizeH="0" baseline="0" dirty="0" err="1">
                <a:ln>
                  <a:noFill/>
                </a:ln>
                <a:solidFill>
                  <a:srgbClr val="24292E"/>
                </a:solidFill>
                <a:effectLst/>
              </a:rPr>
              <a:t>.state.counter</a:t>
            </a:r>
            <a:r>
              <a:rPr kumimoji="0" lang="en-US" altLang="en-US" sz="2000" b="0" i="0" u="none" strike="noStrike" cap="none" normalizeH="0" baseline="0" dirty="0">
                <a:ln>
                  <a:noFill/>
                </a:ln>
                <a:solidFill>
                  <a:srgbClr val="24292E"/>
                </a:solidFill>
                <a:effectLst/>
              </a:rPr>
              <a:t>}</a:t>
            </a:r>
            <a:r>
              <a:rPr kumimoji="0" lang="en-US" altLang="en-US" sz="2000" b="0" i="0" u="none" strike="noStrike" cap="none" normalizeH="0" baseline="0" dirty="0">
                <a:ln>
                  <a:noFill/>
                </a:ln>
                <a:solidFill>
                  <a:srgbClr val="D73A49"/>
                </a:solidFill>
                <a:effectLst/>
              </a:rPr>
              <a:t>&lt;/</a:t>
            </a:r>
            <a:r>
              <a:rPr kumimoji="0" lang="en-US" altLang="en-US" sz="2000" b="0" i="0" u="none" strike="noStrike" cap="none" normalizeH="0" baseline="0" dirty="0">
                <a:ln>
                  <a:noFill/>
                </a:ln>
                <a:solidFill>
                  <a:srgbClr val="24292E"/>
                </a:solidFill>
                <a:effectLst/>
              </a:rPr>
              <a:t>h1</a:t>
            </a:r>
            <a:r>
              <a:rPr kumimoji="0" lang="en-US" altLang="en-US" sz="2000" b="0" i="0" u="none" strike="noStrike" cap="none" normalizeH="0" baseline="0" dirty="0">
                <a:ln>
                  <a:noFill/>
                </a:ln>
                <a:solidFill>
                  <a:srgbClr val="D73A49"/>
                </a:solidFill>
                <a:effectLst/>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D73A49"/>
                </a:solidFill>
              </a:rPr>
              <a:t>	</a:t>
            </a:r>
            <a:r>
              <a:rPr kumimoji="0" lang="en-US" altLang="en-US" sz="2000" b="0" i="0" u="none" strike="noStrike" cap="none" normalizeH="0" baseline="0" dirty="0">
                <a:ln>
                  <a:noFill/>
                </a:ln>
                <a:solidFill>
                  <a:srgbClr val="24292E"/>
                </a:solidFill>
                <a:effectLst/>
              </a:rPr>
              <a:t> </a:t>
            </a:r>
            <a:r>
              <a:rPr kumimoji="0" lang="en-US" altLang="en-US" sz="2000" b="0" i="0" u="none" strike="noStrike" cap="none" normalizeH="0" baseline="0" dirty="0">
                <a:ln>
                  <a:noFill/>
                </a:ln>
                <a:solidFill>
                  <a:srgbClr val="D73A49"/>
                </a:solidFill>
                <a:effectLst/>
              </a:rPr>
              <a:t>&lt;</a:t>
            </a:r>
            <a:r>
              <a:rPr kumimoji="0" lang="en-US" altLang="en-US" sz="2000" b="0" i="0" u="none" strike="noStrike" cap="none" normalizeH="0" baseline="0" dirty="0">
                <a:ln>
                  <a:noFill/>
                </a:ln>
                <a:solidFill>
                  <a:srgbClr val="24292E"/>
                </a:solidFill>
                <a:effectLst/>
              </a:rPr>
              <a:t>button </a:t>
            </a:r>
            <a:r>
              <a:rPr kumimoji="0" lang="en-US" altLang="en-US" sz="2000" b="0" i="0" u="none" strike="noStrike" cap="none" normalizeH="0" baseline="0" dirty="0" err="1">
                <a:ln>
                  <a:noFill/>
                </a:ln>
                <a:solidFill>
                  <a:srgbClr val="24292E"/>
                </a:solidFill>
                <a:effectLst/>
              </a:rPr>
              <a:t>onClick</a:t>
            </a:r>
            <a:r>
              <a:rPr kumimoji="0" lang="en-US" altLang="en-US" sz="2000" b="0" i="0" u="none" strike="noStrike" cap="none" normalizeH="0" baseline="0" dirty="0">
                <a:ln>
                  <a:noFill/>
                </a:ln>
                <a:solidFill>
                  <a:srgbClr val="24292E"/>
                </a:solidFill>
                <a:effectLst/>
              </a:rPr>
              <a:t> </a:t>
            </a:r>
            <a:r>
              <a:rPr kumimoji="0" lang="en-US" altLang="en-US" sz="2000" b="0" i="0" u="none" strike="noStrike" cap="none" normalizeH="0" baseline="0" dirty="0">
                <a:ln>
                  <a:noFill/>
                </a:ln>
                <a:solidFill>
                  <a:srgbClr val="D73A49"/>
                </a:solidFill>
                <a:effectLst/>
              </a:rPr>
              <a:t>=</a:t>
            </a:r>
            <a:r>
              <a:rPr kumimoji="0" lang="en-US" altLang="en-US" sz="2000" b="0" i="0" u="none" strike="noStrike" cap="none" normalizeH="0" baseline="0" dirty="0">
                <a:ln>
                  <a:noFill/>
                </a:ln>
                <a:solidFill>
                  <a:srgbClr val="24292E"/>
                </a:solidFill>
                <a:effectLst/>
              </a:rPr>
              <a:t> { ()</a:t>
            </a:r>
            <a:r>
              <a:rPr kumimoji="0" lang="en-US" altLang="en-US" sz="2000" b="0" i="0" u="none" strike="noStrike" cap="none" normalizeH="0" baseline="0" dirty="0">
                <a:ln>
                  <a:noFill/>
                </a:ln>
                <a:solidFill>
                  <a:srgbClr val="D73A49"/>
                </a:solidFill>
                <a:effectLst/>
              </a:rPr>
              <a:t>=&gt;</a:t>
            </a:r>
            <a:r>
              <a:rPr kumimoji="0" lang="en-US" altLang="en-US" sz="2000" b="0" i="0" u="none" strike="noStrike" cap="none" normalizeH="0" baseline="0" dirty="0" err="1">
                <a:ln>
                  <a:noFill/>
                </a:ln>
                <a:solidFill>
                  <a:srgbClr val="005CC5"/>
                </a:solidFill>
                <a:effectLst/>
              </a:rPr>
              <a:t>this</a:t>
            </a:r>
            <a:r>
              <a:rPr kumimoji="0" lang="en-US" altLang="en-US" sz="2000" b="0" i="0" u="none" strike="noStrike" cap="none" normalizeH="0" baseline="0" dirty="0" err="1">
                <a:ln>
                  <a:noFill/>
                </a:ln>
                <a:solidFill>
                  <a:srgbClr val="24292E"/>
                </a:solidFill>
                <a:effectLst/>
              </a:rPr>
              <a:t>.</a:t>
            </a:r>
            <a:r>
              <a:rPr kumimoji="0" lang="en-US" altLang="en-US" sz="2000" b="0" i="0" u="none" strike="noStrike" cap="none" normalizeH="0" baseline="0" dirty="0" err="1">
                <a:ln>
                  <a:noFill/>
                </a:ln>
                <a:solidFill>
                  <a:srgbClr val="6F42C1"/>
                </a:solidFill>
                <a:effectLst/>
              </a:rPr>
              <a:t>incrementCount</a:t>
            </a:r>
            <a:r>
              <a:rPr kumimoji="0" lang="en-US" altLang="en-US" sz="2000" b="0" i="0" u="none" strike="noStrike" cap="none" normalizeH="0" baseline="0" dirty="0">
                <a:ln>
                  <a:noFill/>
                </a:ln>
                <a:solidFill>
                  <a:srgbClr val="24292E"/>
                </a:solidFill>
                <a:effectLst/>
              </a:rPr>
              <a:t>()}</a:t>
            </a:r>
            <a:r>
              <a:rPr kumimoji="0" lang="en-US" altLang="en-US" sz="2000" b="0" i="0" u="none" strike="noStrike" cap="none" normalizeH="0" baseline="0" dirty="0">
                <a:ln>
                  <a:noFill/>
                </a:ln>
                <a:solidFill>
                  <a:srgbClr val="D73A49"/>
                </a:solidFill>
                <a:effectLst/>
              </a:rPr>
              <a:t>&gt;</a:t>
            </a:r>
            <a:r>
              <a:rPr kumimoji="0" lang="en-US" altLang="en-US" sz="2000" b="0" i="0" u="none" strike="noStrike" cap="none" normalizeH="0" baseline="0" dirty="0">
                <a:ln>
                  <a:noFill/>
                </a:ln>
                <a:solidFill>
                  <a:srgbClr val="24292E"/>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24292E"/>
                </a:solidFill>
              </a:rPr>
              <a:t>	</a:t>
            </a:r>
            <a:r>
              <a:rPr kumimoji="0" lang="en-US" altLang="en-US" sz="2000" b="0" i="0" u="none" strike="noStrike" cap="none" normalizeH="0" baseline="0" dirty="0">
                <a:ln>
                  <a:noFill/>
                </a:ln>
                <a:solidFill>
                  <a:srgbClr val="24292E"/>
                </a:solidFill>
                <a:effectLst/>
              </a:rPr>
              <a:t>Increment </a:t>
            </a:r>
            <a:r>
              <a:rPr kumimoji="0" lang="en-US" altLang="en-US" sz="2000" b="0" i="0" u="none" strike="noStrike" cap="none" normalizeH="0" baseline="0" dirty="0">
                <a:ln>
                  <a:noFill/>
                </a:ln>
                <a:solidFill>
                  <a:srgbClr val="D73A49"/>
                </a:solidFill>
                <a:effectLst/>
              </a:rPr>
              <a:t>&lt;/</a:t>
            </a:r>
            <a:r>
              <a:rPr kumimoji="0" lang="en-US" altLang="en-US" sz="2000" b="0" i="0" u="none" strike="noStrike" cap="none" normalizeH="0" baseline="0" dirty="0">
                <a:ln>
                  <a:noFill/>
                </a:ln>
                <a:solidFill>
                  <a:srgbClr val="24292E"/>
                </a:solidFill>
                <a:effectLst/>
              </a:rPr>
              <a:t>button</a:t>
            </a:r>
            <a:r>
              <a:rPr kumimoji="0" lang="en-US" altLang="en-US" sz="2000" b="0" i="0" u="none" strike="noStrike" cap="none" normalizeH="0" baseline="0" dirty="0">
                <a:ln>
                  <a:noFill/>
                </a:ln>
                <a:solidFill>
                  <a:srgbClr val="D73A49"/>
                </a:solidFill>
                <a:effectLst/>
              </a:rPr>
              <a:t>&gt;</a:t>
            </a:r>
            <a:r>
              <a:rPr kumimoji="0" lang="en-US" altLang="en-US" sz="2000" b="0" i="0" u="none" strike="noStrike" cap="none" normalizeH="0" baseline="0" dirty="0">
                <a:ln>
                  <a:noFill/>
                </a:ln>
                <a:solidFill>
                  <a:srgbClr val="24292E"/>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73A49"/>
                </a:solidFill>
                <a:effectLst/>
              </a:rPr>
              <a:t>&lt;/</a:t>
            </a:r>
            <a:r>
              <a:rPr kumimoji="0" lang="en-US" altLang="en-US" sz="2000" b="0" i="0" u="none" strike="noStrike" cap="none" normalizeH="0" baseline="0" dirty="0">
                <a:ln>
                  <a:noFill/>
                </a:ln>
                <a:solidFill>
                  <a:srgbClr val="24292E"/>
                </a:solidFill>
                <a:effectLst/>
              </a:rPr>
              <a:t>div</a:t>
            </a:r>
            <a:r>
              <a:rPr kumimoji="0" lang="en-US" altLang="en-US" sz="2000" b="0" i="0" u="none" strike="noStrike" cap="none" normalizeH="0" baseline="0" dirty="0">
                <a:ln>
                  <a:noFill/>
                </a:ln>
                <a:solidFill>
                  <a:srgbClr val="D73A49"/>
                </a:solidFill>
                <a:effectLst/>
              </a:rPr>
              <a:t>&gt;</a:t>
            </a:r>
            <a:r>
              <a:rPr kumimoji="0" lang="en-US" altLang="en-US" sz="2000" b="0" i="0" u="none" strike="noStrike" cap="none" normalizeH="0" baseline="0" dirty="0">
                <a:ln>
                  <a:noFill/>
                </a:ln>
                <a:solidFill>
                  <a:srgbClr val="24292E"/>
                </a:solidFill>
                <a:effectLst/>
              </a:rPr>
              <a:t> ) }</a:t>
            </a:r>
            <a:r>
              <a:rPr kumimoji="0" lang="en-US" altLang="en-US" sz="20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3103021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3723" y="365760"/>
            <a:ext cx="9833317" cy="2554545"/>
          </a:xfrm>
          <a:prstGeom prst="rect">
            <a:avLst/>
          </a:prstGeom>
          <a:noFill/>
        </p:spPr>
        <p:txBody>
          <a:bodyPr wrap="square" rtlCol="0">
            <a:spAutoFit/>
          </a:bodyPr>
          <a:lstStyle/>
          <a:p>
            <a:r>
              <a:rPr lang="en-US" sz="2800" b="1" i="0" dirty="0">
                <a:solidFill>
                  <a:srgbClr val="24292E"/>
                </a:solidFill>
                <a:effectLst/>
              </a:rPr>
              <a:t>JSX</a:t>
            </a:r>
          </a:p>
          <a:p>
            <a:pPr>
              <a:buFont typeface="Arial" panose="020B0604020202020204" pitchFamily="34" charset="0"/>
              <a:buChar char="•"/>
            </a:pPr>
            <a:endParaRPr lang="en-US" dirty="0">
              <a:solidFill>
                <a:srgbClr val="24292E"/>
              </a:solidFill>
              <a:latin typeface="-apple-system"/>
            </a:endParaRPr>
          </a:p>
          <a:p>
            <a:pPr>
              <a:buFont typeface="Arial" panose="020B0604020202020204" pitchFamily="34" charset="0"/>
              <a:buChar char="•"/>
            </a:pPr>
            <a:r>
              <a:rPr lang="en-US" sz="2400" b="0" i="0" dirty="0">
                <a:solidFill>
                  <a:srgbClr val="24292E"/>
                </a:solidFill>
                <a:effectLst/>
              </a:rPr>
              <a:t> </a:t>
            </a:r>
            <a:r>
              <a:rPr lang="en-US" sz="2400" b="0" i="0" dirty="0" err="1">
                <a:solidFill>
                  <a:srgbClr val="24292E"/>
                </a:solidFill>
                <a:effectLst/>
              </a:rPr>
              <a:t>Javascript</a:t>
            </a:r>
            <a:r>
              <a:rPr lang="en-US" sz="2400" b="0" i="0" dirty="0">
                <a:solidFill>
                  <a:srgbClr val="24292E"/>
                </a:solidFill>
                <a:effectLst/>
              </a:rPr>
              <a:t> XML - extension to </a:t>
            </a:r>
            <a:r>
              <a:rPr lang="en-US" sz="2400" b="0" i="0" dirty="0" err="1">
                <a:solidFill>
                  <a:srgbClr val="24292E"/>
                </a:solidFill>
                <a:effectLst/>
              </a:rPr>
              <a:t>javascript</a:t>
            </a:r>
            <a:r>
              <a:rPr lang="en-US" sz="2400" b="0" i="0" dirty="0">
                <a:solidFill>
                  <a:srgbClr val="24292E"/>
                </a:solidFill>
                <a:effectLst/>
              </a:rPr>
              <a:t> language syntax.</a:t>
            </a:r>
          </a:p>
          <a:p>
            <a:pPr>
              <a:buFont typeface="Arial" panose="020B0604020202020204" pitchFamily="34" charset="0"/>
              <a:buChar char="•"/>
            </a:pPr>
            <a:r>
              <a:rPr lang="en-US" sz="2400" b="0" i="0" dirty="0">
                <a:solidFill>
                  <a:srgbClr val="24292E"/>
                </a:solidFill>
                <a:effectLst/>
              </a:rPr>
              <a:t> With react library it's extension to write XML like code for elements and components.</a:t>
            </a:r>
          </a:p>
          <a:p>
            <a:pPr>
              <a:buFont typeface="Arial" panose="020B0604020202020204" pitchFamily="34" charset="0"/>
              <a:buChar char="•"/>
            </a:pPr>
            <a:r>
              <a:rPr lang="en-US" sz="2400" b="0" i="0" dirty="0">
                <a:solidFill>
                  <a:srgbClr val="24292E"/>
                </a:solidFill>
                <a:effectLst/>
              </a:rPr>
              <a:t> JSX tags have tag name, Attribute, and children.</a:t>
            </a:r>
          </a:p>
          <a:p>
            <a:endParaRPr lang="en-US" dirty="0"/>
          </a:p>
        </p:txBody>
      </p:sp>
      <p:sp>
        <p:nvSpPr>
          <p:cNvPr id="3" name="Rectangle 1"/>
          <p:cNvSpPr>
            <a:spLocks noChangeArrowheads="1"/>
          </p:cNvSpPr>
          <p:nvPr/>
        </p:nvSpPr>
        <p:spPr bwMode="auto">
          <a:xfrm>
            <a:off x="267286" y="3478017"/>
            <a:ext cx="4652620" cy="2954655"/>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D73A49"/>
                </a:solidFill>
                <a:effectLst/>
                <a:latin typeface="SFMono-Regular"/>
              </a:rPr>
              <a:t>const</a:t>
            </a: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err="1">
                <a:ln>
                  <a:noFill/>
                </a:ln>
                <a:solidFill>
                  <a:srgbClr val="005CC5"/>
                </a:solidFill>
                <a:effectLst/>
                <a:latin typeface="SFMono-Regular"/>
              </a:rPr>
              <a:t>thisJsx</a:t>
            </a: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D73A49"/>
                </a:solidFill>
                <a:effectLst/>
                <a:latin typeface="SFMono-Regular"/>
              </a:rPr>
              <a:t>=</a:t>
            </a:r>
            <a:r>
              <a:rPr kumimoji="0" lang="en-US" altLang="en-US" sz="2400" b="0" i="0" u="none" strike="noStrike" cap="none" normalizeH="0" baseline="0" dirty="0">
                <a:ln>
                  <a:noFill/>
                </a:ln>
                <a:solidFill>
                  <a:srgbClr val="24292E"/>
                </a:solidFill>
                <a:effectLst/>
                <a:latin typeface="SFMono-Regular"/>
              </a:rPr>
              <a:t> () </a:t>
            </a:r>
            <a:r>
              <a:rPr kumimoji="0" lang="en-US" altLang="en-US" sz="2400" b="0" i="0" u="none" strike="noStrike" cap="none" normalizeH="0" baseline="0" dirty="0">
                <a:ln>
                  <a:noFill/>
                </a:ln>
                <a:solidFill>
                  <a:srgbClr val="D73A49"/>
                </a:solidFill>
                <a:effectLst/>
                <a:latin typeface="SFMono-Regular"/>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E"/>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6A737D"/>
                </a:solidFill>
                <a:effectLst/>
                <a:latin typeface="SFMono-Regular"/>
              </a:rPr>
              <a:t>//Using JSX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D73A49"/>
                </a:solidFill>
                <a:effectLst/>
                <a:latin typeface="SFMono-Regular"/>
              </a:rPr>
              <a:t>	return</a:t>
            </a:r>
            <a:r>
              <a:rPr kumimoji="0" lang="en-US" altLang="en-US" sz="2400" b="0" i="0" u="none" strike="noStrike" cap="none" normalizeH="0" baseline="0" dirty="0">
                <a:ln>
                  <a:noFill/>
                </a:ln>
                <a:solidFill>
                  <a:srgbClr val="24292E"/>
                </a:solidFill>
                <a:effectLst/>
                <a:latin typeface="SFMono-Regular"/>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D73A49"/>
                </a:solidFill>
                <a:effectLst/>
                <a:latin typeface="SFMono-Regular"/>
              </a:rPr>
              <a:t>	&lt;</a:t>
            </a:r>
            <a:r>
              <a:rPr kumimoji="0" lang="en-US" altLang="en-US" sz="2400" b="0" i="0" u="none" strike="noStrike" cap="none" normalizeH="0" baseline="0" dirty="0">
                <a:ln>
                  <a:noFill/>
                </a:ln>
                <a:solidFill>
                  <a:srgbClr val="24292E"/>
                </a:solidFill>
                <a:effectLst/>
                <a:latin typeface="SFMono-Regular"/>
              </a:rPr>
              <a:t>div </a:t>
            </a:r>
            <a:r>
              <a:rPr kumimoji="0" lang="en-US" altLang="en-US" sz="2400" b="0" i="0" u="none" strike="noStrike" cap="none" normalizeH="0" baseline="0" dirty="0" err="1">
                <a:ln>
                  <a:noFill/>
                </a:ln>
                <a:solidFill>
                  <a:srgbClr val="24292E"/>
                </a:solidFill>
                <a:effectLst/>
                <a:latin typeface="SFMono-Regular"/>
              </a:rPr>
              <a:t>className</a:t>
            </a: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D73A49"/>
                </a:solidFill>
                <a:effectLst/>
                <a:latin typeface="SFMono-Regular"/>
              </a:rPr>
              <a:t>=</a:t>
            </a: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032F62"/>
                </a:solidFill>
                <a:effectLst/>
                <a:latin typeface="SFMono-Regular"/>
              </a:rPr>
              <a:t>'dummy’</a:t>
            </a:r>
            <a:r>
              <a:rPr kumimoji="0" lang="en-US" altLang="en-US" sz="2400" b="0" i="0" u="none" strike="noStrike" cap="none" normalizeH="0" baseline="0" dirty="0">
                <a:ln>
                  <a:noFill/>
                </a:ln>
                <a:solidFill>
                  <a:srgbClr val="D73A49"/>
                </a:solidFill>
                <a:effectLst/>
                <a:latin typeface="SFMono-Regular"/>
              </a:rPr>
              <a:t>&gt;</a:t>
            </a:r>
            <a:r>
              <a:rPr kumimoji="0" lang="en-US" altLang="en-US" sz="2400" b="0" i="0" u="none" strike="noStrike" cap="none" normalizeH="0" baseline="0" dirty="0">
                <a:ln>
                  <a:noFill/>
                </a:ln>
                <a:solidFill>
                  <a:srgbClr val="24292E"/>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D73A49"/>
                </a:solidFill>
                <a:effectLst/>
                <a:latin typeface="SFMono-Regular"/>
              </a:rPr>
              <a:t>	&lt;</a:t>
            </a:r>
            <a:r>
              <a:rPr kumimoji="0" lang="en-US" altLang="en-US" sz="2400" b="0" i="0" u="none" strike="noStrike" cap="none" normalizeH="0" baseline="0" dirty="0">
                <a:ln>
                  <a:noFill/>
                </a:ln>
                <a:solidFill>
                  <a:srgbClr val="24292E"/>
                </a:solidFill>
                <a:effectLst/>
                <a:latin typeface="SFMono-Regular"/>
              </a:rPr>
              <a:t>h1</a:t>
            </a:r>
            <a:r>
              <a:rPr kumimoji="0" lang="en-US" altLang="en-US" sz="2400" b="0" i="0" u="none" strike="noStrike" cap="none" normalizeH="0" baseline="0" dirty="0">
                <a:ln>
                  <a:noFill/>
                </a:ln>
                <a:solidFill>
                  <a:srgbClr val="D73A49"/>
                </a:solidFill>
                <a:effectLst/>
                <a:latin typeface="SFMono-Regular"/>
              </a:rPr>
              <a:t>&gt;</a:t>
            </a:r>
            <a:r>
              <a:rPr kumimoji="0" lang="en-US" altLang="en-US" sz="2400" b="0" i="0" u="none" strike="noStrike" cap="none" normalizeH="0" baseline="0" dirty="0">
                <a:ln>
                  <a:noFill/>
                </a:ln>
                <a:solidFill>
                  <a:srgbClr val="24292E"/>
                </a:solidFill>
                <a:effectLst/>
                <a:latin typeface="SFMono-Regular"/>
              </a:rPr>
              <a:t> This is using </a:t>
            </a:r>
            <a:r>
              <a:rPr kumimoji="0" lang="en-US" altLang="en-US" sz="2400" b="0" i="0" u="none" strike="noStrike" cap="none" normalizeH="0" baseline="0" dirty="0">
                <a:ln>
                  <a:noFill/>
                </a:ln>
                <a:solidFill>
                  <a:srgbClr val="005CC5"/>
                </a:solidFill>
                <a:effectLst/>
                <a:latin typeface="SFMono-Regular"/>
              </a:rPr>
              <a:t>JSX</a:t>
            </a: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D73A49"/>
                </a:solidFill>
                <a:effectLst/>
                <a:latin typeface="SFMono-Regular"/>
              </a:rPr>
              <a:t>&lt;/</a:t>
            </a:r>
            <a:r>
              <a:rPr kumimoji="0" lang="en-US" altLang="en-US" sz="2400" b="0" i="0" u="none" strike="noStrike" cap="none" normalizeH="0" baseline="0" dirty="0">
                <a:ln>
                  <a:noFill/>
                </a:ln>
                <a:solidFill>
                  <a:srgbClr val="24292E"/>
                </a:solidFill>
                <a:effectLst/>
                <a:latin typeface="SFMono-Regular"/>
              </a:rPr>
              <a:t>h1</a:t>
            </a:r>
            <a:r>
              <a:rPr kumimoji="0" lang="en-US" altLang="en-US" sz="2400" b="0" i="0" u="none" strike="noStrike" cap="none" normalizeH="0" baseline="0" dirty="0">
                <a:ln>
                  <a:noFill/>
                </a:ln>
                <a:solidFill>
                  <a:srgbClr val="D73A49"/>
                </a:solidFill>
                <a:effectLst/>
                <a:latin typeface="SFMono-Regular"/>
              </a:rPr>
              <a:t>&gt;</a:t>
            </a:r>
            <a:r>
              <a:rPr kumimoji="0" lang="en-US" altLang="en-US" sz="2400" b="0" i="0" u="none" strike="noStrike" cap="none" normalizeH="0" baseline="0" dirty="0">
                <a:ln>
                  <a:noFill/>
                </a:ln>
                <a:solidFill>
                  <a:srgbClr val="24292E"/>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D73A49"/>
                </a:solidFill>
                <a:effectLst/>
                <a:latin typeface="SFMono-Regular"/>
              </a:rPr>
              <a:t>	&lt;/</a:t>
            </a:r>
            <a:r>
              <a:rPr kumimoji="0" lang="en-US" altLang="en-US" sz="2400" b="0" i="0" u="none" strike="noStrike" cap="none" normalizeH="0" baseline="0" dirty="0">
                <a:ln>
                  <a:noFill/>
                </a:ln>
                <a:solidFill>
                  <a:srgbClr val="24292E"/>
                </a:solidFill>
                <a:effectLst/>
                <a:latin typeface="SFMono-Regular"/>
              </a:rPr>
              <a:t>div</a:t>
            </a:r>
            <a:r>
              <a:rPr kumimoji="0" lang="en-US" altLang="en-US" sz="2400" b="0" i="0" u="none" strike="noStrike" cap="none" normalizeH="0" baseline="0" dirty="0">
                <a:ln>
                  <a:noFill/>
                </a:ln>
                <a:solidFill>
                  <a:srgbClr val="D73A49"/>
                </a:solidFill>
                <a:effectLst/>
                <a:latin typeface="SFMono-Regular"/>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E"/>
                </a:solidFill>
                <a:effectLst/>
                <a:latin typeface="SFMono-Regular"/>
              </a:rPr>
              <a:t> ) }</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5247249" y="3478017"/>
            <a:ext cx="6836899" cy="2585323"/>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D73A49"/>
                </a:solidFill>
                <a:effectLst/>
                <a:latin typeface="SFMono-Regular"/>
              </a:rPr>
              <a:t>const</a:t>
            </a: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err="1">
                <a:ln>
                  <a:noFill/>
                </a:ln>
                <a:solidFill>
                  <a:srgbClr val="005CC5"/>
                </a:solidFill>
                <a:effectLst/>
                <a:latin typeface="SFMono-Regular"/>
              </a:rPr>
              <a:t>thisJsx</a:t>
            </a: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D73A49"/>
                </a:solidFill>
                <a:effectLst/>
                <a:latin typeface="SFMono-Regular"/>
              </a:rPr>
              <a:t>=</a:t>
            </a:r>
            <a:r>
              <a:rPr kumimoji="0" lang="en-US" altLang="en-US" sz="2400" b="0" i="0" u="none" strike="noStrike" cap="none" normalizeH="0" baseline="0" dirty="0">
                <a:ln>
                  <a:noFill/>
                </a:ln>
                <a:solidFill>
                  <a:srgbClr val="24292E"/>
                </a:solidFill>
                <a:effectLst/>
                <a:latin typeface="SFMono-Regular"/>
              </a:rPr>
              <a:t> () </a:t>
            </a:r>
            <a:r>
              <a:rPr kumimoji="0" lang="en-US" altLang="en-US" sz="2400" b="0" i="0" u="none" strike="noStrike" cap="none" normalizeH="0" baseline="0" dirty="0">
                <a:ln>
                  <a:noFill/>
                </a:ln>
                <a:solidFill>
                  <a:srgbClr val="D73A49"/>
                </a:solidFill>
                <a:effectLst/>
                <a:latin typeface="SFMono-Regular"/>
              </a:rPr>
              <a:t>=&gt;</a:t>
            </a:r>
            <a:r>
              <a:rPr kumimoji="0" lang="en-US" altLang="en-US" sz="2400" b="0" i="0" u="none" strike="noStrike" cap="none" normalizeH="0" baseline="0" dirty="0">
                <a:ln>
                  <a:noFill/>
                </a:ln>
                <a:solidFill>
                  <a:srgbClr val="24292E"/>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E"/>
                </a:solidFill>
                <a:effectLst/>
                <a:latin typeface="SFMono-Regular"/>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D73A49"/>
                </a:solidFill>
                <a:effectLst/>
                <a:latin typeface="SFMono-Regular"/>
              </a:rPr>
              <a:t>return</a:t>
            </a: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err="1">
                <a:ln>
                  <a:noFill/>
                </a:ln>
                <a:solidFill>
                  <a:srgbClr val="24292E"/>
                </a:solidFill>
                <a:effectLst/>
                <a:latin typeface="SFMono-Regular"/>
              </a:rPr>
              <a:t>React.</a:t>
            </a:r>
            <a:r>
              <a:rPr kumimoji="0" lang="en-US" altLang="en-US" sz="2400" b="0" i="0" u="none" strike="noStrike" cap="none" normalizeH="0" baseline="0" dirty="0" err="1">
                <a:ln>
                  <a:noFill/>
                </a:ln>
                <a:solidFill>
                  <a:srgbClr val="005CC5"/>
                </a:solidFill>
                <a:effectLst/>
                <a:latin typeface="SFMono-Regular"/>
              </a:rPr>
              <a:t>createElement</a:t>
            </a:r>
            <a:r>
              <a:rPr kumimoji="0" lang="en-US" altLang="en-US" sz="2400" b="0" i="0" u="none" strike="noStrike" cap="none" normalizeH="0" baseline="0" dirty="0">
                <a:ln>
                  <a:noFill/>
                </a:ln>
                <a:solidFill>
                  <a:srgbClr val="24292E"/>
                </a:solidFill>
                <a:effectLst/>
                <a:latin typeface="SFMono-Regular"/>
              </a:rPr>
              <a:t>(</a:t>
            </a:r>
            <a:r>
              <a:rPr kumimoji="0" lang="en-US" altLang="en-US" sz="2400" b="0" i="0" u="none" strike="noStrike" cap="none" normalizeH="0" baseline="0" dirty="0">
                <a:ln>
                  <a:noFill/>
                </a:ln>
                <a:solidFill>
                  <a:srgbClr val="032F62"/>
                </a:solidFill>
                <a:effectLst/>
                <a:latin typeface="SFMono-Regular"/>
              </a:rPr>
              <a:t>'div'</a:t>
            </a:r>
            <a:r>
              <a:rPr kumimoji="0" lang="en-US" altLang="en-US" sz="2400" b="0" i="0" u="none" strike="noStrike" cap="none" normalizeH="0" baseline="0" dirty="0">
                <a:ln>
                  <a:noFill/>
                </a:ln>
                <a:solidFill>
                  <a:srgbClr val="24292E"/>
                </a:solidFill>
                <a:effectLst/>
                <a:latin typeface="SFMono-Regular"/>
              </a:rPr>
              <a:t>,{id</a:t>
            </a:r>
            <a:r>
              <a:rPr kumimoji="0" lang="en-US" altLang="en-US" sz="2400" b="0" i="0" u="none" strike="noStrike" cap="none" normalizeH="0" baseline="0" dirty="0">
                <a:ln>
                  <a:noFill/>
                </a:ln>
                <a:solidFill>
                  <a:srgbClr val="D73A49"/>
                </a:solidFill>
                <a:effectLst/>
                <a:latin typeface="SFMono-Regular"/>
              </a:rPr>
              <a:t>:</a:t>
            </a: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032F62"/>
                </a:solidFill>
                <a:effectLst/>
                <a:latin typeface="SFMono-Regular"/>
              </a:rPr>
              <a:t>'Value'</a:t>
            </a: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err="1">
                <a:ln>
                  <a:noFill/>
                </a:ln>
                <a:solidFill>
                  <a:srgbClr val="24292E"/>
                </a:solidFill>
                <a:effectLst/>
                <a:latin typeface="SFMono-Regular"/>
              </a:rPr>
              <a:t>className</a:t>
            </a:r>
            <a:r>
              <a:rPr kumimoji="0" lang="en-US" altLang="en-US" sz="2400" b="0" i="0" u="none" strike="noStrike" cap="none" normalizeH="0" baseline="0" dirty="0">
                <a:ln>
                  <a:noFill/>
                </a:ln>
                <a:solidFill>
                  <a:srgbClr val="D73A49"/>
                </a:solidFill>
                <a:effectLst/>
                <a:latin typeface="SFMono-Regular"/>
              </a:rPr>
              <a:t>:</a:t>
            </a:r>
            <a:r>
              <a:rPr kumimoji="0" lang="en-US" altLang="en-US" sz="2400" b="0" i="0" u="none" strike="noStrike" cap="none" normalizeH="0" baseline="0" dirty="0">
                <a:ln>
                  <a:noFill/>
                </a:ln>
                <a:solidFill>
                  <a:srgbClr val="032F62"/>
                </a:solidFill>
                <a:effectLst/>
                <a:latin typeface="SFMono-Regular"/>
              </a:rPr>
              <a:t>'dummy’</a:t>
            </a:r>
            <a:r>
              <a:rPr kumimoji="0" lang="en-US" altLang="en-US" sz="2400" b="0" i="0" u="none" strike="noStrike" cap="none" normalizeH="0" baseline="0" dirty="0">
                <a:ln>
                  <a:noFill/>
                </a:ln>
                <a:solidFill>
                  <a:srgbClr val="24292E"/>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err="1">
                <a:ln>
                  <a:noFill/>
                </a:ln>
                <a:solidFill>
                  <a:srgbClr val="24292E"/>
                </a:solidFill>
                <a:effectLst/>
                <a:latin typeface="SFMono-Regular"/>
              </a:rPr>
              <a:t>React.</a:t>
            </a:r>
            <a:r>
              <a:rPr kumimoji="0" lang="en-US" altLang="en-US" sz="2400" b="0" i="0" u="none" strike="noStrike" cap="none" normalizeH="0" baseline="0" dirty="0" err="1">
                <a:ln>
                  <a:noFill/>
                </a:ln>
                <a:solidFill>
                  <a:srgbClr val="005CC5"/>
                </a:solidFill>
                <a:effectLst/>
                <a:latin typeface="SFMono-Regular"/>
              </a:rPr>
              <a:t>createElement</a:t>
            </a:r>
            <a:r>
              <a:rPr kumimoji="0" lang="en-US" altLang="en-US" sz="2400" b="0" i="0" u="none" strike="noStrike" cap="none" normalizeH="0" baseline="0" dirty="0">
                <a:ln>
                  <a:noFill/>
                </a:ln>
                <a:solidFill>
                  <a:srgbClr val="24292E"/>
                </a:solidFill>
                <a:effectLst/>
                <a:latin typeface="SFMono-Regular"/>
              </a:rPr>
              <a:t>(</a:t>
            </a:r>
            <a:r>
              <a:rPr kumimoji="0" lang="en-US" altLang="en-US" sz="2400" b="0" i="0" u="none" strike="noStrike" cap="none" normalizeH="0" baseline="0" dirty="0">
                <a:ln>
                  <a:noFill/>
                </a:ln>
                <a:solidFill>
                  <a:srgbClr val="032F62"/>
                </a:solidFill>
                <a:effectLst/>
                <a:latin typeface="SFMono-Regular"/>
              </a:rPr>
              <a:t>'h1'</a:t>
            </a:r>
            <a:r>
              <a:rPr kumimoji="0" lang="en-US" altLang="en-US" sz="2400" b="0" i="0" u="none" strike="noStrike" cap="none" normalizeH="0" baseline="0" dirty="0">
                <a:ln>
                  <a:noFill/>
                </a:ln>
                <a:solidFill>
                  <a:srgbClr val="24292E"/>
                </a:solidFill>
                <a:effectLst/>
                <a:latin typeface="SFMono-Regular"/>
              </a:rPr>
              <a:t>,</a:t>
            </a:r>
            <a:r>
              <a:rPr kumimoji="0" lang="en-US" altLang="en-US" sz="2400" b="0" i="0" u="none" strike="noStrike" cap="none" normalizeH="0" baseline="0" dirty="0">
                <a:ln>
                  <a:noFill/>
                </a:ln>
                <a:solidFill>
                  <a:srgbClr val="005CC5"/>
                </a:solidFill>
                <a:effectLst/>
                <a:latin typeface="SFMono-Regular"/>
              </a:rPr>
              <a:t>null</a:t>
            </a:r>
            <a:r>
              <a:rPr kumimoji="0" lang="en-US" altLang="en-US" sz="2400" b="0" i="0" u="none" strike="noStrike" cap="none" normalizeH="0" baseline="0" dirty="0">
                <a:ln>
                  <a:noFill/>
                </a:ln>
                <a:solidFill>
                  <a:srgbClr val="24292E"/>
                </a:solidFill>
                <a:effectLst/>
                <a:latin typeface="SFMono-Regular"/>
              </a:rPr>
              <a:t>,</a:t>
            </a:r>
            <a:r>
              <a:rPr kumimoji="0" lang="en-US" altLang="en-US" sz="2400" b="0" i="0" u="none" strike="noStrike" cap="none" normalizeH="0" baseline="0" dirty="0">
                <a:ln>
                  <a:noFill/>
                </a:ln>
                <a:solidFill>
                  <a:srgbClr val="032F62"/>
                </a:solidFill>
                <a:effectLst/>
                <a:latin typeface="SFMono-Regular"/>
              </a:rPr>
              <a:t>"This is without JSX"</a:t>
            </a:r>
            <a:r>
              <a:rPr kumimoji="0" lang="en-US" altLang="en-US" sz="2400" b="0" i="0" u="none" strike="noStrike" cap="none" normalizeH="0" baseline="0" dirty="0">
                <a:ln>
                  <a:noFill/>
                </a:ln>
                <a:solidFill>
                  <a:srgbClr val="24292E"/>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E"/>
                </a:solidFill>
                <a:effectLst/>
                <a:latin typeface="SFMono-Regular"/>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TextBox 4"/>
          <p:cNvSpPr txBox="1"/>
          <p:nvPr/>
        </p:nvSpPr>
        <p:spPr>
          <a:xfrm>
            <a:off x="272426" y="3050923"/>
            <a:ext cx="2321170" cy="400110"/>
          </a:xfrm>
          <a:prstGeom prst="rect">
            <a:avLst/>
          </a:prstGeom>
          <a:noFill/>
        </p:spPr>
        <p:txBody>
          <a:bodyPr wrap="square" rtlCol="0">
            <a:spAutoFit/>
          </a:bodyPr>
          <a:lstStyle/>
          <a:p>
            <a:r>
              <a:rPr lang="en-US" sz="2000" b="1" dirty="0"/>
              <a:t>Using</a:t>
            </a:r>
            <a:r>
              <a:rPr lang="en-US" b="1" dirty="0"/>
              <a:t> JSX</a:t>
            </a:r>
          </a:p>
        </p:txBody>
      </p:sp>
      <p:sp>
        <p:nvSpPr>
          <p:cNvPr id="6" name="TextBox 5"/>
          <p:cNvSpPr txBox="1"/>
          <p:nvPr/>
        </p:nvSpPr>
        <p:spPr>
          <a:xfrm>
            <a:off x="5247249" y="2962233"/>
            <a:ext cx="2321170" cy="400110"/>
          </a:xfrm>
          <a:prstGeom prst="rect">
            <a:avLst/>
          </a:prstGeom>
          <a:noFill/>
        </p:spPr>
        <p:txBody>
          <a:bodyPr wrap="square" rtlCol="0">
            <a:spAutoFit/>
          </a:bodyPr>
          <a:lstStyle/>
          <a:p>
            <a:r>
              <a:rPr lang="en-US" sz="2000" b="1" dirty="0"/>
              <a:t>Without JSX</a:t>
            </a:r>
          </a:p>
        </p:txBody>
      </p:sp>
    </p:spTree>
    <p:extLst>
      <p:ext uri="{BB962C8B-B14F-4D97-AF65-F5344CB8AC3E}">
        <p14:creationId xmlns:p14="http://schemas.microsoft.com/office/powerpoint/2010/main" val="885918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0166" y="379828"/>
            <a:ext cx="11015003" cy="1692771"/>
          </a:xfrm>
          <a:prstGeom prst="rect">
            <a:avLst/>
          </a:prstGeom>
          <a:noFill/>
        </p:spPr>
        <p:txBody>
          <a:bodyPr wrap="square" rtlCol="0">
            <a:spAutoFit/>
          </a:bodyPr>
          <a:lstStyle/>
          <a:p>
            <a:r>
              <a:rPr lang="en-US" sz="2400" dirty="0"/>
              <a:t>When distinct components are created and we need to render these components depending on the state of the application. We use </a:t>
            </a:r>
            <a:r>
              <a:rPr lang="en-US" sz="2800" b="1" dirty="0"/>
              <a:t>conditional rendering.</a:t>
            </a:r>
          </a:p>
          <a:p>
            <a:endParaRPr lang="en-US" sz="2800" b="1" dirty="0"/>
          </a:p>
          <a:p>
            <a:endParaRPr lang="en-US" sz="2400" dirty="0"/>
          </a:p>
        </p:txBody>
      </p:sp>
      <p:sp>
        <p:nvSpPr>
          <p:cNvPr id="3" name="Rectangle 1"/>
          <p:cNvSpPr>
            <a:spLocks noChangeArrowheads="1"/>
          </p:cNvSpPr>
          <p:nvPr/>
        </p:nvSpPr>
        <p:spPr bwMode="auto">
          <a:xfrm>
            <a:off x="801859" y="1455623"/>
            <a:ext cx="9744142" cy="5170646"/>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D73A49"/>
                </a:solidFill>
                <a:effectLst/>
                <a:latin typeface="SFMono-Regular"/>
              </a:rPr>
              <a:t>import</a:t>
            </a:r>
            <a:r>
              <a:rPr kumimoji="0" lang="en-US" altLang="en-US" sz="2400" b="0" i="0" u="none" strike="noStrike" cap="none" normalizeH="0" baseline="0" dirty="0">
                <a:ln>
                  <a:noFill/>
                </a:ln>
                <a:solidFill>
                  <a:srgbClr val="24292E"/>
                </a:solidFill>
                <a:effectLst/>
                <a:latin typeface="SFMono-Regular"/>
              </a:rPr>
              <a:t> React, { Component } </a:t>
            </a:r>
            <a:r>
              <a:rPr kumimoji="0" lang="en-US" altLang="en-US" sz="2400" b="0" i="0" u="none" strike="noStrike" cap="none" normalizeH="0" baseline="0" dirty="0">
                <a:ln>
                  <a:noFill/>
                </a:ln>
                <a:solidFill>
                  <a:srgbClr val="D73A49"/>
                </a:solidFill>
                <a:effectLst/>
                <a:latin typeface="SFMono-Regular"/>
              </a:rPr>
              <a:t>from</a:t>
            </a: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032F62"/>
                </a:solidFill>
                <a:effectLst/>
                <a:latin typeface="SFMono-Regular"/>
              </a:rPr>
              <a:t>'react’</a:t>
            </a:r>
            <a:r>
              <a:rPr kumimoji="0" lang="en-US" altLang="en-US" sz="2400" b="0" i="0" u="none" strike="noStrike" cap="none" normalizeH="0" baseline="0" dirty="0">
                <a:ln>
                  <a:noFill/>
                </a:ln>
                <a:solidFill>
                  <a:srgbClr val="24292E"/>
                </a:solidFill>
                <a:effectLst/>
                <a:latin typeface="SFMono-Regular"/>
              </a:rPr>
              <a:t> </a:t>
            </a:r>
            <a:br>
              <a:rPr kumimoji="0" lang="en-US" altLang="en-US" sz="2400" b="0" i="0" u="none" strike="noStrike" cap="none" normalizeH="0" baseline="0" dirty="0">
                <a:ln>
                  <a:noFill/>
                </a:ln>
                <a:solidFill>
                  <a:srgbClr val="24292E"/>
                </a:solidFill>
                <a:effectLst/>
                <a:latin typeface="SFMono-Regular"/>
              </a:rPr>
            </a:br>
            <a:r>
              <a:rPr kumimoji="0" lang="en-US" altLang="en-US" sz="2400" b="0" i="0" u="none" strike="noStrike" cap="none" normalizeH="0" baseline="0" dirty="0">
                <a:ln>
                  <a:noFill/>
                </a:ln>
                <a:solidFill>
                  <a:srgbClr val="D73A49"/>
                </a:solidFill>
                <a:effectLst/>
                <a:latin typeface="SFMono-Regular"/>
              </a:rPr>
              <a:t>class</a:t>
            </a: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err="1">
                <a:ln>
                  <a:noFill/>
                </a:ln>
                <a:solidFill>
                  <a:srgbClr val="6F42C1"/>
                </a:solidFill>
                <a:effectLst/>
                <a:latin typeface="SFMono-Regular"/>
              </a:rPr>
              <a:t>ConditionalRender</a:t>
            </a: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D73A49"/>
                </a:solidFill>
                <a:effectLst/>
                <a:latin typeface="SFMono-Regular"/>
              </a:rPr>
              <a:t>extends</a:t>
            </a: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6F42C1"/>
                </a:solidFill>
                <a:effectLst/>
                <a:latin typeface="SFMono-Regular"/>
              </a:rPr>
              <a:t>Component</a:t>
            </a:r>
            <a:r>
              <a:rPr kumimoji="0" lang="en-US" altLang="en-US" sz="2400" b="0" i="0" u="none" strike="noStrike" cap="none" normalizeH="0" baseline="0" dirty="0">
                <a:ln>
                  <a:noFill/>
                </a:ln>
                <a:solidFill>
                  <a:srgbClr val="24292E"/>
                </a:solidFill>
                <a:effectLst/>
                <a:latin typeface="SFMono-Regular"/>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6F42C1"/>
                </a:solidFill>
                <a:effectLst/>
                <a:latin typeface="SFMono-Regular"/>
              </a:rPr>
              <a:t>	constructor</a:t>
            </a:r>
            <a:r>
              <a:rPr kumimoji="0" lang="en-US" altLang="en-US" sz="2400" b="0" i="0" u="none" strike="noStrike" cap="none" normalizeH="0" baseline="0" dirty="0">
                <a:ln>
                  <a:noFill/>
                </a:ln>
                <a:solidFill>
                  <a:srgbClr val="24292E"/>
                </a:solidFill>
                <a:effectLst/>
                <a:latin typeface="SFMono-Regular"/>
              </a:rPr>
              <a:t>(props)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5CC5"/>
                </a:solidFill>
                <a:effectLst/>
                <a:latin typeface="SFMono-Regular"/>
              </a:rPr>
              <a:t>	super</a:t>
            </a:r>
            <a:r>
              <a:rPr kumimoji="0" lang="en-US" altLang="en-US" sz="2400" b="0" i="0" u="none" strike="noStrike" cap="none" normalizeH="0" baseline="0" dirty="0">
                <a:ln>
                  <a:noFill/>
                </a:ln>
                <a:solidFill>
                  <a:srgbClr val="24292E"/>
                </a:solidFill>
                <a:effectLst/>
                <a:latin typeface="SFMono-Regular"/>
              </a:rPr>
              <a:t>(props)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5CC5"/>
                </a:solidFill>
                <a:effectLst/>
                <a:latin typeface="SFMono-Regular"/>
              </a:rPr>
              <a:t>		</a:t>
            </a:r>
            <a:r>
              <a:rPr kumimoji="0" lang="en-US" altLang="en-US" sz="2400" b="0" i="0" u="none" strike="noStrike" cap="none" normalizeH="0" baseline="0" dirty="0" err="1">
                <a:ln>
                  <a:noFill/>
                </a:ln>
                <a:solidFill>
                  <a:srgbClr val="005CC5"/>
                </a:solidFill>
                <a:effectLst/>
                <a:latin typeface="SFMono-Regular"/>
              </a:rPr>
              <a:t>this</a:t>
            </a:r>
            <a:r>
              <a:rPr kumimoji="0" lang="en-US" altLang="en-US" sz="2400" b="0" i="0" u="none" strike="noStrike" cap="none" normalizeH="0" baseline="0" dirty="0" err="1">
                <a:ln>
                  <a:noFill/>
                </a:ln>
                <a:solidFill>
                  <a:srgbClr val="24292E"/>
                </a:solidFill>
                <a:effectLst/>
                <a:latin typeface="SFMono-Regular"/>
              </a:rPr>
              <a:t>.state</a:t>
            </a: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D73A49"/>
                </a:solidFill>
                <a:effectLst/>
                <a:latin typeface="SFMono-Regular"/>
              </a:rPr>
              <a:t>=</a:t>
            </a:r>
            <a:r>
              <a:rPr kumimoji="0" lang="en-US" altLang="en-US" sz="2400" b="0" i="0" u="none" strike="noStrike" cap="none" normalizeH="0" baseline="0" dirty="0">
                <a:ln>
                  <a:noFill/>
                </a:ln>
                <a:solidFill>
                  <a:srgbClr val="24292E"/>
                </a:solidFill>
                <a:effectLst/>
                <a:latin typeface="SFMono-Regular"/>
              </a:rPr>
              <a:t> { </a:t>
            </a:r>
            <a:br>
              <a:rPr kumimoji="0" lang="en-US" altLang="en-US" sz="2400" b="0" i="0" u="none" strike="noStrike" cap="none" normalizeH="0" baseline="0" dirty="0">
                <a:ln>
                  <a:noFill/>
                </a:ln>
                <a:solidFill>
                  <a:srgbClr val="24292E"/>
                </a:solidFill>
                <a:effectLst/>
                <a:latin typeface="SFMono-Regular"/>
              </a:rPr>
            </a:b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err="1">
                <a:ln>
                  <a:noFill/>
                </a:ln>
                <a:solidFill>
                  <a:srgbClr val="24292E"/>
                </a:solidFill>
                <a:effectLst/>
                <a:latin typeface="SFMono-Regular"/>
              </a:rPr>
              <a:t>isLoggedIn</a:t>
            </a:r>
            <a:r>
              <a:rPr kumimoji="0" lang="en-US" altLang="en-US" sz="2400" b="0" i="0" u="none" strike="noStrike" cap="none" normalizeH="0" baseline="0" dirty="0">
                <a:ln>
                  <a:noFill/>
                </a:ln>
                <a:solidFill>
                  <a:srgbClr val="D73A49"/>
                </a:solidFill>
                <a:effectLst/>
                <a:latin typeface="SFMono-Regular"/>
              </a:rPr>
              <a:t>:</a:t>
            </a: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005CC5"/>
                </a:solidFill>
                <a:effectLst/>
                <a:latin typeface="SFMono-Regular"/>
              </a:rPr>
              <a:t>false</a:t>
            </a:r>
            <a:r>
              <a:rPr kumimoji="0" lang="en-US" altLang="en-US" sz="2400" b="0" i="0" u="none" strike="noStrike" cap="none" normalizeH="0" baseline="0" dirty="0">
                <a:ln>
                  <a:noFill/>
                </a:ln>
                <a:solidFill>
                  <a:srgbClr val="24292E"/>
                </a:solidFill>
                <a:effectLst/>
                <a:latin typeface="SFMono-Regular"/>
              </a:rPr>
              <a:t> </a:t>
            </a:r>
            <a:br>
              <a:rPr kumimoji="0" lang="en-US" altLang="en-US" sz="2400" b="0" i="0" u="none" strike="noStrike" cap="none" normalizeH="0" baseline="0" dirty="0">
                <a:ln>
                  <a:noFill/>
                </a:ln>
                <a:solidFill>
                  <a:srgbClr val="24292E"/>
                </a:solidFill>
                <a:effectLst/>
                <a:latin typeface="SFMono-Regular"/>
              </a:rPr>
            </a:br>
            <a:r>
              <a:rPr kumimoji="0" lang="en-US" altLang="en-US" sz="2400" b="0" i="0" u="none" strike="noStrike" cap="none" normalizeH="0" baseline="0" dirty="0">
                <a:ln>
                  <a:noFill/>
                </a:ln>
                <a:solidFill>
                  <a:srgbClr val="24292E"/>
                </a:solidFill>
                <a:effectLst/>
                <a:latin typeface="SFMono-Regular"/>
              </a:rPr>
              <a:t>		} }</a:t>
            </a:r>
            <a:br>
              <a:rPr kumimoji="0" lang="en-US" altLang="en-US" sz="2400" b="0" i="0" u="none" strike="noStrike" cap="none" normalizeH="0" baseline="0" dirty="0">
                <a:ln>
                  <a:noFill/>
                </a:ln>
                <a:solidFill>
                  <a:srgbClr val="24292E"/>
                </a:solidFill>
                <a:effectLst/>
                <a:latin typeface="SFMono-Regular"/>
              </a:rPr>
            </a:b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6F42C1"/>
                </a:solidFill>
                <a:effectLst/>
                <a:latin typeface="SFMono-Regular"/>
              </a:rPr>
              <a:t>render</a:t>
            </a:r>
            <a:r>
              <a:rPr kumimoji="0" lang="en-US" altLang="en-US" sz="2400" b="0" i="0" u="none" strike="noStrike" cap="none" normalizeH="0" baseline="0" dirty="0">
                <a:ln>
                  <a:noFill/>
                </a:ln>
                <a:solidFill>
                  <a:srgbClr val="24292E"/>
                </a:solidFill>
                <a:effectLst/>
                <a:latin typeface="SFMono-Regular"/>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D73A49"/>
                </a:solidFill>
                <a:effectLst/>
                <a:latin typeface="SFMono-Regular"/>
              </a:rPr>
              <a:t>		return</a:t>
            </a:r>
            <a:r>
              <a:rPr kumimoji="0" lang="en-US" altLang="en-US" sz="2400" b="0" i="0" u="none" strike="noStrike" cap="none" normalizeH="0" baseline="0" dirty="0">
                <a:ln>
                  <a:noFill/>
                </a:ln>
                <a:solidFill>
                  <a:srgbClr val="24292E"/>
                </a:solidFill>
                <a:effectLst/>
                <a:latin typeface="SFMono-Regular"/>
              </a:rPr>
              <a:t>( </a:t>
            </a:r>
            <a:br>
              <a:rPr kumimoji="0" lang="en-US" altLang="en-US" sz="2400" b="0" i="0" u="none" strike="noStrike" cap="none" normalizeH="0" baseline="0" dirty="0">
                <a:ln>
                  <a:noFill/>
                </a:ln>
                <a:solidFill>
                  <a:srgbClr val="24292E"/>
                </a:solidFill>
                <a:effectLst/>
                <a:latin typeface="SFMono-Regular"/>
              </a:rPr>
            </a:b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err="1">
                <a:ln>
                  <a:noFill/>
                </a:ln>
                <a:solidFill>
                  <a:srgbClr val="005CC5"/>
                </a:solidFill>
                <a:effectLst/>
                <a:latin typeface="SFMono-Regular"/>
              </a:rPr>
              <a:t>this</a:t>
            </a:r>
            <a:r>
              <a:rPr kumimoji="0" lang="en-US" altLang="en-US" sz="2400" b="0" i="0" u="none" strike="noStrike" cap="none" normalizeH="0" baseline="0" dirty="0" err="1">
                <a:ln>
                  <a:noFill/>
                </a:ln>
                <a:solidFill>
                  <a:srgbClr val="24292E"/>
                </a:solidFill>
                <a:effectLst/>
                <a:latin typeface="SFMono-Regular"/>
              </a:rPr>
              <a:t>.state.isLoggedIn</a:t>
            </a: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D73A49"/>
                </a:solidFill>
                <a:effectLst/>
                <a:latin typeface="SFMono-Regular"/>
              </a:rPr>
              <a:t>?</a:t>
            </a:r>
            <a:r>
              <a:rPr kumimoji="0" lang="en-US" altLang="en-US" sz="2400" b="0" i="0" u="none" strike="noStrike" cap="none" normalizeH="0" baseline="0" dirty="0">
                <a:ln>
                  <a:noFill/>
                </a:ln>
                <a:solidFill>
                  <a:srgbClr val="24292E"/>
                </a:solidFill>
                <a:effectLst/>
                <a:latin typeface="SFMono-Regular"/>
              </a:rPr>
              <a:t> </a:t>
            </a:r>
            <a:br>
              <a:rPr kumimoji="0" lang="en-US" altLang="en-US" sz="2400" b="0" i="0" u="none" strike="noStrike" cap="none" normalizeH="0" baseline="0" dirty="0">
                <a:ln>
                  <a:noFill/>
                </a:ln>
                <a:solidFill>
                  <a:srgbClr val="24292E"/>
                </a:solidFill>
                <a:effectLst/>
                <a:latin typeface="SFMono-Regular"/>
              </a:rPr>
            </a:b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D73A49"/>
                </a:solidFill>
                <a:effectLst/>
                <a:latin typeface="SFMono-Regular"/>
              </a:rPr>
              <a:t>&lt;</a:t>
            </a:r>
            <a:r>
              <a:rPr kumimoji="0" lang="en-US" altLang="en-US" sz="2400" b="0" i="0" u="none" strike="noStrike" cap="none" normalizeH="0" baseline="0" dirty="0">
                <a:ln>
                  <a:noFill/>
                </a:ln>
                <a:solidFill>
                  <a:srgbClr val="24292E"/>
                </a:solidFill>
                <a:effectLst/>
                <a:latin typeface="SFMono-Regular"/>
              </a:rPr>
              <a:t>div</a:t>
            </a:r>
            <a:r>
              <a:rPr kumimoji="0" lang="en-US" altLang="en-US" sz="2400" b="0" i="0" u="none" strike="noStrike" cap="none" normalizeH="0" baseline="0" dirty="0">
                <a:ln>
                  <a:noFill/>
                </a:ln>
                <a:solidFill>
                  <a:srgbClr val="D73A49"/>
                </a:solidFill>
                <a:effectLst/>
                <a:latin typeface="SFMono-Regular"/>
              </a:rPr>
              <a:t>&gt;</a:t>
            </a:r>
            <a:r>
              <a:rPr kumimoji="0" lang="en-US" altLang="en-US" sz="2400" b="0" i="0" u="none" strike="noStrike" cap="none" normalizeH="0" baseline="0" dirty="0">
                <a:ln>
                  <a:noFill/>
                </a:ln>
                <a:solidFill>
                  <a:srgbClr val="24292E"/>
                </a:solidFill>
                <a:effectLst/>
                <a:latin typeface="SFMono-Regular"/>
              </a:rPr>
              <a:t> Welcome to conditional rendering topic </a:t>
            </a:r>
            <a:r>
              <a:rPr kumimoji="0" lang="en-US" altLang="en-US" sz="2400" b="0" i="0" u="none" strike="noStrike" cap="none" normalizeH="0" baseline="0" dirty="0">
                <a:ln>
                  <a:noFill/>
                </a:ln>
                <a:solidFill>
                  <a:srgbClr val="D73A49"/>
                </a:solidFill>
                <a:effectLst/>
                <a:latin typeface="SFMono-Regular"/>
              </a:rPr>
              <a:t>&lt;/</a:t>
            </a:r>
            <a:r>
              <a:rPr kumimoji="0" lang="en-US" altLang="en-US" sz="2400" b="0" i="0" u="none" strike="noStrike" cap="none" normalizeH="0" baseline="0" dirty="0">
                <a:ln>
                  <a:noFill/>
                </a:ln>
                <a:solidFill>
                  <a:srgbClr val="24292E"/>
                </a:solidFill>
                <a:effectLst/>
                <a:latin typeface="SFMono-Regular"/>
              </a:rPr>
              <a:t>div</a:t>
            </a:r>
            <a:r>
              <a:rPr kumimoji="0" lang="en-US" altLang="en-US" sz="2400" b="0" i="0" u="none" strike="noStrike" cap="none" normalizeH="0" baseline="0" dirty="0">
                <a:ln>
                  <a:noFill/>
                </a:ln>
                <a:solidFill>
                  <a:srgbClr val="D73A49"/>
                </a:solidFill>
                <a:effectLst/>
                <a:latin typeface="SFMono-Regular"/>
              </a:rPr>
              <a:t>&gt;</a:t>
            </a: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D73A49"/>
                </a:solidFill>
                <a:effectLst/>
                <a:latin typeface="SFMono-Regular"/>
              </a:rPr>
              <a:t>:</a:t>
            </a:r>
            <a:r>
              <a:rPr kumimoji="0" lang="en-US" altLang="en-US" sz="2400" b="0" i="0" u="none" strike="noStrike" cap="none" normalizeH="0" baseline="0" dirty="0">
                <a:ln>
                  <a:noFill/>
                </a:ln>
                <a:solidFill>
                  <a:srgbClr val="24292E"/>
                </a:solidFill>
                <a:effectLst/>
                <a:latin typeface="SFMono-Regular"/>
              </a:rPr>
              <a:t> </a:t>
            </a:r>
            <a:br>
              <a:rPr kumimoji="0" lang="en-US" altLang="en-US" sz="2400" b="0" i="0" u="none" strike="noStrike" cap="none" normalizeH="0" baseline="0" dirty="0">
                <a:ln>
                  <a:noFill/>
                </a:ln>
                <a:solidFill>
                  <a:srgbClr val="24292E"/>
                </a:solidFill>
                <a:effectLst/>
                <a:latin typeface="SFMono-Regular"/>
              </a:rPr>
            </a:b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D73A49"/>
                </a:solidFill>
                <a:effectLst/>
                <a:latin typeface="SFMono-Regular"/>
              </a:rPr>
              <a:t>&lt;</a:t>
            </a:r>
            <a:r>
              <a:rPr kumimoji="0" lang="en-US" altLang="en-US" sz="2400" b="0" i="0" u="none" strike="noStrike" cap="none" normalizeH="0" baseline="0" dirty="0">
                <a:ln>
                  <a:noFill/>
                </a:ln>
                <a:solidFill>
                  <a:srgbClr val="24292E"/>
                </a:solidFill>
                <a:effectLst/>
                <a:latin typeface="SFMono-Regular"/>
              </a:rPr>
              <a:t>div</a:t>
            </a:r>
            <a:r>
              <a:rPr kumimoji="0" lang="en-US" altLang="en-US" sz="2400" b="0" i="0" u="none" strike="noStrike" cap="none" normalizeH="0" baseline="0" dirty="0">
                <a:ln>
                  <a:noFill/>
                </a:ln>
                <a:solidFill>
                  <a:srgbClr val="D73A49"/>
                </a:solidFill>
                <a:effectLst/>
                <a:latin typeface="SFMono-Regular"/>
              </a:rPr>
              <a:t>&gt;</a:t>
            </a:r>
            <a:r>
              <a:rPr kumimoji="0" lang="en-US" altLang="en-US" sz="2400" b="0" i="0" u="none" strike="noStrike" cap="none" normalizeH="0" baseline="0" dirty="0">
                <a:ln>
                  <a:noFill/>
                </a:ln>
                <a:solidFill>
                  <a:srgbClr val="24292E"/>
                </a:solidFill>
                <a:effectLst/>
                <a:latin typeface="SFMono-Regular"/>
              </a:rPr>
              <a:t>Thank you</a:t>
            </a:r>
            <a:r>
              <a:rPr kumimoji="0" lang="en-US" altLang="en-US" sz="2400" b="0" i="0" u="none" strike="noStrike" cap="none" normalizeH="0" baseline="0" dirty="0">
                <a:ln>
                  <a:noFill/>
                </a:ln>
                <a:solidFill>
                  <a:srgbClr val="D73A49"/>
                </a:solidFill>
                <a:effectLst/>
                <a:latin typeface="SFMono-Regular"/>
              </a:rPr>
              <a:t>&lt;/</a:t>
            </a:r>
            <a:r>
              <a:rPr kumimoji="0" lang="en-US" altLang="en-US" sz="2400" b="0" i="0" u="none" strike="noStrike" cap="none" normalizeH="0" baseline="0" dirty="0">
                <a:ln>
                  <a:noFill/>
                </a:ln>
                <a:solidFill>
                  <a:srgbClr val="24292E"/>
                </a:solidFill>
                <a:effectLst/>
                <a:latin typeface="SFMono-Regular"/>
              </a:rPr>
              <a:t>div</a:t>
            </a:r>
            <a:r>
              <a:rPr kumimoji="0" lang="en-US" altLang="en-US" sz="2400" b="0" i="0" u="none" strike="noStrike" cap="none" normalizeH="0" baseline="0" dirty="0">
                <a:ln>
                  <a:noFill/>
                </a:ln>
                <a:solidFill>
                  <a:srgbClr val="D73A49"/>
                </a:solidFill>
                <a:effectLst/>
                <a:latin typeface="SFMono-Regular"/>
              </a:rPr>
              <a:t>&gt;</a:t>
            </a:r>
            <a:r>
              <a:rPr kumimoji="0" lang="en-US" altLang="en-US" sz="2400" b="0" i="0" u="none" strike="noStrike" cap="none" normalizeH="0" baseline="0" dirty="0">
                <a:ln>
                  <a:noFill/>
                </a:ln>
                <a:solidFill>
                  <a:srgbClr val="24292E"/>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E"/>
                </a:solidFill>
                <a:effectLst/>
                <a:latin typeface="SFMono-Regular"/>
              </a:rPr>
              <a:t>		)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D73A49"/>
                </a:solidFill>
                <a:effectLst/>
                <a:latin typeface="SFMono-Regular"/>
              </a:rPr>
              <a:t>export</a:t>
            </a: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005CC5"/>
                </a:solidFill>
                <a:effectLst/>
                <a:latin typeface="SFMono-Regular"/>
              </a:rPr>
              <a:t>default</a:t>
            </a: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err="1">
                <a:ln>
                  <a:noFill/>
                </a:ln>
                <a:solidFill>
                  <a:srgbClr val="24292E"/>
                </a:solidFill>
                <a:effectLst/>
                <a:latin typeface="SFMono-Regular"/>
              </a:rPr>
              <a:t>ConditionalRender</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06971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1016" y="154745"/>
            <a:ext cx="9200271" cy="1261884"/>
          </a:xfrm>
          <a:prstGeom prst="rect">
            <a:avLst/>
          </a:prstGeom>
          <a:noFill/>
        </p:spPr>
        <p:txBody>
          <a:bodyPr wrap="square" rtlCol="0">
            <a:spAutoFit/>
          </a:bodyPr>
          <a:lstStyle/>
          <a:p>
            <a:r>
              <a:rPr lang="en-US" sz="2800" b="1" dirty="0"/>
              <a:t>Styling react component</a:t>
            </a:r>
          </a:p>
          <a:p>
            <a:pPr marL="342900" indent="-342900">
              <a:buFont typeface="Arial" panose="020B0604020202020204" pitchFamily="34" charset="0"/>
              <a:buChar char="•"/>
            </a:pPr>
            <a:r>
              <a:rPr lang="en-US" sz="2400" dirty="0"/>
              <a:t>Create a CSS file and import it in React.</a:t>
            </a:r>
          </a:p>
          <a:p>
            <a:pPr marL="342900" indent="-342900">
              <a:buFont typeface="Arial" panose="020B0604020202020204" pitchFamily="34" charset="0"/>
              <a:buChar char="•"/>
            </a:pPr>
            <a:r>
              <a:rPr lang="en-US" sz="2400" i="0" dirty="0">
                <a:solidFill>
                  <a:srgbClr val="24292E"/>
                </a:solidFill>
                <a:effectLst/>
              </a:rPr>
              <a:t>We can use multiple CSS in React using Template literals</a:t>
            </a:r>
            <a:endParaRPr lang="en-US" sz="2400" dirty="0"/>
          </a:p>
        </p:txBody>
      </p:sp>
      <p:sp>
        <p:nvSpPr>
          <p:cNvPr id="4" name="Rectangle 2"/>
          <p:cNvSpPr>
            <a:spLocks noChangeArrowheads="1"/>
          </p:cNvSpPr>
          <p:nvPr/>
        </p:nvSpPr>
        <p:spPr bwMode="auto">
          <a:xfrm>
            <a:off x="4016612" y="1700785"/>
            <a:ext cx="7518896" cy="2215991"/>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D73A49"/>
                </a:solidFill>
                <a:effectLst/>
                <a:latin typeface="SFMono-Regular"/>
              </a:rPr>
              <a:t>function</a:t>
            </a: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err="1">
                <a:ln>
                  <a:noFill/>
                </a:ln>
                <a:solidFill>
                  <a:srgbClr val="6F42C1"/>
                </a:solidFill>
                <a:effectLst/>
                <a:latin typeface="SFMono-Regular"/>
              </a:rPr>
              <a:t>StyleSheet</a:t>
            </a:r>
            <a:r>
              <a:rPr kumimoji="0" lang="en-US" altLang="en-US" sz="2400" b="0" i="0" u="none" strike="noStrike" cap="none" normalizeH="0" baseline="0" dirty="0">
                <a:ln>
                  <a:noFill/>
                </a:ln>
                <a:solidFill>
                  <a:srgbClr val="24292E"/>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D73A49"/>
                </a:solidFill>
                <a:effectLst/>
                <a:latin typeface="SFMono-Regular"/>
              </a:rPr>
              <a:t>return</a:t>
            </a:r>
            <a:r>
              <a:rPr kumimoji="0" lang="en-US" altLang="en-US" sz="2400" b="0" i="0" u="none" strike="noStrike" cap="none" normalizeH="0" baseline="0" dirty="0">
                <a:ln>
                  <a:noFill/>
                </a:ln>
                <a:solidFill>
                  <a:srgbClr val="24292E"/>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D73A49"/>
                </a:solidFill>
                <a:effectLst/>
                <a:latin typeface="SFMono-Regular"/>
              </a:rPr>
              <a:t>&lt;</a:t>
            </a:r>
            <a:r>
              <a:rPr kumimoji="0" lang="en-US" altLang="en-US" sz="2400" b="0" i="0" u="none" strike="noStrike" cap="none" normalizeH="0" baseline="0" dirty="0">
                <a:ln>
                  <a:noFill/>
                </a:ln>
                <a:solidFill>
                  <a:srgbClr val="24292E"/>
                </a:solidFill>
                <a:effectLst/>
                <a:latin typeface="SFMono-Regular"/>
              </a:rPr>
              <a:t>div</a:t>
            </a:r>
            <a:r>
              <a:rPr kumimoji="0" lang="en-US" altLang="en-US" sz="2400" b="0" i="0" u="none" strike="noStrike" cap="none" normalizeH="0" baseline="0" dirty="0">
                <a:ln>
                  <a:noFill/>
                </a:ln>
                <a:solidFill>
                  <a:srgbClr val="D73A49"/>
                </a:solidFill>
                <a:effectLst/>
                <a:latin typeface="SFMono-Regular"/>
              </a:rPr>
              <a:t>&gt;</a:t>
            </a:r>
            <a:r>
              <a:rPr kumimoji="0" lang="en-US" altLang="en-US" sz="2400" b="0" i="0" u="none" strike="noStrike" cap="none" normalizeH="0" baseline="0" dirty="0">
                <a:ln>
                  <a:noFill/>
                </a:ln>
                <a:solidFill>
                  <a:srgbClr val="24292E"/>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D73A49"/>
                </a:solidFill>
                <a:effectLst/>
                <a:latin typeface="SFMono-Regular"/>
              </a:rPr>
              <a:t>		&lt;</a:t>
            </a:r>
            <a:r>
              <a:rPr kumimoji="0" lang="en-US" altLang="en-US" sz="2400" b="0" i="0" u="none" strike="noStrike" cap="none" normalizeH="0" baseline="0" dirty="0">
                <a:ln>
                  <a:noFill/>
                </a:ln>
                <a:solidFill>
                  <a:srgbClr val="24292E"/>
                </a:solidFill>
                <a:effectLst/>
                <a:latin typeface="SFMono-Regular"/>
              </a:rPr>
              <a:t>h1 </a:t>
            </a:r>
            <a:r>
              <a:rPr kumimoji="0" lang="en-US" altLang="en-US" sz="2400" b="0" i="0" u="none" strike="noStrike" cap="none" normalizeH="0" baseline="0" dirty="0" err="1">
                <a:ln>
                  <a:noFill/>
                </a:ln>
                <a:solidFill>
                  <a:srgbClr val="24292E"/>
                </a:solidFill>
                <a:effectLst/>
                <a:latin typeface="SFMono-Regular"/>
              </a:rPr>
              <a:t>className</a:t>
            </a: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D73A49"/>
                </a:solidFill>
                <a:effectLst/>
                <a:latin typeface="SFMono-Regular"/>
              </a:rPr>
              <a:t>=</a:t>
            </a: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032F62"/>
                </a:solidFill>
                <a:effectLst/>
                <a:latin typeface="SFMono-Regular"/>
              </a:rPr>
              <a:t>'primary'</a:t>
            </a:r>
            <a:r>
              <a:rPr kumimoji="0" lang="en-US" altLang="en-US" sz="2400" b="0" i="0" u="none" strike="noStrike" cap="none" normalizeH="0" baseline="0" dirty="0">
                <a:ln>
                  <a:noFill/>
                </a:ln>
                <a:solidFill>
                  <a:srgbClr val="D73A49"/>
                </a:solidFill>
                <a:effectLst/>
                <a:latin typeface="SFMono-Regular"/>
              </a:rPr>
              <a:t>&gt;</a:t>
            </a:r>
            <a:r>
              <a:rPr kumimoji="0" lang="en-US" altLang="en-US" sz="2400" b="0" i="0" u="none" strike="noStrike" cap="none" normalizeH="0" baseline="0" dirty="0">
                <a:ln>
                  <a:noFill/>
                </a:ln>
                <a:solidFill>
                  <a:srgbClr val="24292E"/>
                </a:solidFill>
                <a:effectLst/>
                <a:latin typeface="SFMono-Regular"/>
              </a:rPr>
              <a:t>Stylesheet</a:t>
            </a:r>
            <a:r>
              <a:rPr kumimoji="0" lang="en-US" altLang="en-US" sz="2400" b="0" i="0" u="none" strike="noStrike" cap="none" normalizeH="0" baseline="0" dirty="0">
                <a:ln>
                  <a:noFill/>
                </a:ln>
                <a:solidFill>
                  <a:srgbClr val="D73A49"/>
                </a:solidFill>
                <a:effectLst/>
                <a:latin typeface="SFMono-Regular"/>
              </a:rPr>
              <a:t>&lt;/</a:t>
            </a:r>
            <a:r>
              <a:rPr kumimoji="0" lang="en-US" altLang="en-US" sz="2400" b="0" i="0" u="none" strike="noStrike" cap="none" normalizeH="0" baseline="0" dirty="0">
                <a:ln>
                  <a:noFill/>
                </a:ln>
                <a:solidFill>
                  <a:srgbClr val="24292E"/>
                </a:solidFill>
                <a:effectLst/>
                <a:latin typeface="SFMono-Regular"/>
              </a:rPr>
              <a:t>h1</a:t>
            </a:r>
            <a:r>
              <a:rPr kumimoji="0" lang="en-US" altLang="en-US" sz="2400" b="0" i="0" u="none" strike="noStrike" cap="none" normalizeH="0" baseline="0" dirty="0">
                <a:ln>
                  <a:noFill/>
                </a:ln>
                <a:solidFill>
                  <a:srgbClr val="D73A49"/>
                </a:solidFill>
                <a:effectLst/>
                <a:latin typeface="SFMono-Regular"/>
              </a:rPr>
              <a:t>&gt;</a:t>
            </a:r>
            <a:r>
              <a:rPr kumimoji="0" lang="en-US" altLang="en-US" sz="2400" b="0" i="0" u="none" strike="noStrike" cap="none" normalizeH="0" baseline="0" dirty="0">
                <a:ln>
                  <a:noFill/>
                </a:ln>
                <a:solidFill>
                  <a:srgbClr val="24292E"/>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D73A49"/>
                </a:solidFill>
                <a:effectLst/>
                <a:latin typeface="SFMono-Regular"/>
              </a:rPr>
              <a:t>	&lt;/</a:t>
            </a:r>
            <a:r>
              <a:rPr kumimoji="0" lang="en-US" altLang="en-US" sz="2400" b="0" i="0" u="none" strike="noStrike" cap="none" normalizeH="0" baseline="0" dirty="0">
                <a:ln>
                  <a:noFill/>
                </a:ln>
                <a:solidFill>
                  <a:srgbClr val="24292E"/>
                </a:solidFill>
                <a:effectLst/>
                <a:latin typeface="SFMono-Regular"/>
              </a:rPr>
              <a:t>div</a:t>
            </a:r>
            <a:r>
              <a:rPr kumimoji="0" lang="en-US" altLang="en-US" sz="2400" b="0" i="0" u="none" strike="noStrike" cap="none" normalizeH="0" baseline="0" dirty="0">
                <a:ln>
                  <a:noFill/>
                </a:ln>
                <a:solidFill>
                  <a:srgbClr val="D73A49"/>
                </a:solidFill>
                <a:effectLst/>
                <a:latin typeface="SFMono-Regular"/>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E"/>
                </a:solidFill>
                <a:effectLst/>
                <a:latin typeface="SFMono-Regular"/>
              </a:rPr>
              <a:t> ) }</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211016" y="1736657"/>
            <a:ext cx="3404382" cy="2215991"/>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6F42C1"/>
                </a:solidFill>
                <a:effectLst/>
                <a:latin typeface="SFMono-Regular"/>
              </a:rPr>
              <a:t>.primary </a:t>
            </a:r>
            <a:r>
              <a:rPr kumimoji="0" lang="en-US" altLang="en-US" sz="2400" b="0" i="0" u="none" strike="noStrike" cap="none" normalizeH="0" baseline="0" dirty="0">
                <a:ln>
                  <a:noFill/>
                </a:ln>
                <a:solidFill>
                  <a:srgbClr val="24292E"/>
                </a:solidFill>
                <a:effectLst/>
                <a:latin typeface="SFMono-Regular"/>
              </a:rPr>
              <a:t>{ </a:t>
            </a:r>
            <a:br>
              <a:rPr kumimoji="0" lang="en-US" altLang="en-US" sz="2400" b="0" i="0" u="none" strike="noStrike" cap="none" normalizeH="0" baseline="0" dirty="0">
                <a:ln>
                  <a:noFill/>
                </a:ln>
                <a:solidFill>
                  <a:srgbClr val="24292E"/>
                </a:solidFill>
                <a:effectLst/>
                <a:latin typeface="SFMono-Regular"/>
              </a:rPr>
            </a:b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005CC5"/>
                </a:solidFill>
                <a:effectLst/>
                <a:latin typeface="SFMono-Regular"/>
              </a:rPr>
              <a:t>color</a:t>
            </a: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err="1">
                <a:ln>
                  <a:noFill/>
                </a:ln>
                <a:solidFill>
                  <a:srgbClr val="005CC5"/>
                </a:solidFill>
                <a:effectLst/>
                <a:latin typeface="SFMono-Regular"/>
              </a:rPr>
              <a:t>blueviolet</a:t>
            </a:r>
            <a:r>
              <a:rPr kumimoji="0" lang="en-US" altLang="en-US" sz="2400" b="0" i="0" u="none" strike="noStrike" cap="none" normalizeH="0" baseline="0" dirty="0">
                <a:ln>
                  <a:noFill/>
                </a:ln>
                <a:solidFill>
                  <a:srgbClr val="24292E"/>
                </a:solidFill>
                <a:effectLst/>
                <a:latin typeface="SFMono-Regular"/>
              </a:rPr>
              <a:t>; </a:t>
            </a:r>
            <a:br>
              <a:rPr kumimoji="0" lang="en-US" altLang="en-US" sz="2400" b="0" i="0" u="none" strike="noStrike" cap="none" normalizeH="0" baseline="0" dirty="0">
                <a:ln>
                  <a:noFill/>
                </a:ln>
                <a:solidFill>
                  <a:srgbClr val="24292E"/>
                </a:solidFill>
                <a:effectLst/>
                <a:latin typeface="SFMono-Regular"/>
              </a:rPr>
            </a:br>
            <a:r>
              <a:rPr kumimoji="0" lang="en-US" altLang="en-US" sz="2400" b="0" i="0" u="none" strike="noStrike" cap="none" normalizeH="0" baseline="0" dirty="0">
                <a:ln>
                  <a:noFill/>
                </a:ln>
                <a:solidFill>
                  <a:srgbClr val="24292E"/>
                </a:solidFill>
                <a:effectLst/>
                <a:latin typeface="SFMono-Regular"/>
              </a:rPr>
              <a:t>} </a:t>
            </a:r>
            <a:br>
              <a:rPr kumimoji="0" lang="en-US" altLang="en-US" sz="2400" b="0" i="0" u="none" strike="noStrike" cap="none" normalizeH="0" baseline="0" dirty="0">
                <a:ln>
                  <a:noFill/>
                </a:ln>
                <a:solidFill>
                  <a:srgbClr val="24292E"/>
                </a:solidFill>
                <a:effectLst/>
                <a:latin typeface="SFMono-Regular"/>
              </a:rPr>
            </a:br>
            <a:r>
              <a:rPr kumimoji="0" lang="en-US" altLang="en-US" sz="2400" b="0" i="0" u="none" strike="noStrike" cap="none" normalizeH="0" baseline="0" dirty="0">
                <a:ln>
                  <a:noFill/>
                </a:ln>
                <a:solidFill>
                  <a:srgbClr val="6F42C1"/>
                </a:solidFill>
                <a:effectLst/>
                <a:latin typeface="SFMono-Regular"/>
              </a:rPr>
              <a:t>.font-xl </a:t>
            </a:r>
            <a:r>
              <a:rPr kumimoji="0" lang="en-US" altLang="en-US" sz="2400" b="0" i="0" u="none" strike="noStrike" cap="none" normalizeH="0" baseline="0" dirty="0">
                <a:ln>
                  <a:noFill/>
                </a:ln>
                <a:solidFill>
                  <a:srgbClr val="24292E"/>
                </a:solidFill>
                <a:effectLst/>
                <a:latin typeface="SFMono-Regular"/>
              </a:rPr>
              <a:t>{ </a:t>
            </a:r>
            <a:br>
              <a:rPr kumimoji="0" lang="en-US" altLang="en-US" sz="2400" b="0" i="0" u="none" strike="noStrike" cap="none" normalizeH="0" baseline="0" dirty="0">
                <a:ln>
                  <a:noFill/>
                </a:ln>
                <a:solidFill>
                  <a:srgbClr val="24292E"/>
                </a:solidFill>
                <a:effectLst/>
                <a:latin typeface="SFMono-Regular"/>
              </a:rPr>
            </a:b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005CC5"/>
                </a:solidFill>
                <a:effectLst/>
                <a:latin typeface="SFMono-Regular"/>
              </a:rPr>
              <a:t>font-size</a:t>
            </a: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005CC5"/>
                </a:solidFill>
                <a:effectLst/>
                <a:latin typeface="SFMono-Regular"/>
              </a:rPr>
              <a:t>72</a:t>
            </a:r>
            <a:r>
              <a:rPr kumimoji="0" lang="en-US" altLang="en-US" sz="2400" b="0" i="0" u="none" strike="noStrike" cap="none" normalizeH="0" baseline="0" dirty="0">
                <a:ln>
                  <a:noFill/>
                </a:ln>
                <a:solidFill>
                  <a:srgbClr val="D73A49"/>
                </a:solidFill>
                <a:effectLst/>
                <a:latin typeface="SFMono-Regular"/>
              </a:rPr>
              <a:t>px</a:t>
            </a:r>
            <a:r>
              <a:rPr kumimoji="0" lang="en-US" altLang="en-US" sz="2400" b="0" i="0" u="none" strike="noStrike" cap="none" normalizeH="0" baseline="0" dirty="0">
                <a:ln>
                  <a:noFill/>
                </a:ln>
                <a:solidFill>
                  <a:srgbClr val="24292E"/>
                </a:solidFill>
                <a:effectLst/>
                <a:latin typeface="SFMono-Regular"/>
              </a:rPr>
              <a:t>; </a:t>
            </a:r>
            <a:br>
              <a:rPr kumimoji="0" lang="en-US" altLang="en-US" sz="2400" b="0" i="0" u="none" strike="noStrike" cap="none" normalizeH="0" baseline="0" dirty="0">
                <a:ln>
                  <a:noFill/>
                </a:ln>
                <a:solidFill>
                  <a:srgbClr val="24292E"/>
                </a:solidFill>
                <a:effectLst/>
                <a:latin typeface="SFMono-Regular"/>
              </a:rPr>
            </a:br>
            <a:r>
              <a:rPr kumimoji="0" lang="en-US" altLang="en-US" sz="2400" b="0" i="0" u="none" strike="noStrike" cap="none" normalizeH="0" baseline="0" dirty="0">
                <a:ln>
                  <a:noFill/>
                </a:ln>
                <a:solidFill>
                  <a:srgbClr val="24292E"/>
                </a:solidFill>
                <a:effectLst/>
                <a:latin typeface="SFMono-Regular"/>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1318816" y="4189293"/>
            <a:ext cx="6984669" cy="2585323"/>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D73A49"/>
                </a:solidFill>
                <a:effectLst/>
                <a:latin typeface="SFMono-Regular"/>
              </a:rPr>
              <a:t>function</a:t>
            </a: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err="1">
                <a:ln>
                  <a:noFill/>
                </a:ln>
                <a:solidFill>
                  <a:srgbClr val="6F42C1"/>
                </a:solidFill>
                <a:effectLst/>
                <a:latin typeface="SFMono-Regular"/>
              </a:rPr>
              <a:t>StyleSheet</a:t>
            </a:r>
            <a:r>
              <a:rPr kumimoji="0" lang="en-US" altLang="en-US" sz="2400" b="0" i="0" u="none" strike="noStrike" cap="none" normalizeH="0" baseline="0" dirty="0">
                <a:ln>
                  <a:noFill/>
                </a:ln>
                <a:solidFill>
                  <a:srgbClr val="24292E"/>
                </a:solidFill>
                <a:effectLst/>
                <a:latin typeface="SFMono-Regular"/>
              </a:rPr>
              <a:t>(props)</a:t>
            </a:r>
            <a:br>
              <a:rPr kumimoji="0" lang="en-US" altLang="en-US" sz="2400" b="0" i="0" u="none" strike="noStrike" cap="none" normalizeH="0" baseline="0" dirty="0">
                <a:ln>
                  <a:noFill/>
                </a:ln>
                <a:solidFill>
                  <a:srgbClr val="24292E"/>
                </a:solidFill>
                <a:effectLst/>
                <a:latin typeface="SFMono-Regular"/>
              </a:rPr>
            </a:br>
            <a:r>
              <a:rPr kumimoji="0" lang="en-US" altLang="en-US" sz="2400" b="0" i="0" u="none" strike="noStrike" cap="none" normalizeH="0" baseline="0" dirty="0">
                <a:ln>
                  <a:noFill/>
                </a:ln>
                <a:solidFill>
                  <a:srgbClr val="24292E"/>
                </a:solidFill>
                <a:effectLst/>
                <a:latin typeface="SFMono-Regular"/>
              </a:rPr>
              <a:t> {</a:t>
            </a:r>
            <a:br>
              <a:rPr kumimoji="0" lang="en-US" altLang="en-US" sz="2400" b="0" i="0" u="none" strike="noStrike" cap="none" normalizeH="0" baseline="0" dirty="0">
                <a:ln>
                  <a:noFill/>
                </a:ln>
                <a:solidFill>
                  <a:srgbClr val="24292E"/>
                </a:solidFill>
                <a:effectLst/>
                <a:latin typeface="SFMono-Regular"/>
              </a:rPr>
            </a:b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D73A49"/>
                </a:solidFill>
                <a:effectLst/>
                <a:latin typeface="SFMono-Regular"/>
              </a:rPr>
              <a:t>return</a:t>
            </a:r>
            <a:r>
              <a:rPr kumimoji="0" lang="en-US" altLang="en-US" sz="2400" b="0" i="0" u="none" strike="noStrike" cap="none" normalizeH="0" baseline="0" dirty="0">
                <a:ln>
                  <a:noFill/>
                </a:ln>
                <a:solidFill>
                  <a:srgbClr val="24292E"/>
                </a:solidFill>
                <a:effectLst/>
                <a:latin typeface="SFMono-Regular"/>
              </a:rPr>
              <a:t> (</a:t>
            </a:r>
            <a:br>
              <a:rPr kumimoji="0" lang="en-US" altLang="en-US" sz="2400" b="0" i="0" u="none" strike="noStrike" cap="none" normalizeH="0" baseline="0" dirty="0">
                <a:ln>
                  <a:noFill/>
                </a:ln>
                <a:solidFill>
                  <a:srgbClr val="24292E"/>
                </a:solidFill>
                <a:effectLst/>
                <a:latin typeface="SFMono-Regular"/>
              </a:rPr>
            </a:b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D73A49"/>
                </a:solidFill>
                <a:effectLst/>
                <a:latin typeface="SFMono-Regular"/>
              </a:rPr>
              <a:t>&lt;</a:t>
            </a:r>
            <a:r>
              <a:rPr kumimoji="0" lang="en-US" altLang="en-US" sz="2400" b="0" i="0" u="none" strike="noStrike" cap="none" normalizeH="0" baseline="0" dirty="0">
                <a:ln>
                  <a:noFill/>
                </a:ln>
                <a:solidFill>
                  <a:srgbClr val="24292E"/>
                </a:solidFill>
                <a:effectLst/>
                <a:latin typeface="SFMono-Regular"/>
              </a:rPr>
              <a:t>div</a:t>
            </a:r>
            <a:r>
              <a:rPr kumimoji="0" lang="en-US" altLang="en-US" sz="2400" b="0" i="0" u="none" strike="noStrike" cap="none" normalizeH="0" baseline="0" dirty="0">
                <a:ln>
                  <a:noFill/>
                </a:ln>
                <a:solidFill>
                  <a:srgbClr val="D73A49"/>
                </a:solidFill>
                <a:effectLst/>
                <a:latin typeface="SFMono-Regular"/>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D73A49"/>
                </a:solidFill>
                <a:effectLst/>
                <a:latin typeface="SFMono-Regular"/>
              </a:rPr>
              <a:t>&lt;</a:t>
            </a:r>
            <a:r>
              <a:rPr kumimoji="0" lang="en-US" altLang="en-US" sz="2400" b="0" i="0" u="none" strike="noStrike" cap="none" normalizeH="0" baseline="0" dirty="0">
                <a:ln>
                  <a:noFill/>
                </a:ln>
                <a:solidFill>
                  <a:srgbClr val="24292E"/>
                </a:solidFill>
                <a:effectLst/>
                <a:latin typeface="SFMono-Regular"/>
              </a:rPr>
              <a:t>h1 </a:t>
            </a:r>
            <a:r>
              <a:rPr kumimoji="0" lang="en-US" altLang="en-US" sz="2400" b="0" i="0" u="none" strike="noStrike" cap="none" normalizeH="0" baseline="0" dirty="0" err="1">
                <a:ln>
                  <a:noFill/>
                </a:ln>
                <a:solidFill>
                  <a:srgbClr val="24292E"/>
                </a:solidFill>
                <a:effectLst/>
                <a:latin typeface="SFMono-Regular"/>
              </a:rPr>
              <a:t>className</a:t>
            </a: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D73A49"/>
                </a:solidFill>
                <a:effectLst/>
                <a:latin typeface="SFMono-Regular"/>
              </a:rPr>
              <a:t>= </a:t>
            </a:r>
            <a:r>
              <a:rPr kumimoji="0" lang="en-US" altLang="en-US" sz="2400" b="0" i="0" u="none" strike="noStrike" cap="none" normalizeH="0" baseline="0" dirty="0">
                <a:ln>
                  <a:noFill/>
                </a:ln>
                <a:solidFill>
                  <a:srgbClr val="24292E"/>
                </a:solidFill>
                <a:effectLst/>
                <a:latin typeface="SFMono-Regular"/>
              </a:rPr>
              <a:t>{</a:t>
            </a:r>
            <a:r>
              <a:rPr kumimoji="0" lang="en-US" altLang="en-US" sz="2400" b="0" i="0" u="none" strike="noStrike" cap="none" normalizeH="0" baseline="0" dirty="0">
                <a:ln>
                  <a:noFill/>
                </a:ln>
                <a:solidFill>
                  <a:srgbClr val="032F62"/>
                </a:solidFill>
                <a:effectLst/>
                <a:latin typeface="SFMono-Regular"/>
              </a:rPr>
              <a:t>`primary font-xl`</a:t>
            </a:r>
            <a:r>
              <a:rPr kumimoji="0" lang="en-US" altLang="en-US" sz="2400" b="0" i="0" u="none" strike="noStrike" cap="none" normalizeH="0" baseline="0" dirty="0">
                <a:ln>
                  <a:noFill/>
                </a:ln>
                <a:solidFill>
                  <a:srgbClr val="24292E"/>
                </a:solidFill>
                <a:effectLst/>
                <a:latin typeface="SFMono-Regular"/>
              </a:rPr>
              <a:t>}</a:t>
            </a:r>
            <a:r>
              <a:rPr kumimoji="0" lang="en-US" altLang="en-US" sz="2400" b="0" i="0" u="none" strike="noStrike" cap="none" normalizeH="0" baseline="0" dirty="0">
                <a:ln>
                  <a:noFill/>
                </a:ln>
                <a:solidFill>
                  <a:srgbClr val="D73A49"/>
                </a:solidFill>
                <a:effectLst/>
                <a:latin typeface="SFMono-Regular"/>
              </a:rPr>
              <a:t>&gt;</a:t>
            </a:r>
            <a:r>
              <a:rPr kumimoji="0" lang="en-US" altLang="en-US" sz="2400" b="0" i="0" u="none" strike="noStrike" cap="none" normalizeH="0" baseline="0" dirty="0">
                <a:ln>
                  <a:noFill/>
                </a:ln>
                <a:solidFill>
                  <a:srgbClr val="24292E"/>
                </a:solidFill>
                <a:effectLst/>
                <a:latin typeface="SFMono-Regular"/>
              </a:rPr>
              <a:t> Stylesheet</a:t>
            </a:r>
            <a:r>
              <a:rPr kumimoji="0" lang="en-US" altLang="en-US" sz="2400" b="0" i="0" u="none" strike="noStrike" cap="none" normalizeH="0" baseline="0" dirty="0">
                <a:ln>
                  <a:noFill/>
                </a:ln>
                <a:solidFill>
                  <a:srgbClr val="D73A49"/>
                </a:solidFill>
                <a:effectLst/>
                <a:latin typeface="SFMono-Regular"/>
              </a:rPr>
              <a:t>&lt;/</a:t>
            </a:r>
            <a:r>
              <a:rPr kumimoji="0" lang="en-US" altLang="en-US" sz="2400" b="0" i="0" u="none" strike="noStrike" cap="none" normalizeH="0" baseline="0" dirty="0">
                <a:ln>
                  <a:noFill/>
                </a:ln>
                <a:solidFill>
                  <a:srgbClr val="24292E"/>
                </a:solidFill>
                <a:effectLst/>
                <a:latin typeface="SFMono-Regular"/>
              </a:rPr>
              <a:t>h1</a:t>
            </a:r>
            <a:r>
              <a:rPr kumimoji="0" lang="en-US" altLang="en-US" sz="2400" b="0" i="0" u="none" strike="noStrike" cap="none" normalizeH="0" baseline="0" dirty="0">
                <a:ln>
                  <a:noFill/>
                </a:ln>
                <a:solidFill>
                  <a:srgbClr val="D73A49"/>
                </a:solidFill>
                <a:effectLst/>
                <a:latin typeface="SFMono-Regular"/>
              </a:rPr>
              <a:t>&gt;</a:t>
            </a:r>
            <a:r>
              <a:rPr kumimoji="0" lang="en-US" altLang="en-US" sz="2400" b="0" i="0" u="none" strike="noStrike" cap="none" normalizeH="0" baseline="0" dirty="0">
                <a:ln>
                  <a:noFill/>
                </a:ln>
                <a:solidFill>
                  <a:srgbClr val="24292E"/>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D73A49"/>
                </a:solidFill>
                <a:effectLst/>
                <a:latin typeface="SFMono-Regular"/>
              </a:rPr>
              <a:t>&lt;/</a:t>
            </a:r>
            <a:r>
              <a:rPr kumimoji="0" lang="en-US" altLang="en-US" sz="2400" b="0" i="0" u="none" strike="noStrike" cap="none" normalizeH="0" baseline="0" dirty="0">
                <a:ln>
                  <a:noFill/>
                </a:ln>
                <a:solidFill>
                  <a:srgbClr val="24292E"/>
                </a:solidFill>
                <a:effectLst/>
                <a:latin typeface="SFMono-Regular"/>
              </a:rPr>
              <a:t>div</a:t>
            </a:r>
            <a:r>
              <a:rPr kumimoji="0" lang="en-US" altLang="en-US" sz="2400" b="0" i="0" u="none" strike="noStrike" cap="none" normalizeH="0" baseline="0" dirty="0">
                <a:ln>
                  <a:noFill/>
                </a:ln>
                <a:solidFill>
                  <a:srgbClr val="D73A49"/>
                </a:solidFill>
                <a:effectLst/>
                <a:latin typeface="SFMono-Regular"/>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E"/>
                </a:solidFill>
                <a:effectLst/>
                <a:latin typeface="SFMono-Regular"/>
              </a:rPr>
              <a:t> ) }</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64593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354" y="168813"/>
            <a:ext cx="11591778" cy="830997"/>
          </a:xfrm>
          <a:prstGeom prst="rect">
            <a:avLst/>
          </a:prstGeom>
          <a:noFill/>
        </p:spPr>
        <p:txBody>
          <a:bodyPr wrap="square" rtlCol="0">
            <a:spAutoFit/>
          </a:bodyPr>
          <a:lstStyle/>
          <a:p>
            <a:r>
              <a:rPr lang="en-US" sz="2400" b="1" dirty="0"/>
              <a:t>We can handle forms in React in two ways</a:t>
            </a:r>
            <a:r>
              <a:rPr lang="en-US" sz="2400" dirty="0"/>
              <a:t>     1.Uncontrolled        2.Controlled</a:t>
            </a:r>
          </a:p>
          <a:p>
            <a:endParaRPr lang="en-US" sz="2400" dirty="0"/>
          </a:p>
        </p:txBody>
      </p:sp>
      <p:sp>
        <p:nvSpPr>
          <p:cNvPr id="3" name="TextBox 2"/>
          <p:cNvSpPr txBox="1"/>
          <p:nvPr/>
        </p:nvSpPr>
        <p:spPr>
          <a:xfrm>
            <a:off x="393897" y="731520"/>
            <a:ext cx="3981155" cy="6032421"/>
          </a:xfrm>
          <a:prstGeom prst="rect">
            <a:avLst/>
          </a:prstGeom>
          <a:noFill/>
        </p:spPr>
        <p:txBody>
          <a:bodyPr wrap="square" rtlCol="0">
            <a:spAutoFit/>
          </a:bodyPr>
          <a:lstStyle/>
          <a:p>
            <a:r>
              <a:rPr lang="en-US" sz="2800" b="1" i="0" dirty="0">
                <a:solidFill>
                  <a:srgbClr val="24292E"/>
                </a:solidFill>
                <a:effectLst/>
                <a:latin typeface="-apple-system"/>
              </a:rPr>
              <a:t>Uncontrolled</a:t>
            </a:r>
          </a:p>
          <a:p>
            <a:endParaRPr lang="en-US" sz="2800" b="1" i="0" dirty="0">
              <a:solidFill>
                <a:srgbClr val="24292E"/>
              </a:solidFill>
              <a:effectLst/>
              <a:latin typeface="-apple-system"/>
            </a:endParaRPr>
          </a:p>
          <a:p>
            <a:pPr>
              <a:buFont typeface="Arial" panose="020B0604020202020204" pitchFamily="34" charset="0"/>
              <a:buChar char="•"/>
            </a:pPr>
            <a:r>
              <a:rPr lang="en-US" sz="2400" b="0" i="0" dirty="0">
                <a:solidFill>
                  <a:srgbClr val="24292E"/>
                </a:solidFill>
                <a:effectLst/>
                <a:latin typeface="-apple-system"/>
              </a:rPr>
              <a:t>Uncontrolled inputs are like traditional HTML form inputs.</a:t>
            </a:r>
            <a:br>
              <a:rPr lang="en-US" sz="2400" b="0" i="0" dirty="0">
                <a:solidFill>
                  <a:srgbClr val="24292E"/>
                </a:solidFill>
                <a:effectLst/>
                <a:latin typeface="-apple-system"/>
              </a:rPr>
            </a:br>
            <a:endParaRPr lang="en-US" sz="2400" b="0" i="0" dirty="0">
              <a:solidFill>
                <a:srgbClr val="24292E"/>
              </a:solidFill>
              <a:effectLst/>
              <a:latin typeface="-apple-system"/>
            </a:endParaRPr>
          </a:p>
          <a:p>
            <a:pPr>
              <a:buFont typeface="Arial" panose="020B0604020202020204" pitchFamily="34" charset="0"/>
              <a:buChar char="•"/>
            </a:pPr>
            <a:r>
              <a:rPr lang="en-US" sz="2400" b="0" i="0" dirty="0">
                <a:solidFill>
                  <a:srgbClr val="24292E"/>
                </a:solidFill>
                <a:effectLst/>
                <a:latin typeface="-apple-system"/>
              </a:rPr>
              <a:t>They remember what we typed.</a:t>
            </a:r>
            <a:br>
              <a:rPr lang="en-US" sz="2400" b="0" i="0" dirty="0">
                <a:solidFill>
                  <a:srgbClr val="24292E"/>
                </a:solidFill>
                <a:effectLst/>
                <a:latin typeface="-apple-system"/>
              </a:rPr>
            </a:br>
            <a:endParaRPr lang="en-US" sz="2400" b="0" i="0" dirty="0">
              <a:solidFill>
                <a:srgbClr val="24292E"/>
              </a:solidFill>
              <a:effectLst/>
              <a:latin typeface="-apple-system"/>
            </a:endParaRPr>
          </a:p>
          <a:p>
            <a:pPr>
              <a:buFont typeface="Arial" panose="020B0604020202020204" pitchFamily="34" charset="0"/>
              <a:buChar char="•"/>
            </a:pPr>
            <a:r>
              <a:rPr lang="en-US" sz="2400" b="0" i="0" dirty="0">
                <a:solidFill>
                  <a:srgbClr val="24292E"/>
                </a:solidFill>
                <a:effectLst/>
                <a:latin typeface="-apple-system"/>
              </a:rPr>
              <a:t>We can then get their value using a ref.</a:t>
            </a:r>
            <a:br>
              <a:rPr lang="en-US" sz="2400" b="0" i="0" dirty="0">
                <a:solidFill>
                  <a:srgbClr val="24292E"/>
                </a:solidFill>
                <a:effectLst/>
                <a:latin typeface="-apple-system"/>
              </a:rPr>
            </a:br>
            <a:endParaRPr lang="en-US" sz="2400" b="0" i="0" dirty="0">
              <a:solidFill>
                <a:srgbClr val="24292E"/>
              </a:solidFill>
              <a:effectLst/>
              <a:latin typeface="-apple-system"/>
            </a:endParaRPr>
          </a:p>
          <a:p>
            <a:pPr>
              <a:buFont typeface="Arial" panose="020B0604020202020204" pitchFamily="34" charset="0"/>
              <a:buChar char="•"/>
            </a:pPr>
            <a:r>
              <a:rPr lang="en-US" sz="2400" b="0" i="0" dirty="0">
                <a:solidFill>
                  <a:srgbClr val="24292E"/>
                </a:solidFill>
                <a:effectLst/>
                <a:latin typeface="-apple-system"/>
              </a:rPr>
              <a:t>We have to pull the value from the field when we need it. This can happen when the form is submitted.</a:t>
            </a:r>
          </a:p>
          <a:p>
            <a:endParaRPr lang="en-US" dirty="0"/>
          </a:p>
        </p:txBody>
      </p:sp>
      <p:sp>
        <p:nvSpPr>
          <p:cNvPr id="4" name="Rectangle 1"/>
          <p:cNvSpPr>
            <a:spLocks noChangeArrowheads="1"/>
          </p:cNvSpPr>
          <p:nvPr/>
        </p:nvSpPr>
        <p:spPr bwMode="auto">
          <a:xfrm>
            <a:off x="4375052" y="1285518"/>
            <a:ext cx="7610623" cy="4431983"/>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D73A49"/>
                </a:solidFill>
                <a:effectLst/>
                <a:latin typeface="SFMono-Regular"/>
              </a:rPr>
              <a:t>class</a:t>
            </a: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6F42C1"/>
                </a:solidFill>
                <a:effectLst/>
                <a:latin typeface="SFMono-Regular"/>
              </a:rPr>
              <a:t>Forms</a:t>
            </a: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D73A49"/>
                </a:solidFill>
                <a:effectLst/>
                <a:latin typeface="SFMono-Regular"/>
              </a:rPr>
              <a:t>extends</a:t>
            </a: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6F42C1"/>
                </a:solidFill>
                <a:effectLst/>
                <a:latin typeface="SFMono-Regular"/>
              </a:rPr>
              <a:t>Component</a:t>
            </a:r>
            <a:r>
              <a:rPr kumimoji="0" lang="en-US" altLang="en-US" sz="2400" b="0" i="0" u="none" strike="noStrike" cap="none" normalizeH="0" baseline="0" dirty="0">
                <a:ln>
                  <a:noFill/>
                </a:ln>
                <a:solidFill>
                  <a:srgbClr val="24292E"/>
                </a:solidFill>
                <a:effectLst/>
                <a:latin typeface="SFMono-Regular"/>
              </a:rPr>
              <a:t> { </a:t>
            </a:r>
            <a:br>
              <a:rPr kumimoji="0" lang="en-US" altLang="en-US" sz="2400" b="0" i="0" u="none" strike="noStrike" cap="none" normalizeH="0" baseline="0" dirty="0">
                <a:ln>
                  <a:noFill/>
                </a:ln>
                <a:solidFill>
                  <a:srgbClr val="24292E"/>
                </a:solidFill>
                <a:effectLst/>
                <a:latin typeface="SFMono-Regular"/>
              </a:rPr>
            </a:br>
            <a:r>
              <a:rPr kumimoji="0" lang="en-US" altLang="en-US" sz="2400" b="0" i="0" u="none" strike="noStrike" cap="none" normalizeH="0" baseline="0" dirty="0" err="1">
                <a:ln>
                  <a:noFill/>
                </a:ln>
                <a:solidFill>
                  <a:srgbClr val="6F42C1"/>
                </a:solidFill>
                <a:effectLst/>
                <a:latin typeface="SFMono-Regular"/>
              </a:rPr>
              <a:t>handleSubmitClick</a:t>
            </a: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D73A49"/>
                </a:solidFill>
                <a:effectLst/>
                <a:latin typeface="SFMono-Regular"/>
              </a:rPr>
              <a:t>=</a:t>
            </a:r>
            <a:r>
              <a:rPr kumimoji="0" lang="en-US" altLang="en-US" sz="2400" b="0" i="0" u="none" strike="noStrike" cap="none" normalizeH="0" baseline="0" dirty="0">
                <a:ln>
                  <a:noFill/>
                </a:ln>
                <a:solidFill>
                  <a:srgbClr val="24292E"/>
                </a:solidFill>
                <a:effectLst/>
                <a:latin typeface="SFMono-Regular"/>
              </a:rPr>
              <a:t> () </a:t>
            </a:r>
            <a:r>
              <a:rPr kumimoji="0" lang="en-US" altLang="en-US" sz="2400" b="0" i="0" u="none" strike="noStrike" cap="none" normalizeH="0" baseline="0" dirty="0">
                <a:ln>
                  <a:noFill/>
                </a:ln>
                <a:solidFill>
                  <a:srgbClr val="D73A49"/>
                </a:solidFill>
                <a:effectLst/>
                <a:latin typeface="SFMono-Regular"/>
              </a:rPr>
              <a:t>=&gt;</a:t>
            </a:r>
            <a:r>
              <a:rPr kumimoji="0" lang="en-US" altLang="en-US" sz="2400" b="0" i="0" u="none" strike="noStrike" cap="none" normalizeH="0" baseline="0" dirty="0">
                <a:ln>
                  <a:noFill/>
                </a:ln>
                <a:solidFill>
                  <a:srgbClr val="24292E"/>
                </a:solidFill>
                <a:effectLst/>
                <a:latin typeface="SFMono-Regular"/>
              </a:rPr>
              <a:t>{ </a:t>
            </a:r>
            <a:br>
              <a:rPr kumimoji="0" lang="en-US" altLang="en-US" sz="2400" b="0" i="0" u="none" strike="noStrike" cap="none" normalizeH="0" baseline="0" dirty="0">
                <a:ln>
                  <a:noFill/>
                </a:ln>
                <a:solidFill>
                  <a:srgbClr val="24292E"/>
                </a:solidFill>
                <a:effectLst/>
                <a:latin typeface="SFMono-Regular"/>
              </a:rPr>
            </a:br>
            <a:r>
              <a:rPr kumimoji="0" lang="en-US" altLang="en-US" sz="2400" b="0" i="0" u="none" strike="noStrike" cap="none" normalizeH="0" baseline="0" dirty="0" err="1">
                <a:ln>
                  <a:noFill/>
                </a:ln>
                <a:solidFill>
                  <a:srgbClr val="D73A49"/>
                </a:solidFill>
                <a:effectLst/>
                <a:latin typeface="SFMono-Regular"/>
              </a:rPr>
              <a:t>const</a:t>
            </a: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005CC5"/>
                </a:solidFill>
                <a:effectLst/>
                <a:latin typeface="SFMono-Regular"/>
              </a:rPr>
              <a:t>name</a:t>
            </a: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D73A49"/>
                </a:solidFill>
                <a:effectLst/>
                <a:latin typeface="SFMono-Regular"/>
              </a:rPr>
              <a:t>=</a:t>
            </a: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005CC5"/>
                </a:solidFill>
                <a:effectLst/>
                <a:latin typeface="SFMono-Regular"/>
              </a:rPr>
              <a:t>this</a:t>
            </a:r>
            <a:r>
              <a:rPr kumimoji="0" lang="en-US" altLang="en-US" sz="2400" b="0" i="0" u="none" strike="noStrike" cap="none" normalizeH="0" baseline="0" dirty="0">
                <a:ln>
                  <a:noFill/>
                </a:ln>
                <a:solidFill>
                  <a:srgbClr val="24292E"/>
                </a:solidFill>
                <a:effectLst/>
                <a:latin typeface="SFMono-Regular"/>
              </a:rPr>
              <a:t>._</a:t>
            </a:r>
            <a:r>
              <a:rPr kumimoji="0" lang="en-US" altLang="en-US" sz="2400" b="0" i="0" u="none" strike="noStrike" cap="none" normalizeH="0" baseline="0" dirty="0" err="1">
                <a:ln>
                  <a:noFill/>
                </a:ln>
                <a:solidFill>
                  <a:srgbClr val="24292E"/>
                </a:solidFill>
                <a:effectLst/>
                <a:latin typeface="SFMono-Regular"/>
              </a:rPr>
              <a:t>name.</a:t>
            </a:r>
            <a:r>
              <a:rPr kumimoji="0" lang="en-US" altLang="en-US" sz="2400" b="0" i="0" u="none" strike="noStrike" cap="none" normalizeH="0" baseline="0" dirty="0" err="1">
                <a:ln>
                  <a:noFill/>
                </a:ln>
                <a:solidFill>
                  <a:srgbClr val="005CC5"/>
                </a:solidFill>
                <a:effectLst/>
                <a:latin typeface="SFMono-Regular"/>
              </a:rPr>
              <a:t>value</a:t>
            </a:r>
            <a:r>
              <a:rPr kumimoji="0" lang="en-US" altLang="en-US" sz="2400" b="0" i="0" u="none" strike="noStrike" cap="none" normalizeH="0" baseline="0" dirty="0">
                <a:ln>
                  <a:noFill/>
                </a:ln>
                <a:solidFill>
                  <a:srgbClr val="24292E"/>
                </a:solidFill>
                <a:effectLst/>
                <a:latin typeface="SFMono-Regular"/>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6F42C1"/>
                </a:solidFill>
                <a:effectLst/>
                <a:latin typeface="SFMono-Regular"/>
              </a:rPr>
              <a:t>console</a:t>
            </a:r>
            <a:r>
              <a:rPr kumimoji="0" lang="en-US" altLang="en-US" sz="2400" b="0" i="0" u="none" strike="noStrike" cap="none" normalizeH="0" baseline="0" dirty="0">
                <a:ln>
                  <a:noFill/>
                </a:ln>
                <a:solidFill>
                  <a:srgbClr val="24292E"/>
                </a:solidFill>
                <a:effectLst/>
                <a:latin typeface="SFMono-Regular"/>
              </a:rPr>
              <a:t>.</a:t>
            </a:r>
            <a:r>
              <a:rPr kumimoji="0" lang="en-US" altLang="en-US" sz="2400" b="0" i="0" u="none" strike="noStrike" cap="none" normalizeH="0" baseline="0" dirty="0">
                <a:ln>
                  <a:noFill/>
                </a:ln>
                <a:solidFill>
                  <a:srgbClr val="005CC5"/>
                </a:solidFill>
                <a:effectLst/>
                <a:latin typeface="SFMono-Regular"/>
              </a:rPr>
              <a:t>log</a:t>
            </a:r>
            <a:r>
              <a:rPr kumimoji="0" lang="en-US" altLang="en-US" sz="2400" b="0" i="0" u="none" strike="noStrike" cap="none" normalizeH="0" baseline="0" dirty="0">
                <a:ln>
                  <a:noFill/>
                </a:ln>
                <a:solidFill>
                  <a:srgbClr val="24292E"/>
                </a:solidFill>
                <a:effectLst/>
                <a:latin typeface="SFMono-Regular"/>
              </a:rPr>
              <a:t>(name)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E"/>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6F42C1"/>
                </a:solidFill>
                <a:effectLst/>
                <a:latin typeface="SFMono-Regular"/>
              </a:rPr>
              <a:t>render</a:t>
            </a:r>
            <a:r>
              <a:rPr kumimoji="0" lang="en-US" altLang="en-US" sz="2400" b="0" i="0" u="none" strike="noStrike" cap="none" normalizeH="0" baseline="0" dirty="0">
                <a:ln>
                  <a:noFill/>
                </a:ln>
                <a:solidFill>
                  <a:srgbClr val="24292E"/>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D73A49"/>
                </a:solidFill>
                <a:effectLst/>
                <a:latin typeface="SFMono-Regular"/>
              </a:rPr>
              <a:t>return</a:t>
            </a:r>
            <a:r>
              <a:rPr kumimoji="0" lang="en-US" altLang="en-US" sz="2400" b="0" i="0" u="none" strike="noStrike" cap="none" normalizeH="0" baseline="0" dirty="0">
                <a:ln>
                  <a:noFill/>
                </a:ln>
                <a:solidFill>
                  <a:srgbClr val="24292E"/>
                </a:solidFill>
                <a:effectLst/>
                <a:latin typeface="SFMono-Regular"/>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D73A49"/>
                </a:solidFill>
                <a:effectLst/>
                <a:latin typeface="SFMono-Regular"/>
              </a:rPr>
              <a:t>&lt;</a:t>
            </a:r>
            <a:r>
              <a:rPr kumimoji="0" lang="en-US" altLang="en-US" sz="2400" b="0" i="0" u="none" strike="noStrike" cap="none" normalizeH="0" baseline="0" dirty="0">
                <a:ln>
                  <a:noFill/>
                </a:ln>
                <a:solidFill>
                  <a:srgbClr val="24292E"/>
                </a:solidFill>
                <a:effectLst/>
                <a:latin typeface="SFMono-Regular"/>
              </a:rPr>
              <a:t>div</a:t>
            </a:r>
            <a:r>
              <a:rPr kumimoji="0" lang="en-US" altLang="en-US" sz="2400" b="0" i="0" u="none" strike="noStrike" cap="none" normalizeH="0" baseline="0" dirty="0">
                <a:ln>
                  <a:noFill/>
                </a:ln>
                <a:solidFill>
                  <a:srgbClr val="D73A49"/>
                </a:solidFill>
                <a:effectLst/>
                <a:latin typeface="SFMono-Regular"/>
              </a:rPr>
              <a:t>&gt;</a:t>
            </a:r>
            <a:r>
              <a:rPr kumimoji="0" lang="en-US" altLang="en-US" sz="2400" b="0" i="0" u="none" strike="noStrike" cap="none" normalizeH="0" baseline="0" dirty="0">
                <a:ln>
                  <a:noFill/>
                </a:ln>
                <a:solidFill>
                  <a:srgbClr val="24292E"/>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D73A49"/>
                </a:solidFill>
                <a:effectLst/>
                <a:latin typeface="SFMono-Regular"/>
              </a:rPr>
              <a:t>&lt;</a:t>
            </a:r>
            <a:r>
              <a:rPr kumimoji="0" lang="en-US" altLang="en-US" sz="2400" b="0" i="0" u="none" strike="noStrike" cap="none" normalizeH="0" baseline="0" dirty="0">
                <a:ln>
                  <a:noFill/>
                </a:ln>
                <a:solidFill>
                  <a:srgbClr val="24292E"/>
                </a:solidFill>
                <a:effectLst/>
                <a:latin typeface="SFMono-Regular"/>
              </a:rPr>
              <a:t>input type</a:t>
            </a:r>
            <a:r>
              <a:rPr kumimoji="0" lang="en-US" altLang="en-US" sz="2400" b="0" i="0" u="none" strike="noStrike" cap="none" normalizeH="0" baseline="0" dirty="0">
                <a:ln>
                  <a:noFill/>
                </a:ln>
                <a:solidFill>
                  <a:srgbClr val="D73A49"/>
                </a:solidFill>
                <a:effectLst/>
                <a:latin typeface="SFMono-Regular"/>
              </a:rPr>
              <a:t>=</a:t>
            </a:r>
            <a:r>
              <a:rPr kumimoji="0" lang="en-US" altLang="en-US" sz="2400" b="0" i="0" u="none" strike="noStrike" cap="none" normalizeH="0" baseline="0" dirty="0">
                <a:ln>
                  <a:noFill/>
                </a:ln>
                <a:solidFill>
                  <a:srgbClr val="032F62"/>
                </a:solidFill>
                <a:effectLst/>
                <a:latin typeface="SFMono-Regular"/>
              </a:rPr>
              <a:t>"text"</a:t>
            </a:r>
            <a:r>
              <a:rPr kumimoji="0" lang="en-US" altLang="en-US" sz="2400" b="0" i="0" u="none" strike="noStrike" cap="none" normalizeH="0" baseline="0" dirty="0">
                <a:ln>
                  <a:noFill/>
                </a:ln>
                <a:solidFill>
                  <a:srgbClr val="24292E"/>
                </a:solidFill>
                <a:effectLst/>
                <a:latin typeface="SFMono-Regular"/>
              </a:rPr>
              <a:t> ref</a:t>
            </a:r>
            <a:r>
              <a:rPr kumimoji="0" lang="en-US" altLang="en-US" sz="2400" b="0" i="0" u="none" strike="noStrike" cap="none" normalizeH="0" baseline="0" dirty="0">
                <a:ln>
                  <a:noFill/>
                </a:ln>
                <a:solidFill>
                  <a:srgbClr val="D73A49"/>
                </a:solidFill>
                <a:effectLst/>
                <a:latin typeface="SFMono-Regular"/>
              </a:rPr>
              <a:t>=</a:t>
            </a:r>
            <a:r>
              <a:rPr kumimoji="0" lang="en-US" altLang="en-US" sz="2400" b="0" i="0" u="none" strike="noStrike" cap="none" normalizeH="0" baseline="0" dirty="0">
                <a:ln>
                  <a:noFill/>
                </a:ln>
                <a:solidFill>
                  <a:srgbClr val="24292E"/>
                </a:solidFill>
                <a:effectLst/>
                <a:latin typeface="SFMono-Regular"/>
              </a:rPr>
              <a:t>{input </a:t>
            </a:r>
            <a:r>
              <a:rPr kumimoji="0" lang="en-US" altLang="en-US" sz="2400" b="0" i="0" u="none" strike="noStrike" cap="none" normalizeH="0" baseline="0" dirty="0">
                <a:ln>
                  <a:noFill/>
                </a:ln>
                <a:solidFill>
                  <a:srgbClr val="D73A49"/>
                </a:solidFill>
                <a:effectLst/>
                <a:latin typeface="SFMono-Regular"/>
              </a:rPr>
              <a:t>=&gt;</a:t>
            </a: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err="1">
                <a:ln>
                  <a:noFill/>
                </a:ln>
                <a:solidFill>
                  <a:srgbClr val="005CC5"/>
                </a:solidFill>
                <a:effectLst/>
                <a:latin typeface="SFMono-Regular"/>
              </a:rPr>
              <a:t>this</a:t>
            </a:r>
            <a:r>
              <a:rPr kumimoji="0" lang="en-US" altLang="en-US" sz="2400" b="0" i="0" u="none" strike="noStrike" cap="none" normalizeH="0" baseline="0" dirty="0" err="1">
                <a:ln>
                  <a:noFill/>
                </a:ln>
                <a:solidFill>
                  <a:srgbClr val="24292E"/>
                </a:solidFill>
                <a:effectLst/>
                <a:latin typeface="SFMono-Regular"/>
              </a:rPr>
              <a:t>._name</a:t>
            </a: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D73A49"/>
                </a:solidFill>
                <a:effectLst/>
                <a:latin typeface="SFMono-Regular"/>
              </a:rPr>
              <a:t>=</a:t>
            </a:r>
            <a:r>
              <a:rPr kumimoji="0" lang="en-US" altLang="en-US" sz="2400" b="0" i="0" u="none" strike="noStrike" cap="none" normalizeH="0" baseline="0" dirty="0">
                <a:ln>
                  <a:noFill/>
                </a:ln>
                <a:solidFill>
                  <a:srgbClr val="24292E"/>
                </a:solidFill>
                <a:effectLst/>
                <a:latin typeface="SFMono-Regular"/>
              </a:rPr>
              <a:t> input} </a:t>
            </a:r>
            <a:r>
              <a:rPr kumimoji="0" lang="en-US" altLang="en-US" sz="2400" b="0" i="0" u="none" strike="noStrike" cap="none" normalizeH="0" baseline="0" dirty="0">
                <a:ln>
                  <a:noFill/>
                </a:ln>
                <a:solidFill>
                  <a:srgbClr val="D73A49"/>
                </a:solidFill>
                <a:effectLst/>
                <a:latin typeface="SFMono-Regular"/>
              </a:rPr>
              <a:t>/&gt;</a:t>
            </a:r>
            <a:r>
              <a:rPr kumimoji="0" lang="en-US" altLang="en-US" sz="2400" b="0" i="0" u="none" strike="noStrike" cap="none" normalizeH="0" baseline="0" dirty="0">
                <a:ln>
                  <a:noFill/>
                </a:ln>
                <a:solidFill>
                  <a:srgbClr val="24292E"/>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D73A49"/>
                </a:solidFill>
                <a:effectLst/>
                <a:latin typeface="SFMono-Regular"/>
              </a:rPr>
              <a:t>&lt;</a:t>
            </a:r>
            <a:r>
              <a:rPr kumimoji="0" lang="en-US" altLang="en-US" sz="2400" b="0" i="0" u="none" strike="noStrike" cap="none" normalizeH="0" baseline="0" dirty="0">
                <a:ln>
                  <a:noFill/>
                </a:ln>
                <a:solidFill>
                  <a:srgbClr val="24292E"/>
                </a:solidFill>
                <a:effectLst/>
                <a:latin typeface="SFMono-Regular"/>
              </a:rPr>
              <a:t>button </a:t>
            </a:r>
            <a:r>
              <a:rPr kumimoji="0" lang="en-US" altLang="en-US" sz="2400" b="0" i="0" u="none" strike="noStrike" cap="none" normalizeH="0" baseline="0" dirty="0" err="1">
                <a:ln>
                  <a:noFill/>
                </a:ln>
                <a:solidFill>
                  <a:srgbClr val="24292E"/>
                </a:solidFill>
                <a:effectLst/>
                <a:latin typeface="SFMono-Regular"/>
              </a:rPr>
              <a:t>onClick</a:t>
            </a:r>
            <a:r>
              <a:rPr kumimoji="0" lang="en-US" altLang="en-US" sz="2400" b="0" i="0" u="none" strike="noStrike" cap="none" normalizeH="0" baseline="0" dirty="0">
                <a:ln>
                  <a:noFill/>
                </a:ln>
                <a:solidFill>
                  <a:srgbClr val="D73A49"/>
                </a:solidFill>
                <a:effectLst/>
                <a:latin typeface="SFMono-Regular"/>
              </a:rPr>
              <a:t>=</a:t>
            </a:r>
            <a:r>
              <a:rPr kumimoji="0" lang="en-US" altLang="en-US" sz="2400" b="0" i="0" u="none" strike="noStrike" cap="none" normalizeH="0" baseline="0" dirty="0">
                <a:ln>
                  <a:noFill/>
                </a:ln>
                <a:solidFill>
                  <a:srgbClr val="24292E"/>
                </a:solidFill>
                <a:effectLst/>
                <a:latin typeface="SFMono-Regular"/>
              </a:rPr>
              <a:t>{</a:t>
            </a:r>
            <a:r>
              <a:rPr kumimoji="0" lang="en-US" altLang="en-US" sz="2400" b="0" i="0" u="none" strike="noStrike" cap="none" normalizeH="0" baseline="0" dirty="0" err="1">
                <a:ln>
                  <a:noFill/>
                </a:ln>
                <a:solidFill>
                  <a:srgbClr val="005CC5"/>
                </a:solidFill>
                <a:effectLst/>
                <a:latin typeface="SFMono-Regular"/>
              </a:rPr>
              <a:t>this</a:t>
            </a:r>
            <a:r>
              <a:rPr kumimoji="0" lang="en-US" altLang="en-US" sz="2400" b="0" i="0" u="none" strike="noStrike" cap="none" normalizeH="0" baseline="0" dirty="0" err="1">
                <a:ln>
                  <a:noFill/>
                </a:ln>
                <a:solidFill>
                  <a:srgbClr val="24292E"/>
                </a:solidFill>
                <a:effectLst/>
                <a:latin typeface="SFMono-Regular"/>
              </a:rPr>
              <a:t>.handleSubmitClick</a:t>
            </a:r>
            <a:r>
              <a:rPr kumimoji="0" lang="en-US" altLang="en-US" sz="2400" b="0" i="0" u="none" strike="noStrike" cap="none" normalizeH="0" baseline="0" dirty="0">
                <a:ln>
                  <a:noFill/>
                </a:ln>
                <a:solidFill>
                  <a:srgbClr val="24292E"/>
                </a:solidFill>
                <a:effectLst/>
                <a:latin typeface="SFMono-Regular"/>
              </a:rPr>
              <a:t>}</a:t>
            </a:r>
            <a:r>
              <a:rPr kumimoji="0" lang="en-US" altLang="en-US" sz="2400" b="0" i="0" u="none" strike="noStrike" cap="none" normalizeH="0" baseline="0" dirty="0">
                <a:ln>
                  <a:noFill/>
                </a:ln>
                <a:solidFill>
                  <a:srgbClr val="D73A49"/>
                </a:solidFill>
                <a:effectLst/>
                <a:latin typeface="SFMono-Regular"/>
              </a:rPr>
              <a:t>&gt;</a:t>
            </a:r>
            <a:r>
              <a:rPr kumimoji="0" lang="en-US" altLang="en-US" sz="2400" b="0" i="0" u="none" strike="noStrike" cap="none" normalizeH="0" baseline="0" dirty="0">
                <a:ln>
                  <a:noFill/>
                </a:ln>
                <a:solidFill>
                  <a:srgbClr val="24292E"/>
                </a:solidFill>
                <a:effectLst/>
                <a:latin typeface="SFMono-Regular"/>
              </a:rPr>
              <a:t>Sign up</a:t>
            </a:r>
            <a:r>
              <a:rPr kumimoji="0" lang="en-US" altLang="en-US" sz="2400" b="0" i="0" u="none" strike="noStrike" cap="none" normalizeH="0" baseline="0" dirty="0">
                <a:ln>
                  <a:noFill/>
                </a:ln>
                <a:solidFill>
                  <a:srgbClr val="D73A49"/>
                </a:solidFill>
                <a:effectLst/>
                <a:latin typeface="SFMono-Regular"/>
              </a:rPr>
              <a:t>&lt;/</a:t>
            </a:r>
            <a:r>
              <a:rPr kumimoji="0" lang="en-US" altLang="en-US" sz="2400" b="0" i="0" u="none" strike="noStrike" cap="none" normalizeH="0" baseline="0" dirty="0">
                <a:ln>
                  <a:noFill/>
                </a:ln>
                <a:solidFill>
                  <a:srgbClr val="24292E"/>
                </a:solidFill>
                <a:effectLst/>
                <a:latin typeface="SFMono-Regular"/>
              </a:rPr>
              <a:t>button</a:t>
            </a:r>
            <a:r>
              <a:rPr kumimoji="0" lang="en-US" altLang="en-US" sz="2400" b="0" i="0" u="none" strike="noStrike" cap="none" normalizeH="0" baseline="0" dirty="0">
                <a:ln>
                  <a:noFill/>
                </a:ln>
                <a:solidFill>
                  <a:srgbClr val="D73A49"/>
                </a:solidFill>
                <a:effectLst/>
                <a:latin typeface="SFMono-Regular"/>
              </a:rPr>
              <a:t>&gt;</a:t>
            </a:r>
            <a:r>
              <a:rPr kumimoji="0" lang="en-US" altLang="en-US" sz="2400" b="0" i="0" u="none" strike="noStrike" cap="none" normalizeH="0" baseline="0" dirty="0">
                <a:ln>
                  <a:noFill/>
                </a:ln>
                <a:solidFill>
                  <a:srgbClr val="24292E"/>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D73A49"/>
                </a:solidFill>
                <a:effectLst/>
                <a:latin typeface="SFMono-Regular"/>
              </a:rPr>
              <a:t>&lt;/</a:t>
            </a:r>
            <a:r>
              <a:rPr kumimoji="0" lang="en-US" altLang="en-US" sz="2400" b="0" i="0" u="none" strike="noStrike" cap="none" normalizeH="0" baseline="0" dirty="0">
                <a:ln>
                  <a:noFill/>
                </a:ln>
                <a:solidFill>
                  <a:srgbClr val="24292E"/>
                </a:solidFill>
                <a:effectLst/>
                <a:latin typeface="SFMono-Regular"/>
              </a:rPr>
              <a:t>div</a:t>
            </a:r>
            <a:r>
              <a:rPr kumimoji="0" lang="en-US" altLang="en-US" sz="2400" b="0" i="0" u="none" strike="noStrike" cap="none" normalizeH="0" baseline="0" dirty="0">
                <a:ln>
                  <a:noFill/>
                </a:ln>
                <a:solidFill>
                  <a:srgbClr val="D73A49"/>
                </a:solidFill>
                <a:effectLst/>
                <a:latin typeface="SFMono-Regular"/>
              </a:rPr>
              <a:t>&gt;</a:t>
            </a:r>
            <a:r>
              <a:rPr kumimoji="0" lang="en-US" altLang="en-US" sz="2400" b="0" i="0" u="none" strike="noStrike" cap="none" normalizeH="0" baseline="0" dirty="0">
                <a:ln>
                  <a:noFill/>
                </a:ln>
                <a:solidFill>
                  <a:srgbClr val="24292E"/>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E"/>
                </a:solidFill>
                <a:effectLst/>
                <a:latin typeface="SFMono-Regular"/>
              </a:rPr>
              <a:t>); } }</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cxnSp>
        <p:nvCxnSpPr>
          <p:cNvPr id="6" name="Straight Connector 5"/>
          <p:cNvCxnSpPr/>
          <p:nvPr/>
        </p:nvCxnSpPr>
        <p:spPr>
          <a:xfrm>
            <a:off x="281354" y="731520"/>
            <a:ext cx="1170432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364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8978" y="492370"/>
            <a:ext cx="10522633" cy="5386090"/>
          </a:xfrm>
          <a:prstGeom prst="rect">
            <a:avLst/>
          </a:prstGeom>
          <a:noFill/>
        </p:spPr>
        <p:txBody>
          <a:bodyPr wrap="square" rtlCol="0">
            <a:spAutoFit/>
          </a:bodyPr>
          <a:lstStyle/>
          <a:p>
            <a:r>
              <a:rPr lang="en-US" sz="2800" b="1" dirty="0"/>
              <a:t>Controlled</a:t>
            </a:r>
          </a:p>
          <a:p>
            <a:endParaRPr lang="en-US" sz="2800" b="1" dirty="0"/>
          </a:p>
          <a:p>
            <a:pPr marL="342900" indent="-342900">
              <a:buFont typeface="Arial" panose="020B0604020202020204" pitchFamily="34" charset="0"/>
              <a:buChar char="•"/>
            </a:pPr>
            <a:r>
              <a:rPr lang="en-US" sz="2400" dirty="0"/>
              <a:t>A controlled input accepts its current value as a prop, as well as a callback to change that value.</a:t>
            </a:r>
          </a:p>
          <a:p>
            <a:pPr marL="342900" indent="-342900">
              <a:buFont typeface="Arial" panose="020B0604020202020204" pitchFamily="34" charset="0"/>
              <a:buChar char="•"/>
            </a:pPr>
            <a:r>
              <a:rPr lang="en-US" sz="2400" dirty="0"/>
              <a:t>Every time we type a new character, </a:t>
            </a:r>
            <a:r>
              <a:rPr lang="en-US" sz="2400" dirty="0" err="1"/>
              <a:t>onChange</a:t>
            </a:r>
            <a:r>
              <a:rPr lang="en-US" sz="2400" dirty="0"/>
              <a:t> is called. It takes in the new value of the input and sets it in the state.</a:t>
            </a:r>
          </a:p>
          <a:p>
            <a:pPr marL="342900" indent="-342900">
              <a:buFont typeface="Arial" panose="020B0604020202020204" pitchFamily="34" charset="0"/>
              <a:buChar char="•"/>
            </a:pPr>
            <a:r>
              <a:rPr lang="en-US" sz="2400" dirty="0"/>
              <a:t>This flow, kind of ‘pushes’ the value changes to the form component, so the Form component always has the current value of the input, without needing to ask for it explicitly.</a:t>
            </a:r>
          </a:p>
          <a:p>
            <a:pPr marL="342900" indent="-342900">
              <a:buFont typeface="Arial" panose="020B0604020202020204" pitchFamily="34" charset="0"/>
              <a:buChar char="•"/>
            </a:pPr>
            <a:r>
              <a:rPr lang="en-US" sz="2400" dirty="0"/>
              <a:t>A form element becomes “controlled” if you set its value via a prop.</a:t>
            </a:r>
          </a:p>
          <a:p>
            <a:pPr marL="342900" indent="-342900">
              <a:buFont typeface="Arial" panose="020B0604020202020204" pitchFamily="34" charset="0"/>
              <a:buChar char="•"/>
            </a:pPr>
            <a:r>
              <a:rPr lang="en-US" sz="2400" dirty="0"/>
              <a:t>The form component can respond to input changes immediately.</a:t>
            </a:r>
          </a:p>
          <a:p>
            <a:pPr marL="342900" indent="-342900">
              <a:buFont typeface="Arial" panose="020B0604020202020204" pitchFamily="34" charset="0"/>
              <a:buChar char="•"/>
            </a:pPr>
            <a:r>
              <a:rPr lang="en-US" sz="2400" dirty="0" err="1"/>
              <a:t>Eg</a:t>
            </a:r>
            <a:r>
              <a:rPr lang="en-US" sz="2400" dirty="0"/>
              <a:t> :</a:t>
            </a:r>
          </a:p>
          <a:p>
            <a:r>
              <a:rPr lang="en-US" sz="2400" dirty="0"/>
              <a:t>	1. Disabling the button unless all fields have valid data.</a:t>
            </a:r>
          </a:p>
          <a:p>
            <a:r>
              <a:rPr lang="en-US" sz="2400" dirty="0"/>
              <a:t>	2. Enforcing a specific input format, like credit card numbers.</a:t>
            </a:r>
          </a:p>
        </p:txBody>
      </p:sp>
    </p:spTree>
    <p:extLst>
      <p:ext uri="{BB962C8B-B14F-4D97-AF65-F5344CB8AC3E}">
        <p14:creationId xmlns:p14="http://schemas.microsoft.com/office/powerpoint/2010/main" val="4118130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11014" y="778587"/>
            <a:ext cx="11593495" cy="5539978"/>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D73A49"/>
                </a:solidFill>
                <a:effectLst/>
                <a:latin typeface="SFMono-Regular"/>
              </a:rPr>
              <a:t>class</a:t>
            </a: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6F42C1"/>
                </a:solidFill>
                <a:effectLst/>
                <a:latin typeface="SFMono-Regular"/>
              </a:rPr>
              <a:t>Forms</a:t>
            </a: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D73A49"/>
                </a:solidFill>
                <a:effectLst/>
                <a:latin typeface="SFMono-Regular"/>
              </a:rPr>
              <a:t>extends</a:t>
            </a: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6F42C1"/>
                </a:solidFill>
                <a:effectLst/>
                <a:latin typeface="SFMono-Regular"/>
              </a:rPr>
              <a:t>Component</a:t>
            </a:r>
            <a:r>
              <a:rPr kumimoji="0" lang="en-US" altLang="en-US" sz="2400" b="0" i="0" u="none" strike="noStrike" cap="none" normalizeH="0" baseline="0" dirty="0">
                <a:ln>
                  <a:noFill/>
                </a:ln>
                <a:solidFill>
                  <a:srgbClr val="24292E"/>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6F42C1"/>
                </a:solidFill>
                <a:effectLst/>
                <a:latin typeface="SFMono-Regular"/>
              </a:rPr>
              <a:t>constructor</a:t>
            </a:r>
            <a:r>
              <a:rPr kumimoji="0" lang="en-US" altLang="en-US" sz="2400" b="0" i="0" u="none" strike="noStrike" cap="none" normalizeH="0" baseline="0" dirty="0">
                <a:ln>
                  <a:noFill/>
                </a:ln>
                <a:solidFill>
                  <a:srgbClr val="24292E"/>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005CC5"/>
                </a:solidFill>
                <a:effectLst/>
                <a:latin typeface="SFMono-Regular"/>
              </a:rPr>
              <a:t>super</a:t>
            </a:r>
            <a:r>
              <a:rPr kumimoji="0" lang="en-US" altLang="en-US" sz="2400" b="0" i="0" u="none" strike="noStrike" cap="none" normalizeH="0" baseline="0" dirty="0">
                <a:ln>
                  <a:noFill/>
                </a:ln>
                <a:solidFill>
                  <a:srgbClr val="24292E"/>
                </a:solidFill>
                <a:effectLst/>
                <a:latin typeface="SFMono-Regular"/>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err="1">
                <a:ln>
                  <a:noFill/>
                </a:ln>
                <a:solidFill>
                  <a:srgbClr val="005CC5"/>
                </a:solidFill>
                <a:effectLst/>
                <a:latin typeface="SFMono-Regular"/>
              </a:rPr>
              <a:t>this</a:t>
            </a:r>
            <a:r>
              <a:rPr kumimoji="0" lang="en-US" altLang="en-US" sz="2400" b="0" i="0" u="none" strike="noStrike" cap="none" normalizeH="0" baseline="0" dirty="0" err="1">
                <a:ln>
                  <a:noFill/>
                </a:ln>
                <a:solidFill>
                  <a:srgbClr val="24292E"/>
                </a:solidFill>
                <a:effectLst/>
                <a:latin typeface="SFMono-Regular"/>
              </a:rPr>
              <a:t>.state</a:t>
            </a: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D73A49"/>
                </a:solidFill>
                <a:effectLst/>
                <a:latin typeface="SFMono-Regular"/>
              </a:rPr>
              <a:t>=</a:t>
            </a:r>
            <a:r>
              <a:rPr kumimoji="0" lang="en-US" altLang="en-US" sz="2400" b="0" i="0" u="none" strike="noStrike" cap="none" normalizeH="0" baseline="0" dirty="0">
                <a:ln>
                  <a:noFill/>
                </a:ln>
                <a:solidFill>
                  <a:srgbClr val="24292E"/>
                </a:solidFill>
                <a:effectLst/>
                <a:latin typeface="SFMono-Regular"/>
              </a:rPr>
              <a:t> { name</a:t>
            </a:r>
            <a:r>
              <a:rPr kumimoji="0" lang="en-US" altLang="en-US" sz="2400" b="0" i="0" u="none" strike="noStrike" cap="none" normalizeH="0" baseline="0" dirty="0">
                <a:ln>
                  <a:noFill/>
                </a:ln>
                <a:solidFill>
                  <a:srgbClr val="D73A49"/>
                </a:solidFill>
                <a:effectLst/>
                <a:latin typeface="SFMono-Regular"/>
              </a:rPr>
              <a:t>:</a:t>
            </a: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032F62"/>
                </a:solidFill>
                <a:effectLst/>
                <a:latin typeface="SFMono-Regular"/>
              </a:rPr>
              <a:t>''</a:t>
            </a:r>
            <a:r>
              <a:rPr kumimoji="0" lang="en-US" altLang="en-US" sz="2400" b="0" i="0" u="none" strike="noStrike" cap="none" normalizeH="0" baseline="0" dirty="0">
                <a:ln>
                  <a:noFill/>
                </a:ln>
                <a:solidFill>
                  <a:srgbClr val="24292E"/>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E"/>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err="1">
                <a:ln>
                  <a:noFill/>
                </a:ln>
                <a:solidFill>
                  <a:srgbClr val="6F42C1"/>
                </a:solidFill>
                <a:effectLst/>
                <a:latin typeface="SFMono-Regular"/>
              </a:rPr>
              <a:t>handleNameChange</a:t>
            </a: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D73A49"/>
                </a:solidFill>
                <a:effectLst/>
                <a:latin typeface="SFMono-Regular"/>
              </a:rPr>
              <a:t>=</a:t>
            </a: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005CC5"/>
                </a:solidFill>
                <a:effectLst/>
                <a:latin typeface="SFMono-Regular"/>
              </a:rPr>
              <a:t>event</a:t>
            </a: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D73A49"/>
                </a:solidFill>
                <a:effectLst/>
                <a:latin typeface="SFMono-Regular"/>
              </a:rPr>
              <a:t>=&gt;</a:t>
            </a:r>
            <a:r>
              <a:rPr kumimoji="0" lang="en-US" altLang="en-US" sz="2400" b="0" i="0" u="none" strike="noStrike" cap="none" normalizeH="0" baseline="0" dirty="0">
                <a:ln>
                  <a:noFill/>
                </a:ln>
                <a:solidFill>
                  <a:srgbClr val="24292E"/>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err="1">
                <a:ln>
                  <a:noFill/>
                </a:ln>
                <a:solidFill>
                  <a:srgbClr val="005CC5"/>
                </a:solidFill>
                <a:effectLst/>
                <a:latin typeface="SFMono-Regular"/>
              </a:rPr>
              <a:t>this</a:t>
            </a:r>
            <a:r>
              <a:rPr kumimoji="0" lang="en-US" altLang="en-US" sz="2400" b="0" i="0" u="none" strike="noStrike" cap="none" normalizeH="0" baseline="0" dirty="0" err="1">
                <a:ln>
                  <a:noFill/>
                </a:ln>
                <a:solidFill>
                  <a:srgbClr val="24292E"/>
                </a:solidFill>
                <a:effectLst/>
                <a:latin typeface="SFMono-Regular"/>
              </a:rPr>
              <a:t>.</a:t>
            </a:r>
            <a:r>
              <a:rPr kumimoji="0" lang="en-US" altLang="en-US" sz="2400" b="0" i="0" u="none" strike="noStrike" cap="none" normalizeH="0" baseline="0" dirty="0" err="1">
                <a:ln>
                  <a:noFill/>
                </a:ln>
                <a:solidFill>
                  <a:srgbClr val="6F42C1"/>
                </a:solidFill>
                <a:effectLst/>
                <a:latin typeface="SFMono-Regular"/>
              </a:rPr>
              <a:t>setState</a:t>
            </a:r>
            <a:r>
              <a:rPr kumimoji="0" lang="en-US" altLang="en-US" sz="2400" b="0" i="0" u="none" strike="noStrike" cap="none" normalizeH="0" baseline="0" dirty="0">
                <a:ln>
                  <a:noFill/>
                </a:ln>
                <a:solidFill>
                  <a:srgbClr val="24292E"/>
                </a:solidFill>
                <a:effectLst/>
                <a:latin typeface="SFMono-Regular"/>
              </a:rPr>
              <a:t>({ name</a:t>
            </a:r>
            <a:r>
              <a:rPr kumimoji="0" lang="en-US" altLang="en-US" sz="2400" b="0" i="0" u="none" strike="noStrike" cap="none" normalizeH="0" baseline="0" dirty="0">
                <a:ln>
                  <a:noFill/>
                </a:ln>
                <a:solidFill>
                  <a:srgbClr val="D73A49"/>
                </a:solidFill>
                <a:effectLst/>
                <a:latin typeface="SFMono-Regular"/>
              </a:rPr>
              <a:t>:</a:t>
            </a: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err="1">
                <a:ln>
                  <a:noFill/>
                </a:ln>
                <a:solidFill>
                  <a:srgbClr val="005CC5"/>
                </a:solidFill>
                <a:effectLst/>
                <a:latin typeface="SFMono-Regular"/>
              </a:rPr>
              <a:t>event</a:t>
            </a:r>
            <a:r>
              <a:rPr kumimoji="0" lang="en-US" altLang="en-US" sz="2400" b="0" i="0" u="none" strike="noStrike" cap="none" normalizeH="0" baseline="0" dirty="0" err="1">
                <a:ln>
                  <a:noFill/>
                </a:ln>
                <a:solidFill>
                  <a:srgbClr val="24292E"/>
                </a:solidFill>
                <a:effectLst/>
                <a:latin typeface="SFMono-Regular"/>
              </a:rPr>
              <a:t>.</a:t>
            </a:r>
            <a:r>
              <a:rPr kumimoji="0" lang="en-US" altLang="en-US" sz="2400" b="0" i="0" u="none" strike="noStrike" cap="none" normalizeH="0" baseline="0" dirty="0" err="1">
                <a:ln>
                  <a:noFill/>
                </a:ln>
                <a:solidFill>
                  <a:srgbClr val="005CC5"/>
                </a:solidFill>
                <a:effectLst/>
                <a:latin typeface="SFMono-Regular"/>
              </a:rPr>
              <a:t>target</a:t>
            </a:r>
            <a:r>
              <a:rPr kumimoji="0" lang="en-US" altLang="en-US" sz="2400" b="0" i="0" u="none" strike="noStrike" cap="none" normalizeH="0" baseline="0" dirty="0" err="1">
                <a:ln>
                  <a:noFill/>
                </a:ln>
                <a:solidFill>
                  <a:srgbClr val="24292E"/>
                </a:solidFill>
                <a:effectLst/>
                <a:latin typeface="SFMono-Regular"/>
              </a:rPr>
              <a:t>.</a:t>
            </a:r>
            <a:r>
              <a:rPr kumimoji="0" lang="en-US" altLang="en-US" sz="2400" b="0" i="0" u="none" strike="noStrike" cap="none" normalizeH="0" baseline="0" dirty="0" err="1">
                <a:ln>
                  <a:noFill/>
                </a:ln>
                <a:solidFill>
                  <a:srgbClr val="005CC5"/>
                </a:solidFill>
                <a:effectLst/>
                <a:latin typeface="SFMono-Regular"/>
              </a:rPr>
              <a:t>value</a:t>
            </a:r>
            <a:r>
              <a:rPr kumimoji="0" lang="en-US" altLang="en-US" sz="2400" b="0" i="0" u="none" strike="noStrike" cap="none" normalizeH="0" baseline="0" dirty="0">
                <a:ln>
                  <a:noFill/>
                </a:ln>
                <a:solidFill>
                  <a:srgbClr val="24292E"/>
                </a:solidFill>
                <a:effectLst/>
                <a:latin typeface="SFMono-Regular"/>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6F42C1"/>
                </a:solidFill>
                <a:effectLst/>
                <a:latin typeface="SFMono-Regular"/>
              </a:rPr>
              <a:t>	console</a:t>
            </a:r>
            <a:r>
              <a:rPr kumimoji="0" lang="en-US" altLang="en-US" sz="2400" b="0" i="0" u="none" strike="noStrike" cap="none" normalizeH="0" baseline="0" dirty="0">
                <a:ln>
                  <a:noFill/>
                </a:ln>
                <a:solidFill>
                  <a:srgbClr val="24292E"/>
                </a:solidFill>
                <a:effectLst/>
                <a:latin typeface="SFMono-Regular"/>
              </a:rPr>
              <a:t>.</a:t>
            </a:r>
            <a:r>
              <a:rPr kumimoji="0" lang="en-US" altLang="en-US" sz="2400" b="0" i="0" u="none" strike="noStrike" cap="none" normalizeH="0" baseline="0" dirty="0">
                <a:ln>
                  <a:noFill/>
                </a:ln>
                <a:solidFill>
                  <a:srgbClr val="005CC5"/>
                </a:solidFill>
                <a:effectLst/>
                <a:latin typeface="SFMono-Regular"/>
              </a:rPr>
              <a:t>log</a:t>
            </a:r>
            <a:r>
              <a:rPr kumimoji="0" lang="en-US" altLang="en-US" sz="2400" b="0" i="0" u="none" strike="noStrike" cap="none" normalizeH="0" baseline="0" dirty="0">
                <a:ln>
                  <a:noFill/>
                </a:ln>
                <a:solidFill>
                  <a:srgbClr val="24292E"/>
                </a:solidFill>
                <a:effectLst/>
                <a:latin typeface="SFMono-Regular"/>
              </a:rPr>
              <a:t>(</a:t>
            </a:r>
            <a:r>
              <a:rPr kumimoji="0" lang="en-US" altLang="en-US" sz="2400" b="0" i="0" u="none" strike="noStrike" cap="none" normalizeH="0" baseline="0" dirty="0">
                <a:ln>
                  <a:noFill/>
                </a:ln>
                <a:solidFill>
                  <a:srgbClr val="005CC5"/>
                </a:solidFill>
                <a:effectLst/>
                <a:latin typeface="SFMono-Regular"/>
              </a:rPr>
              <a:t>this</a:t>
            </a:r>
            <a:r>
              <a:rPr kumimoji="0" lang="en-US" altLang="en-US" sz="2400" b="0" i="0" u="none" strike="noStrike" cap="none" normalizeH="0" baseline="0" dirty="0">
                <a:ln>
                  <a:noFill/>
                </a:ln>
                <a:solidFill>
                  <a:srgbClr val="24292E"/>
                </a:solidFill>
                <a:effectLst/>
                <a:latin typeface="SFMono-Regular"/>
              </a:rPr>
              <a:t>.state.</a:t>
            </a:r>
            <a:r>
              <a:rPr kumimoji="0" lang="en-US" altLang="en-US" sz="2400" b="0" i="0" u="none" strike="noStrike" cap="none" normalizeH="0" baseline="0" dirty="0">
                <a:ln>
                  <a:noFill/>
                </a:ln>
                <a:solidFill>
                  <a:srgbClr val="005CC5"/>
                </a:solidFill>
                <a:effectLst/>
                <a:latin typeface="SFMono-Regular"/>
              </a:rPr>
              <a:t>name</a:t>
            </a:r>
            <a:r>
              <a:rPr kumimoji="0" lang="en-US" altLang="en-US" sz="2400" b="0" i="0" u="none" strike="noStrike" cap="none" normalizeH="0" baseline="0" dirty="0">
                <a:ln>
                  <a:noFill/>
                </a:ln>
                <a:solidFill>
                  <a:srgbClr val="24292E"/>
                </a:solidFill>
                <a:effectLst/>
                <a:latin typeface="SFMono-Regular"/>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E"/>
                </a:solidFill>
                <a:effectLst/>
                <a:latin typeface="SFMono-Regular"/>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6F42C1"/>
                </a:solidFill>
                <a:effectLst/>
                <a:latin typeface="SFMono-Regular"/>
              </a:rPr>
              <a:t>render</a:t>
            </a:r>
            <a:r>
              <a:rPr kumimoji="0" lang="en-US" altLang="en-US" sz="2400" b="0" i="0" u="none" strike="noStrike" cap="none" normalizeH="0" baseline="0" dirty="0">
                <a:ln>
                  <a:noFill/>
                </a:ln>
                <a:solidFill>
                  <a:srgbClr val="24292E"/>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D73A49"/>
                </a:solidFill>
                <a:effectLst/>
                <a:latin typeface="SFMono-Regular"/>
              </a:rPr>
              <a:t>return</a:t>
            </a:r>
            <a:r>
              <a:rPr kumimoji="0" lang="en-US" altLang="en-US" sz="2400" b="0" i="0" u="none" strike="noStrike" cap="none" normalizeH="0" baseline="0" dirty="0">
                <a:ln>
                  <a:noFill/>
                </a:ln>
                <a:solidFill>
                  <a:srgbClr val="24292E"/>
                </a:solidFill>
                <a:effectLst/>
                <a:latin typeface="SFMono-Regular"/>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D73A49"/>
                </a:solidFill>
                <a:effectLst/>
                <a:latin typeface="SFMono-Regular"/>
              </a:rPr>
              <a:t>	&lt;</a:t>
            </a:r>
            <a:r>
              <a:rPr kumimoji="0" lang="en-US" altLang="en-US" sz="2400" b="0" i="0" u="none" strike="noStrike" cap="none" normalizeH="0" baseline="0" dirty="0">
                <a:ln>
                  <a:noFill/>
                </a:ln>
                <a:solidFill>
                  <a:srgbClr val="24292E"/>
                </a:solidFill>
                <a:effectLst/>
                <a:latin typeface="SFMono-Regular"/>
              </a:rPr>
              <a:t>div</a:t>
            </a:r>
            <a:r>
              <a:rPr kumimoji="0" lang="en-US" altLang="en-US" sz="2400" b="0" i="0" u="none" strike="noStrike" cap="none" normalizeH="0" baseline="0" dirty="0">
                <a:ln>
                  <a:noFill/>
                </a:ln>
                <a:solidFill>
                  <a:srgbClr val="D73A49"/>
                </a:solidFill>
                <a:effectLst/>
                <a:latin typeface="SFMono-Regular"/>
              </a:rPr>
              <a:t>&gt;</a:t>
            </a:r>
            <a:r>
              <a:rPr kumimoji="0" lang="en-US" altLang="en-US" sz="2400" b="0" i="0" u="none" strike="noStrike" cap="none" normalizeH="0" baseline="0" dirty="0">
                <a:ln>
                  <a:noFill/>
                </a:ln>
                <a:solidFill>
                  <a:srgbClr val="24292E"/>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D73A49"/>
                </a:solidFill>
                <a:effectLst/>
                <a:latin typeface="SFMono-Regular"/>
              </a:rPr>
              <a:t>	&lt;</a:t>
            </a:r>
            <a:r>
              <a:rPr kumimoji="0" lang="en-US" altLang="en-US" sz="2400" b="0" i="0" u="none" strike="noStrike" cap="none" normalizeH="0" baseline="0" dirty="0">
                <a:ln>
                  <a:noFill/>
                </a:ln>
                <a:solidFill>
                  <a:srgbClr val="24292E"/>
                </a:solidFill>
                <a:effectLst/>
                <a:latin typeface="SFMono-Regular"/>
              </a:rPr>
              <a:t>input type</a:t>
            </a:r>
            <a:r>
              <a:rPr kumimoji="0" lang="en-US" altLang="en-US" sz="2400" b="0" i="0" u="none" strike="noStrike" cap="none" normalizeH="0" baseline="0" dirty="0">
                <a:ln>
                  <a:noFill/>
                </a:ln>
                <a:solidFill>
                  <a:srgbClr val="D73A49"/>
                </a:solidFill>
                <a:effectLst/>
                <a:latin typeface="SFMono-Regular"/>
              </a:rPr>
              <a:t>=</a:t>
            </a:r>
            <a:r>
              <a:rPr kumimoji="0" lang="en-US" altLang="en-US" sz="2400" b="0" i="0" u="none" strike="noStrike" cap="none" normalizeH="0" baseline="0" dirty="0">
                <a:ln>
                  <a:noFill/>
                </a:ln>
                <a:solidFill>
                  <a:srgbClr val="032F62"/>
                </a:solidFill>
                <a:effectLst/>
                <a:latin typeface="SFMono-Regular"/>
              </a:rPr>
              <a:t>"text"</a:t>
            </a:r>
            <a:r>
              <a:rPr kumimoji="0" lang="en-US" altLang="en-US" sz="2400" b="0" i="0" u="none" strike="noStrike" cap="none" normalizeH="0" baseline="0" dirty="0">
                <a:ln>
                  <a:noFill/>
                </a:ln>
                <a:solidFill>
                  <a:srgbClr val="24292E"/>
                </a:solidFill>
                <a:effectLst/>
                <a:latin typeface="SFMono-Regular"/>
              </a:rPr>
              <a:t> value</a:t>
            </a:r>
            <a:r>
              <a:rPr kumimoji="0" lang="en-US" altLang="en-US" sz="2400" b="0" i="0" u="none" strike="noStrike" cap="none" normalizeH="0" baseline="0" dirty="0">
                <a:ln>
                  <a:noFill/>
                </a:ln>
                <a:solidFill>
                  <a:srgbClr val="D73A49"/>
                </a:solidFill>
                <a:effectLst/>
                <a:latin typeface="SFMono-Regular"/>
              </a:rPr>
              <a:t>=</a:t>
            </a:r>
            <a:r>
              <a:rPr kumimoji="0" lang="en-US" altLang="en-US" sz="2400" b="0" i="0" u="none" strike="noStrike" cap="none" normalizeH="0" baseline="0" dirty="0">
                <a:ln>
                  <a:noFill/>
                </a:ln>
                <a:solidFill>
                  <a:srgbClr val="24292E"/>
                </a:solidFill>
                <a:effectLst/>
                <a:latin typeface="SFMono-Regular"/>
              </a:rPr>
              <a:t>{</a:t>
            </a:r>
            <a:r>
              <a:rPr kumimoji="0" lang="en-US" altLang="en-US" sz="2400" b="0" i="0" u="none" strike="noStrike" cap="none" normalizeH="0" baseline="0" dirty="0">
                <a:ln>
                  <a:noFill/>
                </a:ln>
                <a:solidFill>
                  <a:srgbClr val="005CC5"/>
                </a:solidFill>
                <a:effectLst/>
                <a:latin typeface="SFMono-Regular"/>
              </a:rPr>
              <a:t>this</a:t>
            </a:r>
            <a:r>
              <a:rPr kumimoji="0" lang="en-US" altLang="en-US" sz="2400" b="0" i="0" u="none" strike="noStrike" cap="none" normalizeH="0" baseline="0" dirty="0">
                <a:ln>
                  <a:noFill/>
                </a:ln>
                <a:solidFill>
                  <a:srgbClr val="24292E"/>
                </a:solidFill>
                <a:effectLst/>
                <a:latin typeface="SFMono-Regular"/>
              </a:rPr>
              <a:t>.state.</a:t>
            </a:r>
            <a:r>
              <a:rPr kumimoji="0" lang="en-US" altLang="en-US" sz="2400" b="0" i="0" u="none" strike="noStrike" cap="none" normalizeH="0" baseline="0" dirty="0">
                <a:ln>
                  <a:noFill/>
                </a:ln>
                <a:solidFill>
                  <a:srgbClr val="005CC5"/>
                </a:solidFill>
                <a:effectLst/>
                <a:latin typeface="SFMono-Regular"/>
              </a:rPr>
              <a:t>name</a:t>
            </a: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err="1">
                <a:ln>
                  <a:noFill/>
                </a:ln>
                <a:solidFill>
                  <a:srgbClr val="24292E"/>
                </a:solidFill>
                <a:effectLst/>
                <a:latin typeface="SFMono-Regular"/>
              </a:rPr>
              <a:t>onChange</a:t>
            </a:r>
            <a:r>
              <a:rPr kumimoji="0" lang="en-US" altLang="en-US" sz="2400" b="0" i="0" u="none" strike="noStrike" cap="none" normalizeH="0" baseline="0" dirty="0">
                <a:ln>
                  <a:noFill/>
                </a:ln>
                <a:solidFill>
                  <a:srgbClr val="D73A49"/>
                </a:solidFill>
                <a:effectLst/>
                <a:latin typeface="SFMono-Regular"/>
              </a:rPr>
              <a:t>=</a:t>
            </a:r>
            <a:r>
              <a:rPr kumimoji="0" lang="en-US" altLang="en-US" sz="2400" b="0" i="0" u="none" strike="noStrike" cap="none" normalizeH="0" baseline="0" dirty="0">
                <a:ln>
                  <a:noFill/>
                </a:ln>
                <a:solidFill>
                  <a:srgbClr val="24292E"/>
                </a:solidFill>
                <a:effectLst/>
                <a:latin typeface="SFMono-Regular"/>
              </a:rPr>
              <a:t>{</a:t>
            </a:r>
            <a:r>
              <a:rPr kumimoji="0" lang="en-US" altLang="en-US" sz="2400" b="0" i="0" u="none" strike="noStrike" cap="none" normalizeH="0" baseline="0" dirty="0" err="1">
                <a:ln>
                  <a:noFill/>
                </a:ln>
                <a:solidFill>
                  <a:srgbClr val="005CC5"/>
                </a:solidFill>
                <a:effectLst/>
                <a:latin typeface="SFMono-Regular"/>
              </a:rPr>
              <a:t>this</a:t>
            </a:r>
            <a:r>
              <a:rPr kumimoji="0" lang="en-US" altLang="en-US" sz="2400" b="0" i="0" u="none" strike="noStrike" cap="none" normalizeH="0" baseline="0" dirty="0" err="1">
                <a:ln>
                  <a:noFill/>
                </a:ln>
                <a:solidFill>
                  <a:srgbClr val="24292E"/>
                </a:solidFill>
                <a:effectLst/>
                <a:latin typeface="SFMono-Regular"/>
              </a:rPr>
              <a:t>.handleNameChange</a:t>
            </a: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D73A49"/>
                </a:solidFill>
                <a:effectLst/>
                <a:latin typeface="SFMono-Regular"/>
              </a:rPr>
              <a:t>/&gt;</a:t>
            </a:r>
            <a:r>
              <a:rPr kumimoji="0" lang="en-US" altLang="en-US" sz="2400" b="0" i="0" u="none" strike="noStrike" cap="none" normalizeH="0" baseline="0" dirty="0">
                <a:ln>
                  <a:noFill/>
                </a:ln>
                <a:solidFill>
                  <a:srgbClr val="24292E"/>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D73A49"/>
                </a:solidFill>
                <a:effectLst/>
                <a:latin typeface="SFMono-Regular"/>
              </a:rPr>
              <a:t>	&lt;/</a:t>
            </a:r>
            <a:r>
              <a:rPr kumimoji="0" lang="en-US" altLang="en-US" sz="2400" b="0" i="0" u="none" strike="noStrike" cap="none" normalizeH="0" baseline="0" dirty="0">
                <a:ln>
                  <a:noFill/>
                </a:ln>
                <a:solidFill>
                  <a:srgbClr val="24292E"/>
                </a:solidFill>
                <a:effectLst/>
                <a:latin typeface="SFMono-Regular"/>
              </a:rPr>
              <a:t>div</a:t>
            </a:r>
            <a:r>
              <a:rPr kumimoji="0" lang="en-US" altLang="en-US" sz="2400" b="0" i="0" u="none" strike="noStrike" cap="none" normalizeH="0" baseline="0" dirty="0">
                <a:ln>
                  <a:noFill/>
                </a:ln>
                <a:solidFill>
                  <a:srgbClr val="D73A49"/>
                </a:solidFill>
                <a:effectLst/>
                <a:latin typeface="SFMono-Regular"/>
              </a:rPr>
              <a:t>&gt;</a:t>
            </a:r>
            <a:r>
              <a:rPr kumimoji="0" lang="en-US" altLang="en-US" sz="2400" b="0" i="0" u="none" strike="noStrike" cap="none" normalizeH="0" baseline="0" dirty="0">
                <a:ln>
                  <a:noFill/>
                </a:ln>
                <a:solidFill>
                  <a:srgbClr val="24292E"/>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E"/>
                </a:solidFill>
                <a:effectLst/>
                <a:latin typeface="SFMono-Regular"/>
              </a:rPr>
              <a:t>);} }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3283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2369" y="211015"/>
            <a:ext cx="11169748" cy="1569660"/>
          </a:xfrm>
          <a:prstGeom prst="rect">
            <a:avLst/>
          </a:prstGeom>
          <a:noFill/>
        </p:spPr>
        <p:txBody>
          <a:bodyPr wrap="square" rtlCol="0">
            <a:spAutoFit/>
          </a:bodyPr>
          <a:lstStyle/>
          <a:p>
            <a:r>
              <a:rPr lang="en-US" sz="2400" b="1" dirty="0"/>
              <a:t>Fragments</a:t>
            </a:r>
            <a:r>
              <a:rPr lang="en-US" sz="2400" dirty="0"/>
              <a:t> are just like empty JSX tags. They facilitate to group a list of children without adding extra nodes to the DOM.</a:t>
            </a:r>
          </a:p>
          <a:p>
            <a:r>
              <a:rPr lang="en-US" sz="2400" dirty="0"/>
              <a:t>Before the release of React 16, the only way to group child components was by wrapping the children in a div or span.</a:t>
            </a:r>
          </a:p>
        </p:txBody>
      </p:sp>
      <p:sp>
        <p:nvSpPr>
          <p:cNvPr id="4" name="Rectangle 2"/>
          <p:cNvSpPr>
            <a:spLocks noChangeArrowheads="1"/>
          </p:cNvSpPr>
          <p:nvPr/>
        </p:nvSpPr>
        <p:spPr bwMode="auto">
          <a:xfrm>
            <a:off x="783773" y="2448396"/>
            <a:ext cx="7921207" cy="2585323"/>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D73A49"/>
                </a:solidFill>
                <a:effectLst/>
                <a:latin typeface="SFMono-Regular"/>
              </a:rPr>
              <a:t>function</a:t>
            </a: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err="1">
                <a:ln>
                  <a:noFill/>
                </a:ln>
                <a:solidFill>
                  <a:srgbClr val="6F42C1"/>
                </a:solidFill>
                <a:effectLst/>
                <a:latin typeface="SFMono-Regular"/>
              </a:rPr>
              <a:t>FragmentDemo</a:t>
            </a:r>
            <a:r>
              <a:rPr kumimoji="0" lang="en-US" altLang="en-US" sz="2400" b="0" i="0" u="none" strike="noStrike" cap="none" normalizeH="0" baseline="0" dirty="0">
                <a:ln>
                  <a:noFill/>
                </a:ln>
                <a:solidFill>
                  <a:srgbClr val="24292E"/>
                </a:solidFill>
                <a:effectLst/>
                <a:latin typeface="SFMono-Regular"/>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D73A49"/>
                </a:solidFill>
                <a:effectLst/>
                <a:latin typeface="SFMono-Regular"/>
              </a:rPr>
              <a:t>return</a:t>
            </a:r>
            <a:r>
              <a:rPr kumimoji="0" lang="en-US" altLang="en-US" sz="2400" b="0" i="0" u="none" strike="noStrike" cap="none" normalizeH="0" baseline="0" dirty="0">
                <a:ln>
                  <a:noFill/>
                </a:ln>
                <a:solidFill>
                  <a:srgbClr val="24292E"/>
                </a:solidFill>
                <a:effectLst/>
                <a:latin typeface="SFMono-Regular"/>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D73A49"/>
                </a:solidFill>
                <a:effectLst/>
                <a:latin typeface="SFMono-Regular"/>
              </a:rPr>
              <a:t>	&lt;</a:t>
            </a:r>
            <a:r>
              <a:rPr kumimoji="0" lang="en-US" altLang="en-US" sz="2400" b="0" i="0" u="none" strike="noStrike" cap="none" normalizeH="0" baseline="0" dirty="0" err="1">
                <a:ln>
                  <a:noFill/>
                </a:ln>
                <a:solidFill>
                  <a:srgbClr val="24292E"/>
                </a:solidFill>
                <a:effectLst/>
                <a:latin typeface="SFMono-Regular"/>
              </a:rPr>
              <a:t>React.Fragment</a:t>
            </a:r>
            <a:r>
              <a:rPr kumimoji="0" lang="en-US" altLang="en-US" sz="2400" b="0" i="0" u="none" strike="noStrike" cap="none" normalizeH="0" baseline="0" dirty="0">
                <a:ln>
                  <a:noFill/>
                </a:ln>
                <a:solidFill>
                  <a:srgbClr val="D73A49"/>
                </a:solidFill>
                <a:effectLst/>
                <a:latin typeface="SFMono-Regular"/>
              </a:rPr>
              <a:t>&gt;</a:t>
            </a:r>
            <a:r>
              <a:rPr kumimoji="0" lang="en-US" altLang="en-US" sz="2400" b="0" i="0" u="none" strike="noStrike" cap="none" normalizeH="0" baseline="0" dirty="0">
                <a:ln>
                  <a:noFill/>
                </a:ln>
                <a:solidFill>
                  <a:srgbClr val="24292E"/>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D73A49"/>
                </a:solidFill>
                <a:effectLst/>
                <a:latin typeface="SFMono-Regular"/>
              </a:rPr>
              <a:t>		&lt;</a:t>
            </a:r>
            <a:r>
              <a:rPr kumimoji="0" lang="en-US" altLang="en-US" sz="2400" b="0" i="0" u="none" strike="noStrike" cap="none" normalizeH="0" baseline="0" dirty="0">
                <a:ln>
                  <a:noFill/>
                </a:ln>
                <a:solidFill>
                  <a:srgbClr val="24292E"/>
                </a:solidFill>
                <a:effectLst/>
                <a:latin typeface="SFMono-Regular"/>
              </a:rPr>
              <a:t>h1</a:t>
            </a:r>
            <a:r>
              <a:rPr kumimoji="0" lang="en-US" altLang="en-US" sz="2400" b="0" i="0" u="none" strike="noStrike" cap="none" normalizeH="0" baseline="0" dirty="0">
                <a:ln>
                  <a:noFill/>
                </a:ln>
                <a:solidFill>
                  <a:srgbClr val="D73A49"/>
                </a:solidFill>
                <a:effectLst/>
                <a:latin typeface="SFMono-Regular"/>
              </a:rPr>
              <a:t>&gt;</a:t>
            </a:r>
            <a:r>
              <a:rPr kumimoji="0" lang="en-US" altLang="en-US" sz="2400" b="0" i="0" u="none" strike="noStrike" cap="none" normalizeH="0" baseline="0" dirty="0">
                <a:ln>
                  <a:noFill/>
                </a:ln>
                <a:solidFill>
                  <a:srgbClr val="24292E"/>
                </a:solidFill>
                <a:effectLst/>
                <a:latin typeface="SFMono-Regular"/>
              </a:rPr>
              <a:t> Fragments demo </a:t>
            </a:r>
            <a:r>
              <a:rPr kumimoji="0" lang="en-US" altLang="en-US" sz="2400" b="0" i="0" u="none" strike="noStrike" cap="none" normalizeH="0" baseline="0" dirty="0">
                <a:ln>
                  <a:noFill/>
                </a:ln>
                <a:solidFill>
                  <a:srgbClr val="D73A49"/>
                </a:solidFill>
                <a:effectLst/>
                <a:latin typeface="SFMono-Regular"/>
              </a:rPr>
              <a:t>&lt;/</a:t>
            </a:r>
            <a:r>
              <a:rPr kumimoji="0" lang="en-US" altLang="en-US" sz="2400" b="0" i="0" u="none" strike="noStrike" cap="none" normalizeH="0" baseline="0" dirty="0">
                <a:ln>
                  <a:noFill/>
                </a:ln>
                <a:solidFill>
                  <a:srgbClr val="24292E"/>
                </a:solidFill>
                <a:effectLst/>
                <a:latin typeface="SFMono-Regular"/>
              </a:rPr>
              <a:t>h1</a:t>
            </a:r>
            <a:r>
              <a:rPr kumimoji="0" lang="en-US" altLang="en-US" sz="2400" b="0" i="0" u="none" strike="noStrike" cap="none" normalizeH="0" baseline="0" dirty="0">
                <a:ln>
                  <a:noFill/>
                </a:ln>
                <a:solidFill>
                  <a:srgbClr val="D73A49"/>
                </a:solidFill>
                <a:effectLst/>
                <a:latin typeface="SFMono-Regular"/>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D73A49"/>
                </a:solidFill>
                <a:effectLst/>
                <a:latin typeface="SFMono-Regular"/>
              </a:rPr>
              <a:t>&lt;</a:t>
            </a:r>
            <a:r>
              <a:rPr kumimoji="0" lang="en-US" altLang="en-US" sz="2400" b="0" i="0" u="none" strike="noStrike" cap="none" normalizeH="0" baseline="0" dirty="0">
                <a:ln>
                  <a:noFill/>
                </a:ln>
                <a:solidFill>
                  <a:srgbClr val="24292E"/>
                </a:solidFill>
                <a:effectLst/>
                <a:latin typeface="SFMono-Regular"/>
              </a:rPr>
              <a:t>p</a:t>
            </a:r>
            <a:r>
              <a:rPr kumimoji="0" lang="en-US" altLang="en-US" sz="2400" b="0" i="0" u="none" strike="noStrike" cap="none" normalizeH="0" baseline="0" dirty="0">
                <a:ln>
                  <a:noFill/>
                </a:ln>
                <a:solidFill>
                  <a:srgbClr val="D73A49"/>
                </a:solidFill>
                <a:effectLst/>
                <a:latin typeface="SFMono-Regular"/>
              </a:rPr>
              <a:t>&gt;</a:t>
            </a:r>
            <a:r>
              <a:rPr kumimoji="0" lang="en-US" altLang="en-US" sz="2400" b="0" i="0" u="none" strike="noStrike" cap="none" normalizeH="0" baseline="0" dirty="0">
                <a:ln>
                  <a:noFill/>
                </a:ln>
                <a:solidFill>
                  <a:srgbClr val="24292E"/>
                </a:solidFill>
                <a:effectLst/>
                <a:latin typeface="SFMono-Regular"/>
              </a:rPr>
              <a:t> This describes fragment component </a:t>
            </a:r>
            <a:r>
              <a:rPr kumimoji="0" lang="en-US" altLang="en-US" sz="2400" b="0" i="0" u="none" strike="noStrike" cap="none" normalizeH="0" baseline="0" dirty="0">
                <a:ln>
                  <a:noFill/>
                </a:ln>
                <a:solidFill>
                  <a:srgbClr val="D73A49"/>
                </a:solidFill>
                <a:effectLst/>
                <a:latin typeface="SFMono-Regular"/>
              </a:rPr>
              <a:t>&lt;/</a:t>
            </a:r>
            <a:r>
              <a:rPr kumimoji="0" lang="en-US" altLang="en-US" sz="2400" b="0" i="0" u="none" strike="noStrike" cap="none" normalizeH="0" baseline="0" dirty="0">
                <a:ln>
                  <a:noFill/>
                </a:ln>
                <a:solidFill>
                  <a:srgbClr val="24292E"/>
                </a:solidFill>
                <a:effectLst/>
                <a:latin typeface="SFMono-Regular"/>
              </a:rPr>
              <a:t>p</a:t>
            </a:r>
            <a:r>
              <a:rPr kumimoji="0" lang="en-US" altLang="en-US" sz="2400" b="0" i="0" u="none" strike="noStrike" cap="none" normalizeH="0" baseline="0" dirty="0">
                <a:ln>
                  <a:noFill/>
                </a:ln>
                <a:solidFill>
                  <a:srgbClr val="D73A49"/>
                </a:solidFill>
                <a:effectLst/>
                <a:latin typeface="SFMono-Regular"/>
              </a:rPr>
              <a:t>&gt;</a:t>
            </a:r>
            <a:r>
              <a:rPr kumimoji="0" lang="en-US" altLang="en-US" sz="2400" b="0" i="0" u="none" strike="noStrike" cap="none" normalizeH="0" baseline="0" dirty="0">
                <a:ln>
                  <a:noFill/>
                </a:ln>
                <a:solidFill>
                  <a:srgbClr val="24292E"/>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D73A49"/>
                </a:solidFill>
                <a:effectLst/>
                <a:latin typeface="SFMono-Regular"/>
              </a:rPr>
              <a:t>	&lt;/</a:t>
            </a:r>
            <a:r>
              <a:rPr kumimoji="0" lang="en-US" altLang="en-US" sz="2400" b="0" i="0" u="none" strike="noStrike" cap="none" normalizeH="0" baseline="0" dirty="0" err="1">
                <a:ln>
                  <a:noFill/>
                </a:ln>
                <a:solidFill>
                  <a:srgbClr val="24292E"/>
                </a:solidFill>
                <a:effectLst/>
                <a:latin typeface="SFMono-Regular"/>
              </a:rPr>
              <a:t>React.Fragment</a:t>
            </a:r>
            <a:r>
              <a:rPr kumimoji="0" lang="en-US" altLang="en-US" sz="2400" b="0" i="0" u="none" strike="noStrike" cap="none" normalizeH="0" baseline="0" dirty="0">
                <a:ln>
                  <a:noFill/>
                </a:ln>
                <a:solidFill>
                  <a:srgbClr val="D73A49"/>
                </a:solidFill>
                <a:effectLst/>
                <a:latin typeface="SFMono-Regular"/>
              </a:rPr>
              <a:t>&gt;</a:t>
            </a:r>
            <a:r>
              <a:rPr kumimoji="0" lang="en-US" altLang="en-US" sz="2400" b="0" i="0" u="none" strike="noStrike" cap="none" normalizeH="0" baseline="0" dirty="0">
                <a:ln>
                  <a:noFill/>
                </a:ln>
                <a:solidFill>
                  <a:srgbClr val="24292E"/>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11291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6775" y="422030"/>
            <a:ext cx="10972800" cy="3754874"/>
          </a:xfrm>
          <a:prstGeom prst="rect">
            <a:avLst/>
          </a:prstGeom>
          <a:noFill/>
        </p:spPr>
        <p:txBody>
          <a:bodyPr wrap="square" rtlCol="0">
            <a:spAutoFit/>
          </a:bodyPr>
          <a:lstStyle/>
          <a:p>
            <a:r>
              <a:rPr lang="en-US" sz="2800" b="1" i="0" dirty="0">
                <a:solidFill>
                  <a:srgbClr val="24292E"/>
                </a:solidFill>
                <a:effectLst/>
              </a:rPr>
              <a:t>About React</a:t>
            </a:r>
          </a:p>
          <a:p>
            <a:pPr>
              <a:buFont typeface="+mj-lt"/>
              <a:buAutoNum type="arabicPeriod"/>
            </a:pPr>
            <a:r>
              <a:rPr lang="en-US" sz="2400" b="0" i="0" dirty="0">
                <a:solidFill>
                  <a:srgbClr val="24292E"/>
                </a:solidFill>
                <a:effectLst/>
              </a:rPr>
              <a:t> Developed by Facebook.</a:t>
            </a:r>
            <a:br>
              <a:rPr lang="en-US" sz="2400" b="0" i="0" dirty="0">
                <a:solidFill>
                  <a:srgbClr val="24292E"/>
                </a:solidFill>
                <a:effectLst/>
              </a:rPr>
            </a:br>
            <a:endParaRPr lang="en-US" sz="2400" b="0" i="0" dirty="0">
              <a:solidFill>
                <a:srgbClr val="24292E"/>
              </a:solidFill>
              <a:effectLst/>
            </a:endParaRPr>
          </a:p>
          <a:p>
            <a:pPr>
              <a:buFont typeface="+mj-lt"/>
              <a:buAutoNum type="arabicPeriod"/>
            </a:pPr>
            <a:r>
              <a:rPr lang="en-US" sz="2400" b="0" i="0" dirty="0">
                <a:solidFill>
                  <a:srgbClr val="24292E"/>
                </a:solidFill>
                <a:effectLst/>
              </a:rPr>
              <a:t> React is not a framework it's an open source library.</a:t>
            </a:r>
            <a:br>
              <a:rPr lang="en-US" sz="2400" b="0" i="0" dirty="0">
                <a:solidFill>
                  <a:srgbClr val="24292E"/>
                </a:solidFill>
                <a:effectLst/>
              </a:rPr>
            </a:br>
            <a:endParaRPr lang="en-US" sz="2400" b="0" i="0" dirty="0">
              <a:solidFill>
                <a:srgbClr val="24292E"/>
              </a:solidFill>
              <a:effectLst/>
            </a:endParaRPr>
          </a:p>
          <a:p>
            <a:pPr>
              <a:buFont typeface="+mj-lt"/>
              <a:buAutoNum type="arabicPeriod"/>
            </a:pPr>
            <a:r>
              <a:rPr lang="en-US" sz="2400" b="1" i="0" dirty="0">
                <a:solidFill>
                  <a:srgbClr val="24292E"/>
                </a:solidFill>
                <a:effectLst/>
              </a:rPr>
              <a:t> Component Based Architecture</a:t>
            </a:r>
            <a:r>
              <a:rPr lang="en-US" sz="2400" b="0" i="0" dirty="0">
                <a:solidFill>
                  <a:srgbClr val="24292E"/>
                </a:solidFill>
                <a:effectLst/>
              </a:rPr>
              <a:t> - Build small encapsulated components, which can then be composed to make complex UIs.</a:t>
            </a:r>
            <a:br>
              <a:rPr lang="en-US" sz="2400" b="0" i="0" dirty="0">
                <a:solidFill>
                  <a:srgbClr val="24292E"/>
                </a:solidFill>
                <a:effectLst/>
              </a:rPr>
            </a:br>
            <a:endParaRPr lang="en-US" sz="2400" b="0" i="0" dirty="0">
              <a:solidFill>
                <a:srgbClr val="24292E"/>
              </a:solidFill>
              <a:effectLst/>
            </a:endParaRPr>
          </a:p>
          <a:p>
            <a:pPr>
              <a:buFont typeface="+mj-lt"/>
              <a:buAutoNum type="arabicPeriod"/>
            </a:pPr>
            <a:r>
              <a:rPr lang="en-US" sz="2400" b="0" i="0" dirty="0">
                <a:solidFill>
                  <a:srgbClr val="24292E"/>
                </a:solidFill>
                <a:effectLst/>
              </a:rPr>
              <a:t> React allows us to create reusable components.</a:t>
            </a:r>
            <a:br>
              <a:rPr lang="en-US" sz="2400" b="0" i="0" dirty="0">
                <a:solidFill>
                  <a:srgbClr val="24292E"/>
                </a:solidFill>
                <a:effectLst/>
              </a:rPr>
            </a:br>
            <a:endParaRPr lang="en-US" dirty="0"/>
          </a:p>
        </p:txBody>
      </p:sp>
    </p:spTree>
    <p:extLst>
      <p:ext uri="{BB962C8B-B14F-4D97-AF65-F5344CB8AC3E}">
        <p14:creationId xmlns:p14="http://schemas.microsoft.com/office/powerpoint/2010/main" val="3771119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9317" y="379828"/>
            <a:ext cx="10846191" cy="3016210"/>
          </a:xfrm>
          <a:prstGeom prst="rect">
            <a:avLst/>
          </a:prstGeom>
          <a:noFill/>
        </p:spPr>
        <p:txBody>
          <a:bodyPr wrap="square" rtlCol="0">
            <a:spAutoFit/>
          </a:bodyPr>
          <a:lstStyle/>
          <a:p>
            <a:r>
              <a:rPr lang="en-US" sz="2800" b="1" dirty="0"/>
              <a:t>Create react app</a:t>
            </a:r>
          </a:p>
          <a:p>
            <a:r>
              <a:rPr lang="en-US" sz="2400" dirty="0"/>
              <a:t>We can create react app using 2 ways</a:t>
            </a:r>
          </a:p>
          <a:p>
            <a:endParaRPr lang="en-US" sz="2400" dirty="0"/>
          </a:p>
          <a:p>
            <a:r>
              <a:rPr lang="en-US" sz="2400" b="1" dirty="0" err="1"/>
              <a:t>npx</a:t>
            </a:r>
            <a:r>
              <a:rPr lang="en-US" sz="2400" b="1" dirty="0"/>
              <a:t> create-react-app {app-name} </a:t>
            </a:r>
            <a:r>
              <a:rPr lang="en-US" sz="2400" dirty="0"/>
              <a:t>: </a:t>
            </a:r>
            <a:r>
              <a:rPr lang="en-US" sz="2400" dirty="0" err="1"/>
              <a:t>npx</a:t>
            </a:r>
            <a:r>
              <a:rPr lang="en-US" sz="2400" dirty="0"/>
              <a:t> is a </a:t>
            </a:r>
            <a:r>
              <a:rPr lang="en-US" sz="2400" dirty="0" err="1"/>
              <a:t>npm</a:t>
            </a:r>
            <a:r>
              <a:rPr lang="en-US" sz="2400" dirty="0"/>
              <a:t> package runner, this will take care of react installation we don’t need to worry.</a:t>
            </a:r>
          </a:p>
          <a:p>
            <a:r>
              <a:rPr lang="en-US" sz="2400" b="1" dirty="0" err="1"/>
              <a:t>npm</a:t>
            </a:r>
            <a:r>
              <a:rPr lang="en-US" sz="2400" b="1" dirty="0"/>
              <a:t> install create-react-app -g : </a:t>
            </a:r>
            <a:r>
              <a:rPr lang="en-US" sz="2400" dirty="0" err="1"/>
              <a:t>npm</a:t>
            </a:r>
            <a:r>
              <a:rPr lang="en-US" sz="2400" dirty="0"/>
              <a:t> will install react app globally.</a:t>
            </a:r>
          </a:p>
          <a:p>
            <a:r>
              <a:rPr lang="en-US" sz="2400" dirty="0"/>
              <a:t>Then use create-react-app {app-name}</a:t>
            </a:r>
          </a:p>
          <a:p>
            <a:endParaRPr lang="en-US" dirty="0"/>
          </a:p>
        </p:txBody>
      </p:sp>
    </p:spTree>
    <p:extLst>
      <p:ext uri="{BB962C8B-B14F-4D97-AF65-F5344CB8AC3E}">
        <p14:creationId xmlns:p14="http://schemas.microsoft.com/office/powerpoint/2010/main" val="631240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9188" y="551767"/>
            <a:ext cx="11635097" cy="4308872"/>
          </a:xfrm>
          <a:prstGeom prst="rect">
            <a:avLst/>
          </a:prstGeom>
          <a:noFill/>
        </p:spPr>
        <p:txBody>
          <a:bodyPr wrap="square" rtlCol="0">
            <a:spAutoFit/>
          </a:bodyPr>
          <a:lstStyle/>
          <a:p>
            <a:r>
              <a:rPr lang="en-US" sz="2800" b="1" i="0" dirty="0">
                <a:solidFill>
                  <a:srgbClr val="24292E"/>
                </a:solidFill>
                <a:effectLst/>
                <a:latin typeface="-apple-system"/>
              </a:rPr>
              <a:t>Components:</a:t>
            </a:r>
            <a:br>
              <a:rPr lang="en-US" sz="2800" b="1" i="0" dirty="0">
                <a:solidFill>
                  <a:srgbClr val="24292E"/>
                </a:solidFill>
                <a:effectLst/>
                <a:latin typeface="-apple-system"/>
              </a:rPr>
            </a:br>
            <a:endParaRPr lang="en-US" sz="2800" b="1" i="0" dirty="0">
              <a:solidFill>
                <a:srgbClr val="24292E"/>
              </a:solidFill>
              <a:effectLst/>
              <a:latin typeface="-apple-system"/>
            </a:endParaRPr>
          </a:p>
          <a:p>
            <a:pPr>
              <a:buFont typeface="Arial" panose="020B0604020202020204" pitchFamily="34" charset="0"/>
              <a:buChar char="•"/>
            </a:pPr>
            <a:r>
              <a:rPr lang="en-US" sz="2400" b="0" i="0" dirty="0">
                <a:solidFill>
                  <a:srgbClr val="24292E"/>
                </a:solidFill>
                <a:effectLst/>
              </a:rPr>
              <a:t> Building blocks</a:t>
            </a:r>
          </a:p>
          <a:p>
            <a:pPr>
              <a:buFont typeface="Arial" panose="020B0604020202020204" pitchFamily="34" charset="0"/>
              <a:buChar char="•"/>
            </a:pPr>
            <a:r>
              <a:rPr lang="en-US" sz="2400" b="0" i="0" dirty="0">
                <a:solidFill>
                  <a:srgbClr val="24292E"/>
                </a:solidFill>
                <a:effectLst/>
              </a:rPr>
              <a:t> Represents a part of UI</a:t>
            </a:r>
          </a:p>
          <a:p>
            <a:pPr>
              <a:buFont typeface="Arial" panose="020B0604020202020204" pitchFamily="34" charset="0"/>
              <a:buChar char="•"/>
            </a:pPr>
            <a:r>
              <a:rPr lang="en-US" sz="2400" b="0" i="0" dirty="0">
                <a:solidFill>
                  <a:srgbClr val="24292E"/>
                </a:solidFill>
                <a:effectLst/>
              </a:rPr>
              <a:t> Reusable with different properties e.g.: one </a:t>
            </a:r>
            <a:r>
              <a:rPr lang="en-US" sz="2400" b="0" i="0" dirty="0" err="1">
                <a:solidFill>
                  <a:srgbClr val="24292E"/>
                </a:solidFill>
                <a:effectLst/>
              </a:rPr>
              <a:t>sideNav</a:t>
            </a:r>
            <a:r>
              <a:rPr lang="en-US" sz="2400" b="0" i="0" dirty="0">
                <a:solidFill>
                  <a:srgbClr val="24292E"/>
                </a:solidFill>
                <a:effectLst/>
              </a:rPr>
              <a:t> for left and right</a:t>
            </a:r>
          </a:p>
          <a:p>
            <a:pPr>
              <a:buFont typeface="Arial" panose="020B0604020202020204" pitchFamily="34" charset="0"/>
              <a:buChar char="•"/>
            </a:pPr>
            <a:r>
              <a:rPr lang="en-US" sz="2400" b="0" i="0" dirty="0">
                <a:solidFill>
                  <a:srgbClr val="24292E"/>
                </a:solidFill>
                <a:effectLst/>
              </a:rPr>
              <a:t> One component can contain another component e.g.: App component contain other   components</a:t>
            </a:r>
          </a:p>
          <a:p>
            <a:pPr>
              <a:buFont typeface="Arial" panose="020B0604020202020204" pitchFamily="34" charset="0"/>
              <a:buChar char="•"/>
            </a:pPr>
            <a:r>
              <a:rPr lang="en-US" sz="2400" b="0" i="0" dirty="0">
                <a:solidFill>
                  <a:srgbClr val="24292E"/>
                </a:solidFill>
                <a:effectLst/>
              </a:rPr>
              <a:t> Components are placed inside JS file (e.g.: App Component is placed in </a:t>
            </a:r>
            <a:r>
              <a:rPr lang="en-US" sz="2400" b="1" i="0" dirty="0">
                <a:solidFill>
                  <a:srgbClr val="24292E"/>
                </a:solidFill>
                <a:effectLst/>
              </a:rPr>
              <a:t>App.js</a:t>
            </a:r>
            <a:r>
              <a:rPr lang="en-US" sz="2400" b="0" i="0" dirty="0">
                <a:solidFill>
                  <a:srgbClr val="24292E"/>
                </a:solidFill>
                <a:effectLst/>
              </a:rPr>
              <a:t> file)</a:t>
            </a:r>
          </a:p>
          <a:p>
            <a:br>
              <a:rPr lang="en-US" sz="2800" b="1" i="0" dirty="0">
                <a:solidFill>
                  <a:srgbClr val="24292E"/>
                </a:solidFill>
                <a:effectLst/>
                <a:latin typeface="-apple-system"/>
              </a:rPr>
            </a:br>
            <a:r>
              <a:rPr lang="en-US" sz="2400" i="0" dirty="0">
                <a:solidFill>
                  <a:srgbClr val="24292E"/>
                </a:solidFill>
                <a:effectLst/>
              </a:rPr>
              <a:t>Two types of components: 1. Functional</a:t>
            </a:r>
            <a:r>
              <a:rPr lang="en-US" sz="2400" dirty="0">
                <a:solidFill>
                  <a:srgbClr val="24292E"/>
                </a:solidFill>
              </a:rPr>
              <a:t>  2. Class</a:t>
            </a:r>
            <a:endParaRPr lang="en-US" sz="2400" i="0" dirty="0">
              <a:solidFill>
                <a:srgbClr val="24292E"/>
              </a:solidFill>
              <a:effectLst/>
            </a:endParaRPr>
          </a:p>
          <a:p>
            <a:endParaRPr lang="en-US" dirty="0"/>
          </a:p>
        </p:txBody>
      </p:sp>
    </p:spTree>
    <p:extLst>
      <p:ext uri="{BB962C8B-B14F-4D97-AF65-F5344CB8AC3E}">
        <p14:creationId xmlns:p14="http://schemas.microsoft.com/office/powerpoint/2010/main" val="2658244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731521" y="2574113"/>
            <a:ext cx="9537895" cy="3693319"/>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D73A49"/>
                </a:solidFill>
                <a:effectLst/>
                <a:latin typeface="SFMono-Regular"/>
              </a:rPr>
              <a:t>import</a:t>
            </a:r>
            <a:r>
              <a:rPr kumimoji="0" lang="en-US" altLang="en-US" sz="2400" b="0" i="0" u="none" strike="noStrike" cap="none" normalizeH="0" baseline="0" dirty="0">
                <a:ln>
                  <a:noFill/>
                </a:ln>
                <a:solidFill>
                  <a:srgbClr val="24292E"/>
                </a:solidFill>
                <a:effectLst/>
                <a:latin typeface="SFMono-Regular"/>
              </a:rPr>
              <a:t> React </a:t>
            </a:r>
            <a:r>
              <a:rPr kumimoji="0" lang="en-US" altLang="en-US" sz="2400" b="0" i="0" u="none" strike="noStrike" cap="none" normalizeH="0" baseline="0" dirty="0">
                <a:ln>
                  <a:noFill/>
                </a:ln>
                <a:solidFill>
                  <a:srgbClr val="D73A49"/>
                </a:solidFill>
                <a:effectLst/>
                <a:latin typeface="SFMono-Regular"/>
              </a:rPr>
              <a:t>from</a:t>
            </a: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032F62"/>
                </a:solidFill>
                <a:effectLst/>
                <a:latin typeface="SFMono-Regular"/>
              </a:rPr>
              <a:t>'react’</a:t>
            </a:r>
            <a:r>
              <a:rPr kumimoji="0" lang="en-US" altLang="en-US" sz="2400" b="0" i="0" u="none" strike="noStrike" cap="none" normalizeH="0" baseline="0" dirty="0">
                <a:ln>
                  <a:noFill/>
                </a:ln>
                <a:solidFill>
                  <a:srgbClr val="24292E"/>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rgbClr val="24292E"/>
                </a:solidFill>
                <a:effectLst/>
                <a:latin typeface="SFMono-Regular"/>
              </a:rPr>
            </a:br>
            <a:r>
              <a:rPr kumimoji="0" lang="en-US" altLang="en-US" sz="2400" b="0" i="0" u="none" strike="noStrike" cap="none" normalizeH="0" baseline="0" dirty="0">
                <a:ln>
                  <a:noFill/>
                </a:ln>
                <a:solidFill>
                  <a:srgbClr val="6A737D"/>
                </a:solidFill>
                <a:effectLst/>
                <a:latin typeface="SFMono-Regular"/>
              </a:rPr>
              <a:t>//Simple Functional component</a:t>
            </a:r>
            <a:br>
              <a:rPr kumimoji="0" lang="en-US" altLang="en-US" sz="2400" b="0" i="0" u="none" strike="noStrike" cap="none" normalizeH="0" baseline="0" dirty="0">
                <a:ln>
                  <a:noFill/>
                </a:ln>
                <a:solidFill>
                  <a:srgbClr val="6A737D"/>
                </a:solidFill>
                <a:effectLst/>
                <a:latin typeface="SFMono-Regular"/>
              </a:rPr>
            </a:b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D73A49"/>
                </a:solidFill>
                <a:effectLst/>
                <a:latin typeface="SFMono-Regular"/>
              </a:rPr>
              <a:t>function</a:t>
            </a: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6F42C1"/>
                </a:solidFill>
                <a:effectLst/>
                <a:latin typeface="SFMono-Regular"/>
              </a:rPr>
              <a:t>Greet</a:t>
            </a:r>
            <a:r>
              <a:rPr kumimoji="0" lang="en-US" altLang="en-US" sz="2400" b="0" i="0" u="none" strike="noStrike" cap="none" normalizeH="0" baseline="0" dirty="0">
                <a:ln>
                  <a:noFill/>
                </a:ln>
                <a:solidFill>
                  <a:srgbClr val="24292E"/>
                </a:solidFill>
                <a:effectLst/>
                <a:latin typeface="SFMono-Regular"/>
              </a:rPr>
              <a:t>() </a:t>
            </a:r>
            <a:br>
              <a:rPr kumimoji="0" lang="en-US" altLang="en-US" sz="2400" b="0" i="0" u="none" strike="noStrike" cap="none" normalizeH="0" baseline="0" dirty="0">
                <a:ln>
                  <a:noFill/>
                </a:ln>
                <a:solidFill>
                  <a:srgbClr val="24292E"/>
                </a:solidFill>
                <a:effectLst/>
                <a:latin typeface="SFMono-Regular"/>
              </a:rPr>
            </a:b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D73A49"/>
                </a:solidFill>
                <a:effectLst/>
                <a:latin typeface="SFMono-Regular"/>
              </a:rPr>
              <a:t>return</a:t>
            </a: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D73A49"/>
                </a:solidFill>
                <a:effectLst/>
                <a:latin typeface="SFMono-Regular"/>
              </a:rPr>
              <a:t>&lt;</a:t>
            </a:r>
            <a:r>
              <a:rPr kumimoji="0" lang="en-US" altLang="en-US" sz="2400" b="0" i="0" u="none" strike="noStrike" cap="none" normalizeH="0" baseline="0" dirty="0">
                <a:ln>
                  <a:noFill/>
                </a:ln>
                <a:solidFill>
                  <a:srgbClr val="24292E"/>
                </a:solidFill>
                <a:effectLst/>
                <a:latin typeface="SFMono-Regular"/>
              </a:rPr>
              <a:t>h1</a:t>
            </a:r>
            <a:r>
              <a:rPr kumimoji="0" lang="en-US" altLang="en-US" sz="2400" b="0" i="0" u="none" strike="noStrike" cap="none" normalizeH="0" baseline="0" dirty="0">
                <a:ln>
                  <a:noFill/>
                </a:ln>
                <a:solidFill>
                  <a:srgbClr val="D73A49"/>
                </a:solidFill>
                <a:effectLst/>
                <a:latin typeface="SFMono-Regular"/>
              </a:rPr>
              <a:t>&gt;</a:t>
            </a:r>
            <a:r>
              <a:rPr kumimoji="0" lang="en-US" altLang="en-US" sz="2400" b="0" i="0" u="none" strike="noStrike" cap="none" normalizeH="0" baseline="0" dirty="0">
                <a:ln>
                  <a:noFill/>
                </a:ln>
                <a:solidFill>
                  <a:srgbClr val="24292E"/>
                </a:solidFill>
                <a:effectLst/>
                <a:latin typeface="SFMono-Regular"/>
              </a:rPr>
              <a:t> Hello user </a:t>
            </a:r>
            <a:r>
              <a:rPr kumimoji="0" lang="en-US" altLang="en-US" sz="2400" b="0" i="0" u="none" strike="noStrike" cap="none" normalizeH="0" baseline="0" dirty="0">
                <a:ln>
                  <a:noFill/>
                </a:ln>
                <a:solidFill>
                  <a:srgbClr val="D73A49"/>
                </a:solidFill>
                <a:effectLst/>
                <a:latin typeface="SFMono-Regular"/>
              </a:rPr>
              <a:t>&lt;/</a:t>
            </a:r>
            <a:r>
              <a:rPr kumimoji="0" lang="en-US" altLang="en-US" sz="2400" b="0" i="0" u="none" strike="noStrike" cap="none" normalizeH="0" baseline="0" dirty="0">
                <a:ln>
                  <a:noFill/>
                </a:ln>
                <a:solidFill>
                  <a:srgbClr val="24292E"/>
                </a:solidFill>
                <a:effectLst/>
                <a:latin typeface="SFMono-Regular"/>
              </a:rPr>
              <a:t>h1</a:t>
            </a:r>
            <a:r>
              <a:rPr kumimoji="0" lang="en-US" altLang="en-US" sz="2400" b="0" i="0" u="none" strike="noStrike" cap="none" normalizeH="0" baseline="0" dirty="0">
                <a:ln>
                  <a:noFill/>
                </a:ln>
                <a:solidFill>
                  <a:srgbClr val="D73A49"/>
                </a:solidFill>
                <a:effectLst/>
                <a:latin typeface="SFMono-Regular"/>
              </a:rPr>
              <a:t>&gt;</a:t>
            </a:r>
            <a:r>
              <a:rPr kumimoji="0" lang="en-US" altLang="en-US" sz="2400" b="0" i="0" u="none" strike="noStrike" cap="none" normalizeH="0" baseline="0" dirty="0">
                <a:ln>
                  <a:noFill/>
                </a:ln>
                <a:solidFill>
                  <a:srgbClr val="24292E"/>
                </a:solidFill>
                <a:effectLst/>
                <a:latin typeface="SFMono-Regular"/>
              </a:rPr>
              <a:t> }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rgbClr val="24292E"/>
                </a:solidFill>
                <a:effectLst/>
                <a:latin typeface="SFMono-Regular"/>
              </a:rPr>
            </a:br>
            <a:r>
              <a:rPr kumimoji="0" lang="en-US" altLang="en-US" sz="2400" b="0" i="0" u="none" strike="noStrike" cap="none" normalizeH="0" baseline="0" dirty="0">
                <a:ln>
                  <a:noFill/>
                </a:ln>
                <a:solidFill>
                  <a:srgbClr val="6A737D"/>
                </a:solidFill>
                <a:effectLst/>
                <a:latin typeface="SFMono-Regular"/>
              </a:rPr>
              <a:t>//Using Arrow function of ES6</a:t>
            </a:r>
            <a:r>
              <a:rPr kumimoji="0" lang="en-US" altLang="en-US" sz="2400" b="0" i="0" u="none" strike="noStrike" cap="none" normalizeH="0" baseline="0" dirty="0">
                <a:ln>
                  <a:noFill/>
                </a:ln>
                <a:solidFill>
                  <a:srgbClr val="24292E"/>
                </a:solidFill>
                <a:effectLst/>
                <a:latin typeface="SFMono-Regular"/>
              </a:rPr>
              <a:t> </a:t>
            </a:r>
            <a:br>
              <a:rPr kumimoji="0" lang="en-US" altLang="en-US" sz="2400" b="0" i="0" u="none" strike="noStrike" cap="none" normalizeH="0" baseline="0" dirty="0">
                <a:ln>
                  <a:noFill/>
                </a:ln>
                <a:solidFill>
                  <a:srgbClr val="24292E"/>
                </a:solidFill>
                <a:effectLst/>
                <a:latin typeface="SFMono-Regular"/>
              </a:rPr>
            </a:br>
            <a:r>
              <a:rPr kumimoji="0" lang="en-US" altLang="en-US" sz="2400" b="0" i="0" u="none" strike="noStrike" cap="none" normalizeH="0" baseline="0" dirty="0" err="1">
                <a:ln>
                  <a:noFill/>
                </a:ln>
                <a:solidFill>
                  <a:srgbClr val="D73A49"/>
                </a:solidFill>
                <a:effectLst/>
                <a:latin typeface="SFMono-Regular"/>
              </a:rPr>
              <a:t>const</a:t>
            </a: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005CC5"/>
                </a:solidFill>
                <a:effectLst/>
                <a:latin typeface="SFMono-Regular"/>
              </a:rPr>
              <a:t>Greet</a:t>
            </a: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D73A49"/>
                </a:solidFill>
                <a:effectLst/>
                <a:latin typeface="SFMono-Regular"/>
              </a:rPr>
              <a:t>=&gt;</a:t>
            </a:r>
            <a:r>
              <a:rPr kumimoji="0" lang="en-US" altLang="en-US" sz="2400" b="0" i="0" u="none" strike="noStrike" cap="none" normalizeH="0" baseline="0" dirty="0">
                <a:ln>
                  <a:noFill/>
                </a:ln>
                <a:solidFill>
                  <a:srgbClr val="24292E"/>
                </a:solidFill>
                <a:effectLst/>
                <a:latin typeface="SFMono-Regular"/>
              </a:rPr>
              <a:t> {</a:t>
            </a:r>
            <a:br>
              <a:rPr kumimoji="0" lang="en-US" altLang="en-US" sz="2400" b="0" i="0" u="none" strike="noStrike" cap="none" normalizeH="0" baseline="0" dirty="0">
                <a:ln>
                  <a:noFill/>
                </a:ln>
                <a:solidFill>
                  <a:srgbClr val="24292E"/>
                </a:solidFill>
                <a:effectLst/>
                <a:latin typeface="SFMono-Regular"/>
              </a:rPr>
            </a:b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D73A49"/>
                </a:solidFill>
                <a:effectLst/>
                <a:latin typeface="SFMono-Regular"/>
              </a:rPr>
              <a:t>return</a:t>
            </a:r>
            <a:r>
              <a:rPr kumimoji="0" lang="en-US" altLang="en-US" sz="2400" b="0" i="0" u="none" strike="noStrike" cap="none" normalizeH="0" baseline="0" dirty="0">
                <a:ln>
                  <a:noFill/>
                </a:ln>
                <a:solidFill>
                  <a:srgbClr val="24292E"/>
                </a:solidFill>
                <a:effectLst/>
                <a:latin typeface="SFMono-Regular"/>
              </a:rPr>
              <a:t> ( </a:t>
            </a:r>
            <a:r>
              <a:rPr kumimoji="0" lang="en-US" altLang="en-US" sz="2400" b="0" i="0" u="none" strike="noStrike" cap="none" normalizeH="0" baseline="0" dirty="0">
                <a:ln>
                  <a:noFill/>
                </a:ln>
                <a:solidFill>
                  <a:srgbClr val="D73A49"/>
                </a:solidFill>
                <a:effectLst/>
                <a:latin typeface="SFMono-Regular"/>
              </a:rPr>
              <a:t>&lt;</a:t>
            </a:r>
            <a:r>
              <a:rPr kumimoji="0" lang="en-US" altLang="en-US" sz="2400" b="0" i="0" u="none" strike="noStrike" cap="none" normalizeH="0" baseline="0" dirty="0">
                <a:ln>
                  <a:noFill/>
                </a:ln>
                <a:solidFill>
                  <a:srgbClr val="24292E"/>
                </a:solidFill>
                <a:effectLst/>
                <a:latin typeface="SFMono-Regular"/>
              </a:rPr>
              <a:t>div</a:t>
            </a:r>
            <a:r>
              <a:rPr kumimoji="0" lang="en-US" altLang="en-US" sz="2400" b="0" i="0" u="none" strike="noStrike" cap="none" normalizeH="0" baseline="0" dirty="0">
                <a:ln>
                  <a:noFill/>
                </a:ln>
                <a:solidFill>
                  <a:srgbClr val="D73A49"/>
                </a:solidFill>
                <a:effectLst/>
                <a:latin typeface="SFMono-Regular"/>
              </a:rPr>
              <a:t>&gt;</a:t>
            </a: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D73A49"/>
                </a:solidFill>
                <a:effectLst/>
                <a:latin typeface="SFMono-Regular"/>
              </a:rPr>
              <a:t>&lt;</a:t>
            </a:r>
            <a:r>
              <a:rPr kumimoji="0" lang="en-US" altLang="en-US" sz="2400" b="0" i="0" u="none" strike="noStrike" cap="none" normalizeH="0" baseline="0" dirty="0">
                <a:ln>
                  <a:noFill/>
                </a:ln>
                <a:solidFill>
                  <a:srgbClr val="24292E"/>
                </a:solidFill>
                <a:effectLst/>
                <a:latin typeface="SFMono-Regular"/>
              </a:rPr>
              <a:t>h1</a:t>
            </a:r>
            <a:r>
              <a:rPr kumimoji="0" lang="en-US" altLang="en-US" sz="2400" b="0" i="0" u="none" strike="noStrike" cap="none" normalizeH="0" baseline="0" dirty="0">
                <a:ln>
                  <a:noFill/>
                </a:ln>
                <a:solidFill>
                  <a:srgbClr val="D73A49"/>
                </a:solidFill>
                <a:effectLst/>
                <a:latin typeface="SFMono-Regular"/>
              </a:rPr>
              <a:t>&gt;</a:t>
            </a:r>
            <a:r>
              <a:rPr kumimoji="0" lang="en-US" altLang="en-US" sz="2400" b="0" i="0" u="none" strike="noStrike" cap="none" normalizeH="0" baseline="0" dirty="0">
                <a:ln>
                  <a:noFill/>
                </a:ln>
                <a:solidFill>
                  <a:srgbClr val="24292E"/>
                </a:solidFill>
                <a:effectLst/>
                <a:latin typeface="SFMono-Regular"/>
              </a:rPr>
              <a:t> Hello user </a:t>
            </a:r>
            <a:r>
              <a:rPr kumimoji="0" lang="en-US" altLang="en-US" sz="2400" b="0" i="0" u="none" strike="noStrike" cap="none" normalizeH="0" baseline="0" dirty="0">
                <a:ln>
                  <a:noFill/>
                </a:ln>
                <a:solidFill>
                  <a:srgbClr val="D73A49"/>
                </a:solidFill>
                <a:effectLst/>
                <a:latin typeface="SFMono-Regular"/>
              </a:rPr>
              <a:t>&lt;/</a:t>
            </a:r>
            <a:r>
              <a:rPr kumimoji="0" lang="en-US" altLang="en-US" sz="2400" b="0" i="0" u="none" strike="noStrike" cap="none" normalizeH="0" baseline="0" dirty="0">
                <a:ln>
                  <a:noFill/>
                </a:ln>
                <a:solidFill>
                  <a:srgbClr val="24292E"/>
                </a:solidFill>
                <a:effectLst/>
                <a:latin typeface="SFMono-Regular"/>
              </a:rPr>
              <a:t>h1</a:t>
            </a:r>
            <a:r>
              <a:rPr kumimoji="0" lang="en-US" altLang="en-US" sz="2400" b="0" i="0" u="none" strike="noStrike" cap="none" normalizeH="0" baseline="0" dirty="0">
                <a:ln>
                  <a:noFill/>
                </a:ln>
                <a:solidFill>
                  <a:srgbClr val="D73A49"/>
                </a:solidFill>
                <a:effectLst/>
                <a:latin typeface="SFMono-Regular"/>
              </a:rPr>
              <a:t>&gt;</a:t>
            </a: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D73A49"/>
                </a:solidFill>
                <a:effectLst/>
                <a:latin typeface="SFMono-Regular"/>
              </a:rPr>
              <a:t>&lt;/</a:t>
            </a:r>
            <a:r>
              <a:rPr kumimoji="0" lang="en-US" altLang="en-US" sz="2400" b="0" i="0" u="none" strike="noStrike" cap="none" normalizeH="0" baseline="0" dirty="0">
                <a:ln>
                  <a:noFill/>
                </a:ln>
                <a:solidFill>
                  <a:srgbClr val="24292E"/>
                </a:solidFill>
                <a:effectLst/>
                <a:latin typeface="SFMono-Regular"/>
              </a:rPr>
              <a:t>div</a:t>
            </a:r>
            <a:r>
              <a:rPr kumimoji="0" lang="en-US" altLang="en-US" sz="2400" b="0" i="0" u="none" strike="noStrike" cap="none" normalizeH="0" baseline="0" dirty="0">
                <a:ln>
                  <a:noFill/>
                </a:ln>
                <a:solidFill>
                  <a:srgbClr val="D73A49"/>
                </a:solidFill>
                <a:effectLst/>
                <a:latin typeface="SFMono-Regular"/>
              </a:rPr>
              <a:t>&gt;</a:t>
            </a:r>
            <a:r>
              <a:rPr kumimoji="0" lang="en-US" altLang="en-US" sz="2400" b="0" i="0" u="none" strike="noStrike" cap="none" normalizeH="0" baseline="0" dirty="0">
                <a:ln>
                  <a:noFill/>
                </a:ln>
                <a:solidFill>
                  <a:srgbClr val="24292E"/>
                </a:solidFill>
                <a:effectLst/>
                <a:latin typeface="SFMono-Regular"/>
              </a:rPr>
              <a:t> ) } </a:t>
            </a:r>
            <a:br>
              <a:rPr kumimoji="0" lang="en-US" altLang="en-US" sz="2400" b="0" i="0" u="none" strike="noStrike" cap="none" normalizeH="0" baseline="0" dirty="0">
                <a:ln>
                  <a:noFill/>
                </a:ln>
                <a:solidFill>
                  <a:srgbClr val="24292E"/>
                </a:solidFill>
                <a:effectLst/>
                <a:latin typeface="SFMono-Regular"/>
              </a:rPr>
            </a:br>
            <a:r>
              <a:rPr kumimoji="0" lang="en-US" altLang="en-US" sz="2400" b="0" i="0" u="none" strike="noStrike" cap="none" normalizeH="0" baseline="0" dirty="0">
                <a:ln>
                  <a:noFill/>
                </a:ln>
                <a:solidFill>
                  <a:srgbClr val="D73A49"/>
                </a:solidFill>
                <a:effectLst/>
                <a:latin typeface="SFMono-Regular"/>
              </a:rPr>
              <a:t>export</a:t>
            </a: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005CC5"/>
                </a:solidFill>
                <a:effectLst/>
                <a:latin typeface="SFMono-Regular"/>
              </a:rPr>
              <a:t>default</a:t>
            </a:r>
            <a:r>
              <a:rPr kumimoji="0" lang="en-US" altLang="en-US" sz="2400" b="0" i="0" u="none" strike="noStrike" cap="none" normalizeH="0" baseline="0" dirty="0">
                <a:ln>
                  <a:noFill/>
                </a:ln>
                <a:solidFill>
                  <a:srgbClr val="24292E"/>
                </a:solidFill>
                <a:effectLst/>
                <a:latin typeface="SFMono-Regular"/>
              </a:rPr>
              <a:t> Greet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TextBox 4"/>
          <p:cNvSpPr txBox="1"/>
          <p:nvPr/>
        </p:nvSpPr>
        <p:spPr>
          <a:xfrm>
            <a:off x="375361" y="150568"/>
            <a:ext cx="8890782" cy="2677656"/>
          </a:xfrm>
          <a:prstGeom prst="rect">
            <a:avLst/>
          </a:prstGeom>
          <a:noFill/>
        </p:spPr>
        <p:txBody>
          <a:bodyPr wrap="square" rtlCol="0">
            <a:spAutoFit/>
          </a:bodyPr>
          <a:lstStyle/>
          <a:p>
            <a:r>
              <a:rPr lang="en-US" sz="2400" b="1" dirty="0"/>
              <a:t>Functional Component :</a:t>
            </a:r>
          </a:p>
          <a:p>
            <a:r>
              <a:rPr lang="en-US" sz="2400" b="1" dirty="0"/>
              <a:t>	</a:t>
            </a:r>
            <a:r>
              <a:rPr lang="en-US" sz="2400" dirty="0">
                <a:solidFill>
                  <a:srgbClr val="24292E"/>
                </a:solidFill>
              </a:rPr>
              <a:t>1. </a:t>
            </a:r>
            <a:r>
              <a:rPr lang="en-US" sz="2400" b="0" i="0" dirty="0">
                <a:solidFill>
                  <a:srgbClr val="24292E"/>
                </a:solidFill>
                <a:effectLst/>
              </a:rPr>
              <a:t>Stateless, return HTML tag</a:t>
            </a:r>
          </a:p>
          <a:p>
            <a:pPr lvl="1"/>
            <a:r>
              <a:rPr lang="en-US" sz="2400" b="0" i="0" dirty="0">
                <a:solidFill>
                  <a:srgbClr val="24292E"/>
                </a:solidFill>
                <a:effectLst/>
              </a:rPr>
              <a:t>	2. Accepts props as argument and return valid JSX.</a:t>
            </a:r>
          </a:p>
          <a:p>
            <a:pPr lvl="1"/>
            <a:r>
              <a:rPr lang="en-US" sz="2400" b="0" i="0" dirty="0">
                <a:solidFill>
                  <a:srgbClr val="24292E"/>
                </a:solidFill>
                <a:effectLst/>
              </a:rPr>
              <a:t>	3. Specify as custom HTML tag.</a:t>
            </a:r>
          </a:p>
          <a:p>
            <a:pPr lvl="1"/>
            <a:r>
              <a:rPr lang="en-US" sz="2400" b="0" i="0" dirty="0">
                <a:solidFill>
                  <a:srgbClr val="24292E"/>
                </a:solidFill>
                <a:effectLst/>
              </a:rPr>
              <a:t>	4. If there is no content use closing tag.</a:t>
            </a:r>
          </a:p>
          <a:p>
            <a:pPr lvl="1"/>
            <a:r>
              <a:rPr lang="en-US" sz="2400" b="0" i="0" dirty="0">
                <a:solidFill>
                  <a:srgbClr val="24292E"/>
                </a:solidFill>
                <a:effectLst/>
              </a:rPr>
              <a:t>	5. Use arrow function</a:t>
            </a:r>
          </a:p>
          <a:p>
            <a:endParaRPr lang="en-US" sz="2400" b="1" dirty="0"/>
          </a:p>
        </p:txBody>
      </p:sp>
    </p:spTree>
    <p:extLst>
      <p:ext uri="{BB962C8B-B14F-4D97-AF65-F5344CB8AC3E}">
        <p14:creationId xmlns:p14="http://schemas.microsoft.com/office/powerpoint/2010/main" val="383449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534572" y="2828828"/>
            <a:ext cx="9326880" cy="3693319"/>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D73A49"/>
                </a:solidFill>
                <a:effectLst/>
                <a:latin typeface="SFMono-Regular"/>
              </a:rPr>
              <a:t>import</a:t>
            </a:r>
            <a:r>
              <a:rPr kumimoji="0" lang="en-US" altLang="en-US" sz="2400" b="0" i="0" u="none" strike="noStrike" cap="none" normalizeH="0" baseline="0" dirty="0">
                <a:ln>
                  <a:noFill/>
                </a:ln>
                <a:solidFill>
                  <a:srgbClr val="24292E"/>
                </a:solidFill>
                <a:effectLst/>
                <a:latin typeface="SFMono-Regular"/>
              </a:rPr>
              <a:t> React, { Component } </a:t>
            </a:r>
            <a:r>
              <a:rPr kumimoji="0" lang="en-US" altLang="en-US" sz="2400" b="0" i="0" u="none" strike="noStrike" cap="none" normalizeH="0" baseline="0" dirty="0">
                <a:ln>
                  <a:noFill/>
                </a:ln>
                <a:solidFill>
                  <a:srgbClr val="D73A49"/>
                </a:solidFill>
                <a:effectLst/>
                <a:latin typeface="SFMono-Regular"/>
              </a:rPr>
              <a:t>from</a:t>
            </a: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032F62"/>
                </a:solidFill>
                <a:effectLst/>
                <a:latin typeface="SFMono-Regular"/>
              </a:rPr>
              <a:t>'react’</a:t>
            </a:r>
            <a:r>
              <a:rPr kumimoji="0" lang="en-US" altLang="en-US" sz="2400" b="0" i="0" u="none" strike="noStrike" cap="none" normalizeH="0" baseline="0" dirty="0">
                <a:ln>
                  <a:noFill/>
                </a:ln>
                <a:solidFill>
                  <a:srgbClr val="24292E"/>
                </a:solidFill>
                <a:effectLst/>
                <a:latin typeface="SFMono-Regular"/>
              </a:rPr>
              <a:t> </a:t>
            </a:r>
            <a:br>
              <a:rPr kumimoji="0" lang="en-US" altLang="en-US" sz="2400" b="0" i="0" u="none" strike="noStrike" cap="none" normalizeH="0" baseline="0" dirty="0">
                <a:ln>
                  <a:noFill/>
                </a:ln>
                <a:solidFill>
                  <a:srgbClr val="24292E"/>
                </a:solidFill>
                <a:effectLst/>
                <a:latin typeface="SFMono-Regular"/>
              </a:rPr>
            </a:br>
            <a:br>
              <a:rPr kumimoji="0" lang="en-US" altLang="en-US" sz="2400" b="0" i="0" u="none" strike="noStrike" cap="none" normalizeH="0" baseline="0" dirty="0">
                <a:ln>
                  <a:noFill/>
                </a:ln>
                <a:solidFill>
                  <a:srgbClr val="24292E"/>
                </a:solidFill>
                <a:effectLst/>
                <a:latin typeface="SFMono-Regular"/>
              </a:rPr>
            </a:br>
            <a:r>
              <a:rPr kumimoji="0" lang="en-US" altLang="en-US" sz="2400" b="0" i="0" u="none" strike="noStrike" cap="none" normalizeH="0" baseline="0" dirty="0">
                <a:ln>
                  <a:noFill/>
                </a:ln>
                <a:solidFill>
                  <a:srgbClr val="D73A49"/>
                </a:solidFill>
                <a:effectLst/>
                <a:latin typeface="SFMono-Regular"/>
              </a:rPr>
              <a:t>class</a:t>
            </a: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6F42C1"/>
                </a:solidFill>
                <a:effectLst/>
                <a:latin typeface="SFMono-Regular"/>
              </a:rPr>
              <a:t>welcome</a:t>
            </a: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D73A49"/>
                </a:solidFill>
                <a:effectLst/>
                <a:latin typeface="SFMono-Regular"/>
              </a:rPr>
              <a:t>extends</a:t>
            </a: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6F42C1"/>
                </a:solidFill>
                <a:effectLst/>
                <a:latin typeface="SFMono-Regular"/>
              </a:rPr>
              <a:t>Component</a:t>
            </a:r>
            <a:r>
              <a:rPr kumimoji="0" lang="en-US" altLang="en-US" sz="2400" b="0" i="0" u="none" strike="noStrike" cap="none" normalizeH="0" baseline="0" dirty="0">
                <a:ln>
                  <a:noFill/>
                </a:ln>
                <a:solidFill>
                  <a:srgbClr val="24292E"/>
                </a:solidFill>
                <a:effectLst/>
                <a:latin typeface="SFMono-Regular"/>
              </a:rPr>
              <a:t> { </a:t>
            </a:r>
            <a:br>
              <a:rPr kumimoji="0" lang="en-US" altLang="en-US" sz="2400" b="0" i="0" u="none" strike="noStrike" cap="none" normalizeH="0" baseline="0" dirty="0">
                <a:ln>
                  <a:noFill/>
                </a:ln>
                <a:solidFill>
                  <a:srgbClr val="24292E"/>
                </a:solidFill>
                <a:effectLst/>
                <a:latin typeface="SFMono-Regular"/>
              </a:rPr>
            </a:b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6F42C1"/>
                </a:solidFill>
                <a:effectLst/>
                <a:latin typeface="SFMono-Regular"/>
              </a:rPr>
              <a:t>render</a:t>
            </a:r>
            <a:r>
              <a:rPr kumimoji="0" lang="en-US" altLang="en-US" sz="2400" b="0" i="0" u="none" strike="noStrike" cap="none" normalizeH="0" baseline="0" dirty="0">
                <a:ln>
                  <a:noFill/>
                </a:ln>
                <a:solidFill>
                  <a:srgbClr val="24292E"/>
                </a:solidFill>
                <a:effectLst/>
                <a:latin typeface="SFMono-Regular"/>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D73A49"/>
                </a:solidFill>
                <a:effectLst/>
                <a:latin typeface="SFMono-Regular"/>
              </a:rPr>
              <a:t>		return</a:t>
            </a:r>
            <a:r>
              <a:rPr kumimoji="0" lang="en-US" altLang="en-US" sz="2400" b="0" i="0" u="none" strike="noStrike" cap="none" normalizeH="0" baseline="0" dirty="0">
                <a:ln>
                  <a:noFill/>
                </a:ln>
                <a:solidFill>
                  <a:srgbClr val="24292E"/>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D73A49"/>
                </a:solidFill>
                <a:effectLst/>
                <a:latin typeface="SFMono-Regular"/>
              </a:rPr>
              <a:t>			&lt;</a:t>
            </a:r>
            <a:r>
              <a:rPr kumimoji="0" lang="en-US" altLang="en-US" sz="2400" b="0" i="0" u="none" strike="noStrike" cap="none" normalizeH="0" baseline="0" dirty="0">
                <a:ln>
                  <a:noFill/>
                </a:ln>
                <a:solidFill>
                  <a:srgbClr val="24292E"/>
                </a:solidFill>
                <a:effectLst/>
                <a:latin typeface="SFMono-Regular"/>
              </a:rPr>
              <a:t>div</a:t>
            </a:r>
            <a:r>
              <a:rPr kumimoji="0" lang="en-US" altLang="en-US" sz="2400" b="0" i="0" u="none" strike="noStrike" cap="none" normalizeH="0" baseline="0" dirty="0">
                <a:ln>
                  <a:noFill/>
                </a:ln>
                <a:solidFill>
                  <a:srgbClr val="D73A49"/>
                </a:solidFill>
                <a:effectLst/>
                <a:latin typeface="SFMono-Regular"/>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D73A49"/>
                </a:solidFill>
                <a:effectLst/>
                <a:latin typeface="SFMono-Regular"/>
              </a:rPr>
              <a:t>&lt;</a:t>
            </a:r>
            <a:r>
              <a:rPr kumimoji="0" lang="en-US" altLang="en-US" sz="2400" b="0" i="0" u="none" strike="noStrike" cap="none" normalizeH="0" baseline="0" dirty="0">
                <a:ln>
                  <a:noFill/>
                </a:ln>
                <a:solidFill>
                  <a:srgbClr val="24292E"/>
                </a:solidFill>
                <a:effectLst/>
                <a:latin typeface="SFMono-Regular"/>
              </a:rPr>
              <a:t>h1</a:t>
            </a:r>
            <a:r>
              <a:rPr kumimoji="0" lang="en-US" altLang="en-US" sz="2400" b="0" i="0" u="none" strike="noStrike" cap="none" normalizeH="0" baseline="0" dirty="0">
                <a:ln>
                  <a:noFill/>
                </a:ln>
                <a:solidFill>
                  <a:srgbClr val="D73A49"/>
                </a:solidFill>
                <a:effectLst/>
                <a:latin typeface="SFMono-Regular"/>
              </a:rPr>
              <a:t>&gt;</a:t>
            </a:r>
            <a:r>
              <a:rPr kumimoji="0" lang="en-US" altLang="en-US" sz="2400" b="0" i="0" u="none" strike="noStrike" cap="none" normalizeH="0" baseline="0" dirty="0">
                <a:ln>
                  <a:noFill/>
                </a:ln>
                <a:solidFill>
                  <a:srgbClr val="24292E"/>
                </a:solidFill>
                <a:effectLst/>
                <a:latin typeface="SFMono-Regular"/>
              </a:rPr>
              <a:t> Hello user</a:t>
            </a:r>
            <a:r>
              <a:rPr kumimoji="0" lang="en-US" altLang="en-US" sz="2400" b="0" i="0" u="none" strike="noStrike" cap="none" normalizeH="0" baseline="0" dirty="0">
                <a:ln>
                  <a:noFill/>
                </a:ln>
                <a:solidFill>
                  <a:srgbClr val="D73A49"/>
                </a:solidFill>
                <a:effectLst/>
                <a:latin typeface="SFMono-Regular"/>
              </a:rPr>
              <a:t>&lt;/</a:t>
            </a:r>
            <a:r>
              <a:rPr kumimoji="0" lang="en-US" altLang="en-US" sz="2400" b="0" i="0" u="none" strike="noStrike" cap="none" normalizeH="0" baseline="0" dirty="0">
                <a:ln>
                  <a:noFill/>
                </a:ln>
                <a:solidFill>
                  <a:srgbClr val="24292E"/>
                </a:solidFill>
                <a:effectLst/>
                <a:latin typeface="SFMono-Regular"/>
              </a:rPr>
              <a:t>h1</a:t>
            </a:r>
            <a:r>
              <a:rPr kumimoji="0" lang="en-US" altLang="en-US" sz="2400" b="0" i="0" u="none" strike="noStrike" cap="none" normalizeH="0" baseline="0" dirty="0">
                <a:ln>
                  <a:noFill/>
                </a:ln>
                <a:solidFill>
                  <a:srgbClr val="D73A49"/>
                </a:solidFill>
                <a:effectLst/>
                <a:latin typeface="SFMono-Regular"/>
              </a:rPr>
              <a:t>&gt;</a:t>
            </a:r>
            <a:r>
              <a:rPr kumimoji="0" lang="en-US" altLang="en-US" sz="2400" b="0" i="0" u="none" strike="noStrike" cap="none" normalizeH="0" baseline="0" dirty="0">
                <a:ln>
                  <a:noFill/>
                </a:ln>
                <a:solidFill>
                  <a:srgbClr val="24292E"/>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D73A49"/>
                </a:solidFill>
                <a:effectLst/>
                <a:latin typeface="SFMono-Regular"/>
              </a:rPr>
              <a:t>			&lt;/</a:t>
            </a:r>
            <a:r>
              <a:rPr kumimoji="0" lang="en-US" altLang="en-US" sz="2400" b="0" i="0" u="none" strike="noStrike" cap="none" normalizeH="0" baseline="0" dirty="0">
                <a:ln>
                  <a:noFill/>
                </a:ln>
                <a:solidFill>
                  <a:srgbClr val="24292E"/>
                </a:solidFill>
                <a:effectLst/>
                <a:latin typeface="SFMono-Regular"/>
              </a:rPr>
              <a:t>div</a:t>
            </a:r>
            <a:r>
              <a:rPr kumimoji="0" lang="en-US" altLang="en-US" sz="2400" b="0" i="0" u="none" strike="noStrike" cap="none" normalizeH="0" baseline="0" dirty="0">
                <a:ln>
                  <a:noFill/>
                </a:ln>
                <a:solidFill>
                  <a:srgbClr val="D73A49"/>
                </a:solidFill>
                <a:effectLst/>
                <a:latin typeface="SFMono-Regular"/>
              </a:rPr>
              <a:t>&gt;</a:t>
            </a:r>
            <a:r>
              <a:rPr kumimoji="0" lang="en-US" altLang="en-US" sz="2400" b="0" i="0" u="none" strike="noStrike" cap="none" normalizeH="0" baseline="0" dirty="0">
                <a:ln>
                  <a:noFill/>
                </a:ln>
                <a:solidFill>
                  <a:srgbClr val="24292E"/>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E"/>
                </a:solidFill>
                <a:effectLst/>
                <a:latin typeface="SFMono-Regular"/>
              </a:rPr>
              <a:t>		) } } </a:t>
            </a:r>
            <a:br>
              <a:rPr kumimoji="0" lang="en-US" altLang="en-US" sz="2400" b="0" i="0" u="none" strike="noStrike" cap="none" normalizeH="0" baseline="0" dirty="0">
                <a:ln>
                  <a:noFill/>
                </a:ln>
                <a:solidFill>
                  <a:srgbClr val="24292E"/>
                </a:solidFill>
                <a:effectLst/>
                <a:latin typeface="SFMono-Regular"/>
              </a:rPr>
            </a:br>
            <a:r>
              <a:rPr kumimoji="0" lang="en-US" altLang="en-US" sz="2400" b="0" i="0" u="none" strike="noStrike" cap="none" normalizeH="0" baseline="0" dirty="0">
                <a:ln>
                  <a:noFill/>
                </a:ln>
                <a:solidFill>
                  <a:srgbClr val="D73A49"/>
                </a:solidFill>
                <a:effectLst/>
                <a:latin typeface="SFMono-Regular"/>
              </a:rPr>
              <a:t>export</a:t>
            </a: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005CC5"/>
                </a:solidFill>
                <a:effectLst/>
                <a:latin typeface="SFMono-Regular"/>
              </a:rPr>
              <a:t>default</a:t>
            </a:r>
            <a:r>
              <a:rPr kumimoji="0" lang="en-US" altLang="en-US" sz="2400" b="0" i="0" u="none" strike="noStrike" cap="none" normalizeH="0" baseline="0" dirty="0">
                <a:ln>
                  <a:noFill/>
                </a:ln>
                <a:solidFill>
                  <a:srgbClr val="24292E"/>
                </a:solidFill>
                <a:effectLst/>
                <a:latin typeface="SFMono-Regular"/>
              </a:rPr>
              <a:t> welcome</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TextBox 4"/>
          <p:cNvSpPr txBox="1"/>
          <p:nvPr/>
        </p:nvSpPr>
        <p:spPr>
          <a:xfrm>
            <a:off x="168812" y="422031"/>
            <a:ext cx="11690253" cy="3046988"/>
          </a:xfrm>
          <a:prstGeom prst="rect">
            <a:avLst/>
          </a:prstGeom>
          <a:noFill/>
        </p:spPr>
        <p:txBody>
          <a:bodyPr wrap="square" rtlCol="0">
            <a:spAutoFit/>
          </a:bodyPr>
          <a:lstStyle/>
          <a:p>
            <a:r>
              <a:rPr lang="en-US" sz="2400" b="1" dirty="0"/>
              <a:t>Class Component :</a:t>
            </a:r>
            <a:br>
              <a:rPr lang="en-US" sz="2400" b="1" dirty="0"/>
            </a:br>
            <a:r>
              <a:rPr lang="en-US" sz="2400" b="1" dirty="0"/>
              <a:t>	</a:t>
            </a:r>
            <a:r>
              <a:rPr lang="en-US" sz="2400" dirty="0">
                <a:solidFill>
                  <a:srgbClr val="24292E"/>
                </a:solidFill>
              </a:rPr>
              <a:t>1. </a:t>
            </a:r>
            <a:r>
              <a:rPr lang="en-US" sz="2400" b="0" i="0" dirty="0" err="1">
                <a:solidFill>
                  <a:srgbClr val="24292E"/>
                </a:solidFill>
                <a:effectLst/>
              </a:rPr>
              <a:t>Statefull</a:t>
            </a:r>
            <a:r>
              <a:rPr lang="en-US" sz="2400" b="0" i="0" dirty="0">
                <a:solidFill>
                  <a:srgbClr val="24292E"/>
                </a:solidFill>
                <a:effectLst/>
              </a:rPr>
              <a:t>, ES6 classes which extends Component class, must contain Render 	method which will return HTML.</a:t>
            </a:r>
          </a:p>
          <a:p>
            <a:r>
              <a:rPr lang="en-US" sz="2400" b="0" i="0" dirty="0">
                <a:solidFill>
                  <a:srgbClr val="24292E"/>
                </a:solidFill>
                <a:effectLst/>
              </a:rPr>
              <a:t>	2. Can maintain private internal state.</a:t>
            </a:r>
          </a:p>
          <a:p>
            <a:r>
              <a:rPr lang="en-US" sz="2400" b="0" i="0" dirty="0">
                <a:solidFill>
                  <a:srgbClr val="24292E"/>
                </a:solidFill>
                <a:effectLst/>
              </a:rPr>
              <a:t>	3. We need to import 2 classes from react - react and component class.</a:t>
            </a:r>
          </a:p>
          <a:p>
            <a:r>
              <a:rPr lang="en-US" sz="2400" b="0" i="0" dirty="0">
                <a:solidFill>
                  <a:srgbClr val="24292E"/>
                </a:solidFill>
                <a:effectLst/>
              </a:rPr>
              <a:t>	4. Implement render method which will return null or HTML.</a:t>
            </a:r>
          </a:p>
          <a:p>
            <a:endParaRPr lang="en-US" sz="2400" b="1" dirty="0"/>
          </a:p>
          <a:p>
            <a:endParaRPr lang="en-US" sz="2400" dirty="0"/>
          </a:p>
        </p:txBody>
      </p:sp>
    </p:spTree>
    <p:extLst>
      <p:ext uri="{BB962C8B-B14F-4D97-AF65-F5344CB8AC3E}">
        <p14:creationId xmlns:p14="http://schemas.microsoft.com/office/powerpoint/2010/main" val="377877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2340" y="319984"/>
            <a:ext cx="10986867" cy="6432530"/>
          </a:xfrm>
          <a:prstGeom prst="rect">
            <a:avLst/>
          </a:prstGeom>
          <a:noFill/>
        </p:spPr>
        <p:txBody>
          <a:bodyPr wrap="square" rtlCol="0">
            <a:spAutoFit/>
          </a:bodyPr>
          <a:lstStyle/>
          <a:p>
            <a:r>
              <a:rPr lang="en-US" sz="2800" b="1" dirty="0"/>
              <a:t>Props</a:t>
            </a:r>
          </a:p>
          <a:p>
            <a:endParaRPr lang="en-US" sz="2400" b="1" dirty="0"/>
          </a:p>
          <a:p>
            <a:pPr marL="285750" indent="-285750">
              <a:buFont typeface="Arial" panose="020B0604020202020204" pitchFamily="34" charset="0"/>
              <a:buChar char="•"/>
            </a:pPr>
            <a:r>
              <a:rPr lang="en-US" sz="2400" dirty="0"/>
              <a:t>This simply is shorthand for properties.</a:t>
            </a:r>
            <a:br>
              <a:rPr lang="en-US" sz="2400" dirty="0"/>
            </a:br>
            <a:endParaRPr lang="en-US" sz="2400" dirty="0"/>
          </a:p>
          <a:p>
            <a:pPr marL="285750" indent="-285750">
              <a:buFont typeface="Arial" panose="020B0604020202020204" pitchFamily="34" charset="0"/>
              <a:buChar char="•"/>
            </a:pPr>
            <a:r>
              <a:rPr lang="en-US" sz="2400" dirty="0"/>
              <a:t>props are equivalent to parameters of a pure </a:t>
            </a:r>
            <a:r>
              <a:rPr lang="en-US" sz="2400" dirty="0" err="1"/>
              <a:t>javascript</a:t>
            </a:r>
            <a:r>
              <a:rPr lang="en-US" sz="2400" dirty="0"/>
              <a:t> function.</a:t>
            </a:r>
            <a:br>
              <a:rPr lang="en-US" sz="2400" dirty="0"/>
            </a:br>
            <a:endParaRPr lang="en-US" sz="2400" dirty="0"/>
          </a:p>
          <a:p>
            <a:pPr marL="285750" indent="-285750">
              <a:buFont typeface="Arial" panose="020B0604020202020204" pitchFamily="34" charset="0"/>
              <a:buChar char="•"/>
            </a:pPr>
            <a:r>
              <a:rPr lang="en-US" sz="2400" dirty="0"/>
              <a:t>props are immutable </a:t>
            </a:r>
            <a:r>
              <a:rPr lang="en-US" sz="2400" dirty="0" err="1"/>
              <a:t>ie</a:t>
            </a:r>
            <a:r>
              <a:rPr lang="en-US" sz="2400" dirty="0"/>
              <a:t>. their value cannot be changed. Because these are developed in the concept of pure functions.</a:t>
            </a:r>
            <a:br>
              <a:rPr lang="en-US" sz="2400" dirty="0"/>
            </a:br>
            <a:endParaRPr lang="en-US" sz="2400" dirty="0"/>
          </a:p>
          <a:p>
            <a:pPr marL="285750" indent="-285750">
              <a:buFont typeface="Arial" panose="020B0604020202020204" pitchFamily="34" charset="0"/>
              <a:buChar char="•"/>
            </a:pPr>
            <a:r>
              <a:rPr lang="en-US" sz="2400" dirty="0"/>
              <a:t>props are mentioned as attributes during component invocation.</a:t>
            </a:r>
            <a:br>
              <a:rPr lang="en-US" sz="2400" dirty="0"/>
            </a:br>
            <a:endParaRPr lang="en-US" sz="2400" dirty="0"/>
          </a:p>
          <a:p>
            <a:pPr marL="285750" indent="-285750">
              <a:buFont typeface="Arial" panose="020B0604020202020204" pitchFamily="34" charset="0"/>
              <a:buChar char="•"/>
            </a:pPr>
            <a:r>
              <a:rPr lang="en-US" sz="2400" dirty="0"/>
              <a:t>react will bundle all attributes into object which we by convention call props</a:t>
            </a:r>
            <a:br>
              <a:rPr lang="en-US" sz="2400" dirty="0"/>
            </a:br>
            <a:endParaRPr lang="en-US" sz="2400" dirty="0"/>
          </a:p>
          <a:p>
            <a:pPr marL="285750" indent="-285750">
              <a:buFont typeface="Arial" panose="020B0604020202020204" pitchFamily="34" charset="0"/>
              <a:buChar char="•"/>
            </a:pPr>
            <a:r>
              <a:rPr lang="en-US" sz="2400" dirty="0"/>
              <a:t>In Class component we access props using this keyword</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Sometimes when have no idea about what content has been passed in, but we want the component to render that unknown content we use </a:t>
            </a:r>
            <a:r>
              <a:rPr lang="en-US" sz="2400" b="1" dirty="0" err="1"/>
              <a:t>props.children</a:t>
            </a:r>
            <a:endParaRPr lang="en-US" sz="2400" b="1" dirty="0"/>
          </a:p>
        </p:txBody>
      </p:sp>
    </p:spTree>
    <p:extLst>
      <p:ext uri="{BB962C8B-B14F-4D97-AF65-F5344CB8AC3E}">
        <p14:creationId xmlns:p14="http://schemas.microsoft.com/office/powerpoint/2010/main" val="3859142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562708" y="3000948"/>
            <a:ext cx="11141612"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24292E"/>
                </a:solidFill>
                <a:effectLst/>
                <a:latin typeface="+mn-lt"/>
              </a:rPr>
              <a:t>State</a:t>
            </a:r>
            <a:r>
              <a:rPr kumimoji="0" lang="en-US" altLang="en-US" sz="2400" b="0" i="0" u="none" strike="noStrike" cap="none" normalizeH="0" baseline="0" dirty="0">
                <a:ln>
                  <a:noFill/>
                </a:ln>
                <a:solidFill>
                  <a:srgbClr val="24292E"/>
                </a:solidFill>
                <a:effectLst/>
                <a:latin typeface="+mn-lt"/>
              </a:rPr>
              <a:t> is plain JS objects to the </a:t>
            </a:r>
            <a:r>
              <a:rPr kumimoji="0" lang="en-US" altLang="en-US" sz="2400" b="0" i="0" u="none" strike="noStrike" cap="none" normalizeH="0" baseline="0" dirty="0" err="1">
                <a:ln>
                  <a:noFill/>
                </a:ln>
                <a:solidFill>
                  <a:srgbClr val="24292E"/>
                </a:solidFill>
                <a:effectLst/>
                <a:latin typeface="+mn-lt"/>
              </a:rPr>
              <a:t>ReactJS</a:t>
            </a:r>
            <a:r>
              <a:rPr kumimoji="0" lang="en-US" altLang="en-US" sz="2400" b="0" i="0" u="none" strike="noStrike" cap="none" normalizeH="0" baseline="0" dirty="0">
                <a:ln>
                  <a:noFill/>
                </a:ln>
                <a:solidFill>
                  <a:srgbClr val="24292E"/>
                </a:solidFill>
                <a:effectLst/>
                <a:latin typeface="+mn-lt"/>
              </a:rPr>
              <a:t> component which holds information about the </a:t>
            </a:r>
            <a:r>
              <a:rPr kumimoji="0" lang="en-US" altLang="en-US" sz="2400" b="0" i="0" u="none" strike="noStrike" cap="none" normalizeH="0" baseline="0" dirty="0" err="1">
                <a:ln>
                  <a:noFill/>
                </a:ln>
                <a:solidFill>
                  <a:srgbClr val="24292E"/>
                </a:solidFill>
                <a:effectLst/>
                <a:latin typeface="+mn-lt"/>
              </a:rPr>
              <a:t>component.state</a:t>
            </a:r>
            <a:r>
              <a:rPr kumimoji="0" lang="en-US" altLang="en-US" sz="2400" b="0" i="0" u="none" strike="noStrike" cap="none" normalizeH="0" baseline="0" dirty="0">
                <a:ln>
                  <a:noFill/>
                </a:ln>
                <a:solidFill>
                  <a:srgbClr val="24292E"/>
                </a:solidFill>
                <a:effectLst/>
                <a:latin typeface="+mn-lt"/>
              </a:rPr>
              <a:t> is created within the component.</a:t>
            </a:r>
            <a:r>
              <a:rPr kumimoji="0" lang="en-US" altLang="en-US" sz="2400" b="0" i="0" u="none" strike="noStrike" cap="none" normalizeH="0" baseline="0" dirty="0">
                <a:ln>
                  <a:noFill/>
                </a:ln>
                <a:solidFill>
                  <a:schemeClr val="tx1"/>
                </a:solidFill>
                <a:effectLst/>
                <a:latin typeface="+mn-lt"/>
              </a:rPr>
              <a:t> </a:t>
            </a:r>
          </a:p>
        </p:txBody>
      </p:sp>
      <p:graphicFrame>
        <p:nvGraphicFramePr>
          <p:cNvPr id="8" name="Table 7"/>
          <p:cNvGraphicFramePr>
            <a:graphicFrameLocks noGrp="1"/>
          </p:cNvGraphicFramePr>
          <p:nvPr>
            <p:extLst>
              <p:ext uri="{D42A27DB-BD31-4B8C-83A1-F6EECF244321}">
                <p14:modId xmlns:p14="http://schemas.microsoft.com/office/powerpoint/2010/main" val="2170580576"/>
              </p:ext>
            </p:extLst>
          </p:nvPr>
        </p:nvGraphicFramePr>
        <p:xfrm>
          <a:off x="562708" y="4016711"/>
          <a:ext cx="8112515" cy="2651760"/>
        </p:xfrm>
        <a:graphic>
          <a:graphicData uri="http://schemas.openxmlformats.org/drawingml/2006/table">
            <a:tbl>
              <a:tblPr/>
              <a:tblGrid>
                <a:gridCol w="3816864">
                  <a:extLst>
                    <a:ext uri="{9D8B030D-6E8A-4147-A177-3AD203B41FA5}">
                      <a16:colId xmlns:a16="http://schemas.microsoft.com/office/drawing/2014/main" val="3377079793"/>
                    </a:ext>
                  </a:extLst>
                </a:gridCol>
                <a:gridCol w="4295651">
                  <a:extLst>
                    <a:ext uri="{9D8B030D-6E8A-4147-A177-3AD203B41FA5}">
                      <a16:colId xmlns:a16="http://schemas.microsoft.com/office/drawing/2014/main" val="440264968"/>
                    </a:ext>
                  </a:extLst>
                </a:gridCol>
              </a:tblGrid>
              <a:tr h="0">
                <a:tc>
                  <a:txBody>
                    <a:bodyPr/>
                    <a:lstStyle/>
                    <a:p>
                      <a:pPr algn="l"/>
                      <a:r>
                        <a:rPr lang="en-US" sz="2400" b="1" dirty="0">
                          <a:effectLst/>
                        </a:rPr>
                        <a:t>props</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l"/>
                      <a:r>
                        <a:rPr lang="en-US" sz="2400" b="1" dirty="0">
                          <a:effectLst/>
                        </a:rPr>
                        <a:t>state</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539895396"/>
                  </a:ext>
                </a:extLst>
              </a:tr>
              <a:tr h="0">
                <a:tc>
                  <a:txBody>
                    <a:bodyPr/>
                    <a:lstStyle/>
                    <a:p>
                      <a:pPr algn="l"/>
                      <a:r>
                        <a:rPr lang="en-US" sz="2400" dirty="0">
                          <a:effectLst/>
                        </a:rPr>
                        <a:t>props get passed to the component (similar to function parameters)</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l"/>
                      <a:r>
                        <a:rPr lang="en-US" sz="2400" dirty="0">
                          <a:effectLst/>
                        </a:rPr>
                        <a:t>state is managed within component (similar to variables declared within a function)</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649997087"/>
                  </a:ext>
                </a:extLst>
              </a:tr>
              <a:tr h="0">
                <a:tc>
                  <a:txBody>
                    <a:bodyPr/>
                    <a:lstStyle/>
                    <a:p>
                      <a:pPr algn="l"/>
                      <a:r>
                        <a:rPr lang="en-US" sz="2400">
                          <a:effectLst/>
                        </a:rPr>
                        <a:t>props are immutable</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a:r>
                        <a:rPr lang="en-US" sz="2400">
                          <a:effectLst/>
                        </a:rPr>
                        <a:t>state is mutable</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5474651"/>
                  </a:ext>
                </a:extLst>
              </a:tr>
              <a:tr h="0">
                <a:tc>
                  <a:txBody>
                    <a:bodyPr/>
                    <a:lstStyle/>
                    <a:p>
                      <a:pPr algn="l"/>
                      <a:r>
                        <a:rPr lang="en-US" sz="2400" dirty="0" err="1">
                          <a:effectLst/>
                        </a:rPr>
                        <a:t>this.props</a:t>
                      </a:r>
                      <a:r>
                        <a:rPr lang="en-US" sz="2400" dirty="0">
                          <a:effectLst/>
                        </a:rPr>
                        <a:t> : Class component</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a:r>
                        <a:rPr lang="en-US" sz="2400" dirty="0" err="1">
                          <a:effectLst/>
                        </a:rPr>
                        <a:t>this.state</a:t>
                      </a:r>
                      <a:r>
                        <a:rPr lang="en-US" sz="2400" dirty="0">
                          <a:effectLst/>
                        </a:rPr>
                        <a:t> : Class component</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194798354"/>
                  </a:ext>
                </a:extLst>
              </a:tr>
            </a:tbl>
          </a:graphicData>
        </a:graphic>
      </p:graphicFrame>
      <p:sp>
        <p:nvSpPr>
          <p:cNvPr id="9" name="Rectangle 3"/>
          <p:cNvSpPr>
            <a:spLocks noChangeArrowheads="1"/>
          </p:cNvSpPr>
          <p:nvPr/>
        </p:nvSpPr>
        <p:spPr bwMode="auto">
          <a:xfrm>
            <a:off x="562709" y="233500"/>
            <a:ext cx="9495692" cy="2462213"/>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D73A49"/>
                </a:solidFill>
                <a:effectLst/>
                <a:latin typeface="SFMono-Regular"/>
              </a:rPr>
              <a:t>const</a:t>
            </a:r>
            <a:r>
              <a:rPr kumimoji="0" lang="en-US" altLang="en-US" sz="2000" b="0" i="0" u="none" strike="noStrike" cap="none" normalizeH="0" baseline="0" dirty="0">
                <a:ln>
                  <a:noFill/>
                </a:ln>
                <a:solidFill>
                  <a:srgbClr val="24292E"/>
                </a:solidFill>
                <a:effectLst/>
                <a:latin typeface="SFMono-Regular"/>
              </a:rPr>
              <a:t> </a:t>
            </a:r>
            <a:r>
              <a:rPr kumimoji="0" lang="en-US" altLang="en-US" sz="2000" b="0" i="0" u="none" strike="noStrike" cap="none" normalizeH="0" baseline="0" dirty="0">
                <a:ln>
                  <a:noFill/>
                </a:ln>
                <a:solidFill>
                  <a:srgbClr val="005CC5"/>
                </a:solidFill>
                <a:effectLst/>
                <a:latin typeface="SFMono-Regular"/>
              </a:rPr>
              <a:t>Greet</a:t>
            </a:r>
            <a:r>
              <a:rPr kumimoji="0" lang="en-US" altLang="en-US" sz="2000" b="0" i="0" u="none" strike="noStrike" cap="none" normalizeH="0" baseline="0" dirty="0">
                <a:ln>
                  <a:noFill/>
                </a:ln>
                <a:solidFill>
                  <a:srgbClr val="24292E"/>
                </a:solidFill>
                <a:effectLst/>
                <a:latin typeface="SFMono-Regular"/>
              </a:rPr>
              <a:t> </a:t>
            </a:r>
            <a:r>
              <a:rPr kumimoji="0" lang="en-US" altLang="en-US" sz="2000" b="0" i="0" u="none" strike="noStrike" cap="none" normalizeH="0" baseline="0" dirty="0">
                <a:ln>
                  <a:noFill/>
                </a:ln>
                <a:solidFill>
                  <a:srgbClr val="D73A49"/>
                </a:solidFill>
                <a:effectLst/>
                <a:latin typeface="SFMono-Regular"/>
              </a:rPr>
              <a:t>=</a:t>
            </a:r>
            <a:r>
              <a:rPr kumimoji="0" lang="en-US" altLang="en-US" sz="2000" b="0" i="0" u="none" strike="noStrike" cap="none" normalizeH="0" baseline="0" dirty="0">
                <a:ln>
                  <a:noFill/>
                </a:ln>
                <a:solidFill>
                  <a:srgbClr val="24292E"/>
                </a:solidFill>
                <a:effectLst/>
                <a:latin typeface="SFMono-Regular"/>
              </a:rPr>
              <a:t> props </a:t>
            </a:r>
            <a:r>
              <a:rPr kumimoji="0" lang="en-US" altLang="en-US" sz="2000" b="0" i="0" u="none" strike="noStrike" cap="none" normalizeH="0" baseline="0" dirty="0">
                <a:ln>
                  <a:noFill/>
                </a:ln>
                <a:solidFill>
                  <a:srgbClr val="D73A49"/>
                </a:solidFill>
                <a:effectLst/>
                <a:latin typeface="SFMono-Regular"/>
              </a:rPr>
              <a:t>=&gt;</a:t>
            </a:r>
            <a:r>
              <a:rPr kumimoji="0" lang="en-US" altLang="en-US" sz="2000" b="0" i="0" u="none" strike="noStrike" cap="none" normalizeH="0" baseline="0" dirty="0">
                <a:ln>
                  <a:noFill/>
                </a:ln>
                <a:solidFill>
                  <a:srgbClr val="24292E"/>
                </a:solidFill>
                <a:effectLst/>
                <a:latin typeface="SFMono-Regular"/>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6F42C1"/>
                </a:solidFill>
                <a:effectLst/>
                <a:latin typeface="SFMono-Regular"/>
              </a:rPr>
              <a:t>	console</a:t>
            </a:r>
            <a:r>
              <a:rPr kumimoji="0" lang="en-US" altLang="en-US" sz="2000" b="0" i="0" u="none" strike="noStrike" cap="none" normalizeH="0" baseline="0" dirty="0">
                <a:ln>
                  <a:noFill/>
                </a:ln>
                <a:solidFill>
                  <a:srgbClr val="24292E"/>
                </a:solidFill>
                <a:effectLst/>
                <a:latin typeface="SFMono-Regular"/>
              </a:rPr>
              <a:t>.</a:t>
            </a:r>
            <a:r>
              <a:rPr kumimoji="0" lang="en-US" altLang="en-US" sz="2000" b="0" i="0" u="none" strike="noStrike" cap="none" normalizeH="0" baseline="0" dirty="0">
                <a:ln>
                  <a:noFill/>
                </a:ln>
                <a:solidFill>
                  <a:srgbClr val="005CC5"/>
                </a:solidFill>
                <a:effectLst/>
                <a:latin typeface="SFMono-Regular"/>
              </a:rPr>
              <a:t>log</a:t>
            </a:r>
            <a:r>
              <a:rPr kumimoji="0" lang="en-US" altLang="en-US" sz="2000" b="0" i="0" u="none" strike="noStrike" cap="none" normalizeH="0" baseline="0" dirty="0">
                <a:ln>
                  <a:noFill/>
                </a:ln>
                <a:solidFill>
                  <a:srgbClr val="24292E"/>
                </a:solidFill>
                <a:effectLst/>
                <a:latin typeface="SFMono-Regular"/>
              </a:rPr>
              <a:t>(props)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73A49"/>
                </a:solidFill>
                <a:effectLst/>
                <a:latin typeface="SFMono-Regular"/>
              </a:rPr>
              <a:t>	return</a:t>
            </a:r>
            <a:r>
              <a:rPr kumimoji="0" lang="en-US" altLang="en-US" sz="2000" b="0" i="0" u="none" strike="noStrike" cap="none" normalizeH="0" baseline="0" dirty="0">
                <a:ln>
                  <a:noFill/>
                </a:ln>
                <a:solidFill>
                  <a:srgbClr val="24292E"/>
                </a:solidFill>
                <a:effectLst/>
                <a:latin typeface="SFMono-Regular"/>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73A49"/>
                </a:solidFill>
                <a:effectLst/>
                <a:latin typeface="SFMono-Regular"/>
              </a:rPr>
              <a:t>		&lt;</a:t>
            </a:r>
            <a:r>
              <a:rPr kumimoji="0" lang="en-US" altLang="en-US" sz="2000" b="0" i="0" u="none" strike="noStrike" cap="none" normalizeH="0" baseline="0" dirty="0">
                <a:ln>
                  <a:noFill/>
                </a:ln>
                <a:solidFill>
                  <a:srgbClr val="24292E"/>
                </a:solidFill>
                <a:effectLst/>
                <a:latin typeface="SFMono-Regular"/>
              </a:rPr>
              <a:t>div</a:t>
            </a:r>
            <a:r>
              <a:rPr kumimoji="0" lang="en-US" altLang="en-US" sz="2000" b="0" i="0" u="none" strike="noStrike" cap="none" normalizeH="0" baseline="0" dirty="0">
                <a:ln>
                  <a:noFill/>
                </a:ln>
                <a:solidFill>
                  <a:srgbClr val="D73A49"/>
                </a:solidFill>
                <a:effectLst/>
                <a:latin typeface="SFMono-Regular"/>
              </a:rPr>
              <a:t>&gt;</a:t>
            </a:r>
            <a:r>
              <a:rPr kumimoji="0" lang="en-US" altLang="en-US" sz="2000" b="0" i="0" u="none" strike="noStrike" cap="none" normalizeH="0" baseline="0" dirty="0">
                <a:ln>
                  <a:noFill/>
                </a:ln>
                <a:solidFill>
                  <a:srgbClr val="24292E"/>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73A49"/>
                </a:solidFill>
                <a:effectLst/>
                <a:latin typeface="SFMono-Regular"/>
              </a:rPr>
              <a:t>			&lt;</a:t>
            </a:r>
            <a:r>
              <a:rPr kumimoji="0" lang="en-US" altLang="en-US" sz="2000" b="0" i="0" u="none" strike="noStrike" cap="none" normalizeH="0" baseline="0" dirty="0">
                <a:ln>
                  <a:noFill/>
                </a:ln>
                <a:solidFill>
                  <a:srgbClr val="24292E"/>
                </a:solidFill>
                <a:effectLst/>
                <a:latin typeface="SFMono-Regular"/>
              </a:rPr>
              <a:t>h1</a:t>
            </a:r>
            <a:r>
              <a:rPr kumimoji="0" lang="en-US" altLang="en-US" sz="2000" b="0" i="0" u="none" strike="noStrike" cap="none" normalizeH="0" baseline="0" dirty="0">
                <a:ln>
                  <a:noFill/>
                </a:ln>
                <a:solidFill>
                  <a:srgbClr val="D73A49"/>
                </a:solidFill>
                <a:effectLst/>
                <a:latin typeface="SFMono-Regular"/>
              </a:rPr>
              <a:t>&gt;</a:t>
            </a:r>
            <a:r>
              <a:rPr kumimoji="0" lang="en-US" altLang="en-US" sz="2000" b="0" i="0" u="none" strike="noStrike" cap="none" normalizeH="0" baseline="0" dirty="0">
                <a:ln>
                  <a:noFill/>
                </a:ln>
                <a:solidFill>
                  <a:srgbClr val="24292E"/>
                </a:solidFill>
                <a:effectLst/>
                <a:latin typeface="SFMono-Regular"/>
              </a:rPr>
              <a:t> Hey {props.</a:t>
            </a:r>
            <a:r>
              <a:rPr kumimoji="0" lang="en-US" altLang="en-US" sz="2000" b="0" i="0" u="none" strike="noStrike" cap="none" normalizeH="0" baseline="0" dirty="0">
                <a:ln>
                  <a:noFill/>
                </a:ln>
                <a:solidFill>
                  <a:srgbClr val="005CC5"/>
                </a:solidFill>
                <a:effectLst/>
                <a:latin typeface="SFMono-Regular"/>
              </a:rPr>
              <a:t>name</a:t>
            </a:r>
            <a:r>
              <a:rPr kumimoji="0" lang="en-US" altLang="en-US" sz="2000" b="0" i="0" u="none" strike="noStrike" cap="none" normalizeH="0" baseline="0" dirty="0">
                <a:ln>
                  <a:noFill/>
                </a:ln>
                <a:solidFill>
                  <a:srgbClr val="24292E"/>
                </a:solidFill>
                <a:effectLst/>
                <a:latin typeface="SFMono-Regular"/>
              </a:rPr>
              <a:t>} </a:t>
            </a:r>
            <a:r>
              <a:rPr kumimoji="0" lang="en-US" altLang="en-US" sz="2000" b="0" i="0" u="none" strike="noStrike" cap="none" normalizeH="0" baseline="0" dirty="0">
                <a:ln>
                  <a:noFill/>
                </a:ln>
                <a:solidFill>
                  <a:srgbClr val="D73A49"/>
                </a:solidFill>
                <a:effectLst/>
                <a:latin typeface="SFMono-Regular"/>
              </a:rPr>
              <a:t>&lt;/</a:t>
            </a:r>
            <a:r>
              <a:rPr kumimoji="0" lang="en-US" altLang="en-US" sz="2000" b="0" i="0" u="none" strike="noStrike" cap="none" normalizeH="0" baseline="0" dirty="0">
                <a:ln>
                  <a:noFill/>
                </a:ln>
                <a:solidFill>
                  <a:srgbClr val="24292E"/>
                </a:solidFill>
                <a:effectLst/>
                <a:latin typeface="SFMono-Regular"/>
              </a:rPr>
              <a:t>h1</a:t>
            </a:r>
            <a:r>
              <a:rPr kumimoji="0" lang="en-US" altLang="en-US" sz="2000" b="0" i="0" u="none" strike="noStrike" cap="none" normalizeH="0" baseline="0" dirty="0">
                <a:ln>
                  <a:noFill/>
                </a:ln>
                <a:solidFill>
                  <a:srgbClr val="D73A49"/>
                </a:solidFill>
                <a:effectLst/>
                <a:latin typeface="SFMono-Regular"/>
              </a:rPr>
              <a:t>&gt;</a:t>
            </a:r>
            <a:r>
              <a:rPr kumimoji="0" lang="en-US" altLang="en-US" sz="2000" b="0" i="0" u="none" strike="noStrike" cap="none" normalizeH="0" baseline="0" dirty="0">
                <a:ln>
                  <a:noFill/>
                </a:ln>
                <a:solidFill>
                  <a:srgbClr val="24292E"/>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4292E"/>
                </a:solidFill>
                <a:effectLst/>
                <a:latin typeface="SFMono-Regular"/>
              </a:rPr>
              <a:t>			{</a:t>
            </a:r>
            <a:r>
              <a:rPr kumimoji="0" lang="en-US" altLang="en-US" sz="2000" b="0" i="0" u="none" strike="noStrike" cap="none" normalizeH="0" baseline="0" dirty="0" err="1">
                <a:ln>
                  <a:noFill/>
                </a:ln>
                <a:solidFill>
                  <a:srgbClr val="24292E"/>
                </a:solidFill>
                <a:effectLst/>
                <a:latin typeface="SFMono-Regular"/>
              </a:rPr>
              <a:t>props.children</a:t>
            </a:r>
            <a:r>
              <a:rPr kumimoji="0" lang="en-US" altLang="en-US" sz="2000" b="0" i="0" u="none" strike="noStrike" cap="none" normalizeH="0" baseline="0" dirty="0">
                <a:ln>
                  <a:noFill/>
                </a:ln>
                <a:solidFill>
                  <a:srgbClr val="24292E"/>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73A49"/>
                </a:solidFill>
                <a:effectLst/>
                <a:latin typeface="SFMono-Regular"/>
              </a:rPr>
              <a:t>		&lt;/</a:t>
            </a:r>
            <a:r>
              <a:rPr kumimoji="0" lang="en-US" altLang="en-US" sz="2000" b="0" i="0" u="none" strike="noStrike" cap="none" normalizeH="0" baseline="0" dirty="0">
                <a:ln>
                  <a:noFill/>
                </a:ln>
                <a:solidFill>
                  <a:srgbClr val="24292E"/>
                </a:solidFill>
                <a:effectLst/>
                <a:latin typeface="SFMono-Regular"/>
              </a:rPr>
              <a:t>div</a:t>
            </a:r>
            <a:r>
              <a:rPr kumimoji="0" lang="en-US" altLang="en-US" sz="2000" b="0" i="0" u="none" strike="noStrike" cap="none" normalizeH="0" baseline="0" dirty="0">
                <a:ln>
                  <a:noFill/>
                </a:ln>
                <a:solidFill>
                  <a:srgbClr val="D73A49"/>
                </a:solidFill>
                <a:effectLst/>
                <a:latin typeface="SFMono-Regular"/>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4292E"/>
                </a:solidFill>
                <a:effectLst/>
                <a:latin typeface="SFMono-Regular"/>
              </a:rPr>
              <a:t> ) }</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2462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81354" y="462118"/>
            <a:ext cx="11676184" cy="48013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24292E"/>
                </a:solidFill>
                <a:effectLst/>
              </a:rPr>
              <a:t>setState</a:t>
            </a:r>
            <a:r>
              <a:rPr kumimoji="0" lang="en-US" altLang="en-US" sz="2400" b="1" i="0" u="none" strike="noStrike" cap="none" normalizeH="0" baseline="0" dirty="0">
                <a:ln>
                  <a:noFill/>
                </a:ln>
                <a:solidFill>
                  <a:srgbClr val="24292E"/>
                </a:solidFill>
                <a:effectLst/>
              </a:rPr>
              <a:t>()</a:t>
            </a:r>
            <a:r>
              <a:rPr kumimoji="0" lang="en-US" altLang="en-US" sz="2400" b="0" i="0" u="none" strike="noStrike" cap="none" normalizeH="0" baseline="0" dirty="0">
                <a:ln>
                  <a:noFill/>
                </a:ln>
                <a:solidFill>
                  <a:srgbClr val="24292E"/>
                </a:solidFill>
                <a:effectLst/>
              </a:rPr>
              <a:t> schedules an update to a component’s state object. </a:t>
            </a:r>
            <a:br>
              <a:rPr kumimoji="0" lang="en-US" altLang="en-US" sz="2400" b="0" i="0" u="none" strike="noStrike" cap="none" normalizeH="0" baseline="0" dirty="0">
                <a:ln>
                  <a:noFill/>
                </a:ln>
                <a:solidFill>
                  <a:srgbClr val="24292E"/>
                </a:solidFill>
                <a:effectLst/>
              </a:rPr>
            </a:br>
            <a:r>
              <a:rPr kumimoji="0" lang="en-US" altLang="en-US" sz="2400" b="0" i="0" u="none" strike="noStrike" cap="none" normalizeH="0" baseline="0" dirty="0">
                <a:ln>
                  <a:noFill/>
                </a:ln>
                <a:solidFill>
                  <a:srgbClr val="24292E"/>
                </a:solidFill>
                <a:effectLst/>
              </a:rPr>
              <a:t>When state changes, the component responds by re-rendering.</a:t>
            </a:r>
            <a:br>
              <a:rPr kumimoji="0" lang="en-US" altLang="en-US" sz="2400" b="0" i="0" u="none" strike="noStrike" cap="none" normalizeH="0" baseline="0" dirty="0">
                <a:ln>
                  <a:noFill/>
                </a:ln>
                <a:solidFill>
                  <a:srgbClr val="24292E"/>
                </a:solidFill>
                <a:effectLst/>
              </a:rPr>
            </a:b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0" i="0" u="none" strike="noStrike" cap="none" normalizeH="0" baseline="0" dirty="0">
                <a:ln>
                  <a:noFill/>
                </a:ln>
                <a:solidFill>
                  <a:srgbClr val="24292E"/>
                </a:solidFill>
                <a:effectLst/>
              </a:rPr>
              <a:t>Never modify the state </a:t>
            </a:r>
            <a:r>
              <a:rPr kumimoji="0" lang="en-US" altLang="en-US" sz="2400" b="0" i="0" u="none" strike="noStrike" cap="none" normalizeH="0" baseline="0" dirty="0" err="1">
                <a:ln>
                  <a:noFill/>
                </a:ln>
                <a:solidFill>
                  <a:srgbClr val="24292E"/>
                </a:solidFill>
                <a:effectLst/>
              </a:rPr>
              <a:t>directy</a:t>
            </a:r>
            <a:r>
              <a:rPr kumimoji="0" lang="en-US" altLang="en-US" sz="2400" b="0" i="0" u="none" strike="noStrike" cap="none" normalizeH="0" baseline="0" dirty="0">
                <a:ln>
                  <a:noFill/>
                </a:ln>
                <a:solidFill>
                  <a:srgbClr val="24292E"/>
                </a:solidFill>
                <a:effectLst/>
              </a:rPr>
              <a:t>. If we try to update count value using</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4292E"/>
                </a:solidFill>
                <a:effectLst/>
              </a:rPr>
              <a:t> </a:t>
            </a:r>
            <a:r>
              <a:rPr kumimoji="0" lang="en-US" altLang="en-US" sz="2400" b="0" i="0" u="none" strike="noStrike" cap="none" normalizeH="0" baseline="0" dirty="0" err="1">
                <a:ln>
                  <a:noFill/>
                </a:ln>
                <a:solidFill>
                  <a:srgbClr val="24292E"/>
                </a:solidFill>
                <a:effectLst/>
              </a:rPr>
              <a:t>this.state.count</a:t>
            </a:r>
            <a:r>
              <a:rPr kumimoji="0" lang="en-US" altLang="en-US" sz="2400" b="0" i="0" u="none" strike="noStrike" cap="none" normalizeH="0" baseline="0" dirty="0">
                <a:ln>
                  <a:noFill/>
                </a:ln>
                <a:solidFill>
                  <a:srgbClr val="24292E"/>
                </a:solidFill>
                <a:effectLst/>
              </a:rPr>
              <a:t> = </a:t>
            </a:r>
            <a:r>
              <a:rPr kumimoji="0" lang="en-US" altLang="en-US" sz="2400" b="0" i="0" u="none" strike="noStrike" cap="none" normalizeH="0" baseline="0" dirty="0" err="1">
                <a:ln>
                  <a:noFill/>
                </a:ln>
                <a:solidFill>
                  <a:srgbClr val="24292E"/>
                </a:solidFill>
                <a:effectLst/>
              </a:rPr>
              <a:t>this.state.count</a:t>
            </a:r>
            <a:r>
              <a:rPr kumimoji="0" lang="en-US" altLang="en-US" sz="2400" b="0" i="0" u="none" strike="noStrike" cap="none" normalizeH="0" baseline="0" dirty="0">
                <a:ln>
                  <a:noFill/>
                </a:ln>
                <a:solidFill>
                  <a:srgbClr val="24292E"/>
                </a:solidFill>
                <a:effectLst/>
              </a:rPr>
              <a:t> + 1,</a:t>
            </a:r>
            <a:br>
              <a:rPr kumimoji="0" lang="en-US" altLang="en-US" sz="2400" b="0" i="0" u="none" strike="noStrike" cap="none" normalizeH="0" baseline="0" dirty="0">
                <a:ln>
                  <a:noFill/>
                </a:ln>
                <a:solidFill>
                  <a:srgbClr val="24292E"/>
                </a:solidFill>
                <a:effectLst/>
              </a:rPr>
            </a:br>
            <a:r>
              <a:rPr kumimoji="0" lang="en-US" altLang="en-US" sz="2400" b="0" i="0" u="none" strike="noStrike" cap="none" normalizeH="0" baseline="0" dirty="0">
                <a:ln>
                  <a:noFill/>
                </a:ln>
                <a:solidFill>
                  <a:srgbClr val="24292E"/>
                </a:solidFill>
                <a:effectLst/>
              </a:rPr>
              <a:t> React cannot listen to the state getting updated in this way, so your component will not re-render. In the UI count value won't change, But we can see the change if we add console.log(</a:t>
            </a:r>
            <a:r>
              <a:rPr kumimoji="0" lang="en-US" altLang="en-US" sz="2400" b="0" i="0" u="none" strike="noStrike" cap="none" normalizeH="0" baseline="0" dirty="0" err="1">
                <a:ln>
                  <a:noFill/>
                </a:ln>
                <a:solidFill>
                  <a:srgbClr val="24292E"/>
                </a:solidFill>
                <a:effectLst/>
              </a:rPr>
              <a:t>this.state.count</a:t>
            </a:r>
            <a:r>
              <a:rPr kumimoji="0" lang="en-US" altLang="en-US" sz="2400" b="0" i="0" u="none" strike="noStrike" cap="none" normalizeH="0" baseline="0" dirty="0">
                <a:ln>
                  <a:noFill/>
                </a:ln>
                <a:solidFill>
                  <a:srgbClr val="24292E"/>
                </a:solidFill>
                <a:effectLst/>
              </a:rPr>
              <a:t>)</a:t>
            </a:r>
            <a:br>
              <a:rPr kumimoji="0" lang="en-US" altLang="en-US" sz="2400" b="0" i="0" u="none" strike="noStrike" cap="none" normalizeH="0" baseline="0" dirty="0">
                <a:ln>
                  <a:noFill/>
                </a:ln>
                <a:solidFill>
                  <a:srgbClr val="24292E"/>
                </a:solidFill>
                <a:effectLst/>
              </a:rPr>
            </a:br>
            <a:endParaRPr kumimoji="0" lang="en-US" altLang="en-US" sz="2400" b="0" i="0" u="none" strike="noStrike" cap="none" normalizeH="0" baseline="0" dirty="0">
              <a:ln>
                <a:noFill/>
              </a:ln>
              <a:solidFill>
                <a:srgbClr val="24292E"/>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0" i="0" u="none" strike="noStrike" cap="none" normalizeH="0" baseline="0" dirty="0">
                <a:ln>
                  <a:noFill/>
                </a:ln>
                <a:solidFill>
                  <a:srgbClr val="24292E"/>
                </a:solidFill>
                <a:effectLst/>
              </a:rPr>
              <a:t>Whenever a code has to be executed once the state has been changed, do not place the code right after </a:t>
            </a:r>
            <a:r>
              <a:rPr kumimoji="0" lang="en-US" altLang="en-US" sz="2400" b="0" i="0" u="none" strike="noStrike" cap="none" normalizeH="0" baseline="0" dirty="0" err="1">
                <a:ln>
                  <a:noFill/>
                </a:ln>
                <a:solidFill>
                  <a:srgbClr val="24292E"/>
                </a:solidFill>
                <a:effectLst/>
              </a:rPr>
              <a:t>setState</a:t>
            </a:r>
            <a:r>
              <a:rPr kumimoji="0" lang="en-US" altLang="en-US" sz="2400" b="0" i="0" u="none" strike="noStrike" cap="none" normalizeH="0" baseline="0" dirty="0">
                <a:ln>
                  <a:noFill/>
                </a:ln>
                <a:solidFill>
                  <a:srgbClr val="24292E"/>
                </a:solidFill>
                <a:effectLst/>
              </a:rPr>
              <a:t>()method, Instead place the code within callback function that is passed as second parameter to </a:t>
            </a:r>
            <a:r>
              <a:rPr kumimoji="0" lang="en-US" altLang="en-US" sz="2400" b="0" i="0" u="none" strike="noStrike" cap="none" normalizeH="0" baseline="0" dirty="0" err="1">
                <a:ln>
                  <a:noFill/>
                </a:ln>
                <a:solidFill>
                  <a:srgbClr val="24292E"/>
                </a:solidFill>
                <a:effectLst/>
              </a:rPr>
              <a:t>setState</a:t>
            </a:r>
            <a:r>
              <a:rPr kumimoji="0" lang="en-US" altLang="en-US" sz="2400" b="0" i="0" u="none" strike="noStrike" cap="none" normalizeH="0" baseline="0" dirty="0">
                <a:ln>
                  <a:noFill/>
                </a:ln>
                <a:solidFill>
                  <a:srgbClr val="24292E"/>
                </a:solidFill>
                <a:effectLst/>
              </a:rPr>
              <a:t>() method.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3788986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520</Words>
  <Application>Microsoft Office PowerPoint</Application>
  <PresentationFormat>Widescreen</PresentationFormat>
  <Paragraphs>167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-apple-system</vt:lpstr>
      <vt:lpstr>Arial</vt:lpstr>
      <vt:lpstr>Calibri</vt:lpstr>
      <vt:lpstr>Calibri Light</vt:lpstr>
      <vt:lpstr>SFMono-Regular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Gagana  H G</dc:creator>
  <cp:lastModifiedBy>Gagana  H G</cp:lastModifiedBy>
  <cp:revision>11</cp:revision>
  <dcterms:created xsi:type="dcterms:W3CDTF">2019-09-03T08:56:41Z</dcterms:created>
  <dcterms:modified xsi:type="dcterms:W3CDTF">2019-09-03T10:32:51Z</dcterms:modified>
</cp:coreProperties>
</file>