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9"/>
  </p:notesMasterIdLst>
  <p:handoutMasterIdLst>
    <p:handoutMasterId r:id="rId20"/>
  </p:handoutMasterIdLst>
  <p:sldIdLst>
    <p:sldId id="289" r:id="rId5"/>
    <p:sldId id="288" r:id="rId6"/>
    <p:sldId id="261" r:id="rId7"/>
    <p:sldId id="264" r:id="rId8"/>
    <p:sldId id="291" r:id="rId9"/>
    <p:sldId id="292" r:id="rId10"/>
    <p:sldId id="293" r:id="rId11"/>
    <p:sldId id="294" r:id="rId12"/>
    <p:sldId id="295" r:id="rId13"/>
    <p:sldId id="296" r:id="rId14"/>
    <p:sldId id="290" r:id="rId15"/>
    <p:sldId id="297" r:id="rId16"/>
    <p:sldId id="29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3" r:id="rId14"/>
    <p:sldLayoutId id="2147483685" r:id="rId15"/>
    <p:sldLayoutId id="21474836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World population data analysis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8CFE9-F499-4064-ACA6-A5208670634D}"/>
              </a:ext>
            </a:extLst>
          </p:cNvPr>
          <p:cNvSpPr txBox="1"/>
          <p:nvPr/>
        </p:nvSpPr>
        <p:spPr>
          <a:xfrm>
            <a:off x="1179443" y="4890052"/>
            <a:ext cx="40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-BY GAGANA.R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463D-224D-49C7-8661-E1D05429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WHAT IS THE POPULATION OVER THE YEARS?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AC768-A962-4EB4-9F8D-D27E4B9E5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2" t="60376" r="54072" b="12951"/>
          <a:stretch/>
        </p:blipFill>
        <p:spPr>
          <a:xfrm>
            <a:off x="1789042" y="2746511"/>
            <a:ext cx="7774612" cy="3578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532BB-BCA2-4E3B-8F8E-E81339DD197F}"/>
              </a:ext>
            </a:extLst>
          </p:cNvPr>
          <p:cNvSpPr txBox="1"/>
          <p:nvPr/>
        </p:nvSpPr>
        <p:spPr>
          <a:xfrm>
            <a:off x="2014330" y="2067339"/>
            <a:ext cx="797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POPULATION HAS BEEN </a:t>
            </a:r>
            <a:r>
              <a:rPr lang="en-US" b="1" dirty="0"/>
              <a:t>STEADILY INCREASING </a:t>
            </a:r>
            <a:r>
              <a:rPr lang="en-US" dirty="0"/>
              <a:t>OVER THE YEARS.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4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9914-9458-44F1-A4FA-FC4CA774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84B0B-F0D4-44D3-9BC4-853692F8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t="21847" r="20211" b="12621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785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04FB-E15E-4700-BD9D-B32A9D40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RECOMMENDATIONS: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AFF8-712A-4EAB-9BA2-DF11F1FB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REDUCE POPULATION GROWTH IN ASIA, KEY STRATEGIES INCLUDE-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Improving access to family planning, education and healthcare to lower infant mortality.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Government could promote smaller families through incentives and support later marriage and childbearing.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62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249F-4F1D-4BE5-971B-763FEF31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recommendations-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7C72-F67C-478F-9E42-C79E609C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INCREASE POPULATION IN EUROPE, KEY STRATEGIES INCLUDE-</a:t>
            </a:r>
          </a:p>
          <a:p>
            <a:endParaRPr lang="en-US" b="1" dirty="0"/>
          </a:p>
          <a:p>
            <a:r>
              <a:rPr lang="en-US" dirty="0"/>
              <a:t>POLICIES TO ATTRACT IMMIGRATES AND SUPPORT THE INTEGRATION, ALONG WITH FLEXIBLE WORK ARRANGEMENTS, CAN HELP BOOST POPULATION.</a:t>
            </a:r>
          </a:p>
          <a:p>
            <a:endParaRPr lang="en-US" dirty="0"/>
          </a:p>
          <a:p>
            <a:r>
              <a:rPr lang="en-US" dirty="0"/>
              <a:t>ENCOURAGING WORK-LIFE BALANCE, PROMOTING GENDER QUALITY AND FERTILITY TREATMENTS ARE ALSO IMPORTANT.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6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AGENDA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DATASET OVERVIEW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 CLEANING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 MODELING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WORLD POPULATION DATA ANALYSIS</a:t>
            </a:r>
          </a:p>
          <a:p>
            <a:endParaRPr lang="en-US" dirty="0"/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u="sng" dirty="0"/>
              <a:t>DATASET OVERVIEW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 CONSISTS OF THREE TABLES, WITH TWO OF THEM SHARING THE SAME COLUMN STRUCTURE.</a:t>
            </a:r>
          </a:p>
          <a:p>
            <a:r>
              <a:rPr lang="en-US" dirty="0"/>
              <a:t>TABLE 1 CONTAINS DATA FROM THE YEARS </a:t>
            </a:r>
            <a:r>
              <a:rPr lang="en-US" b="1" dirty="0"/>
              <a:t>2001-2050</a:t>
            </a:r>
            <a:r>
              <a:rPr lang="en-US" dirty="0"/>
              <a:t>.</a:t>
            </a:r>
          </a:p>
          <a:p>
            <a:r>
              <a:rPr lang="en-US" dirty="0"/>
              <a:t>TABLE 2 CONTAINS DATA FROM THE YEARS </a:t>
            </a:r>
            <a:r>
              <a:rPr lang="en-US" b="1" dirty="0"/>
              <a:t>2051-2010</a:t>
            </a:r>
            <a:r>
              <a:rPr lang="en-US" dirty="0"/>
              <a:t>.</a:t>
            </a:r>
          </a:p>
          <a:p>
            <a:r>
              <a:rPr lang="en-US" dirty="0"/>
              <a:t>THESE TWO TABLES REPRESENT THE </a:t>
            </a:r>
            <a:r>
              <a:rPr lang="en-US" b="1" dirty="0"/>
              <a:t>MALE</a:t>
            </a:r>
            <a:r>
              <a:rPr lang="en-US" dirty="0"/>
              <a:t> AND </a:t>
            </a:r>
            <a:r>
              <a:rPr lang="en-US" b="1" dirty="0"/>
              <a:t>FEMLAE POPULATIONS</a:t>
            </a:r>
            <a:r>
              <a:rPr lang="en-US" dirty="0"/>
              <a:t> WORLDWIDE, CATEGORIZED BY AGE GROUP AND COUNTRIES.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6000" cy="1382156"/>
          </a:xfrm>
          <a:noFill/>
        </p:spPr>
        <p:txBody>
          <a:bodyPr/>
          <a:lstStyle/>
          <a:p>
            <a:pPr algn="ctr"/>
            <a:r>
              <a:rPr lang="en-US" b="1" u="sng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A7C0F-8C49-4D84-A824-73226BFC21D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1603513"/>
            <a:ext cx="10214039" cy="4496642"/>
          </a:xfrm>
        </p:spPr>
        <p:txBody>
          <a:bodyPr/>
          <a:lstStyle/>
          <a:p>
            <a:r>
              <a:rPr lang="en-US" dirty="0"/>
              <a:t>WE USED</a:t>
            </a:r>
            <a:r>
              <a:rPr lang="en-US" b="1" dirty="0"/>
              <a:t> POWERBI </a:t>
            </a:r>
            <a:r>
              <a:rPr lang="en-US" dirty="0"/>
              <a:t>FOR VISUALIZATION IN DATA ANALYSIS.</a:t>
            </a:r>
          </a:p>
          <a:p>
            <a:endParaRPr lang="en-US" dirty="0"/>
          </a:p>
          <a:p>
            <a:r>
              <a:rPr lang="en-US" dirty="0"/>
              <a:t>STEPS FOLLOWED FOR DATA CLEANING IN DONE AT </a:t>
            </a:r>
            <a:r>
              <a:rPr lang="en-US" b="1" dirty="0"/>
              <a:t>POWER QUERY EDITOR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EXPELL THE NULL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REMOVING IRRELEVANT ROWS AND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USING ROUND FUNCTIONS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USING PIVOT 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RENAMING VALUES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DE9-4911-46E0-8224-C440219A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MODELING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34AA-BB04-4920-8538-7E3793ED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process of creating a structured representation of data and it’s relationships to support storage, retrieval, and management in a database system. It involves defining how data is organized, what types of data is stored and how different data elements relate to each other.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FactPopulation</a:t>
            </a:r>
            <a:r>
              <a:rPr lang="en-US" dirty="0"/>
              <a:t> serves as </a:t>
            </a:r>
            <a:r>
              <a:rPr lang="en-US" b="1" dirty="0"/>
              <a:t>fact table</a:t>
            </a:r>
            <a:r>
              <a:rPr lang="en-US" dirty="0"/>
              <a:t>, whereas </a:t>
            </a:r>
            <a:r>
              <a:rPr lang="en-US" dirty="0" err="1"/>
              <a:t>DimAge</a:t>
            </a:r>
            <a:r>
              <a:rPr lang="en-US" dirty="0"/>
              <a:t> and </a:t>
            </a:r>
            <a:r>
              <a:rPr lang="en-US" dirty="0" err="1"/>
              <a:t>DimRegion</a:t>
            </a:r>
            <a:r>
              <a:rPr lang="en-US" dirty="0"/>
              <a:t> serves as </a:t>
            </a:r>
            <a:r>
              <a:rPr lang="en-US" b="1" dirty="0"/>
              <a:t>Dimensional table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55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D32-0055-4AF9-A5E8-877AC780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Data analysis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56E9-9763-4CBF-8462-8694F9F4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analyzing the data, we find that:</a:t>
            </a:r>
          </a:p>
          <a:p>
            <a:endParaRPr lang="en-US" dirty="0"/>
          </a:p>
          <a:p>
            <a:r>
              <a:rPr lang="en-US" dirty="0"/>
              <a:t>POPULATION- </a:t>
            </a:r>
            <a:r>
              <a:rPr lang="en-US" b="1" dirty="0"/>
              <a:t>943 BILLION</a:t>
            </a:r>
          </a:p>
          <a:p>
            <a:r>
              <a:rPr lang="en-US" dirty="0"/>
              <a:t>NUMBER OF COUNTRIES- </a:t>
            </a:r>
            <a:r>
              <a:rPr lang="en-US" b="1" dirty="0"/>
              <a:t>194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820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1655-4135-49B6-8C64-C6858EA3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THE COMPOSITION OF MALE AND FEMALE POPULATION WORLDWIDE?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9C889-3CF2-4188-9988-96CEF1E0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9" t="30281" r="47782" b="39672"/>
          <a:stretch/>
        </p:blipFill>
        <p:spPr>
          <a:xfrm>
            <a:off x="3737113" y="3118480"/>
            <a:ext cx="4100633" cy="3264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64009-65F1-41C0-97E8-536E5ED74B5E}"/>
              </a:ext>
            </a:extLst>
          </p:cNvPr>
          <p:cNvSpPr txBox="1"/>
          <p:nvPr/>
        </p:nvSpPr>
        <p:spPr>
          <a:xfrm>
            <a:off x="1143000" y="2193853"/>
            <a:ext cx="10233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THE WORLD, THE MALE AND FEMALE POPULATIONS ARE DISTRIBUTED ALMOST EQUALLY, WITH ONLY SLIGHT VARIATIONS.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69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DEBD-A5DF-4363-8BCC-4C4D25C2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WHICH REGION IS HIGHLY POPULATED?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B14BA-B592-4308-8E5A-A0ECFF347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6" t="60047" r="18711" b="13609"/>
          <a:stretch/>
        </p:blipFill>
        <p:spPr>
          <a:xfrm>
            <a:off x="2346462" y="3326295"/>
            <a:ext cx="7274616" cy="3158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2640D-9B39-47C1-B5F9-CC0D157B2640}"/>
              </a:ext>
            </a:extLst>
          </p:cNvPr>
          <p:cNvSpPr txBox="1"/>
          <p:nvPr/>
        </p:nvSpPr>
        <p:spPr>
          <a:xfrm>
            <a:off x="1143000" y="2100490"/>
            <a:ext cx="1131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ALL THE REGIONS, </a:t>
            </a:r>
            <a:r>
              <a:rPr lang="en-US" b="1" dirty="0"/>
              <a:t>ASIA</a:t>
            </a:r>
            <a:r>
              <a:rPr lang="en-US" dirty="0"/>
              <a:t> IS THE </a:t>
            </a:r>
            <a:r>
              <a:rPr lang="en-US" b="1" dirty="0"/>
              <a:t>MOST POPULATED</a:t>
            </a:r>
            <a:r>
              <a:rPr lang="en-US" dirty="0"/>
              <a:t>, FOLLOWED BY AFRICA IN SECOND PLACE, WHILE </a:t>
            </a:r>
            <a:r>
              <a:rPr lang="en-US" b="1" dirty="0"/>
              <a:t>OCEANIA</a:t>
            </a:r>
          </a:p>
          <a:p>
            <a:r>
              <a:rPr lang="en-US" dirty="0"/>
              <a:t>IS THE </a:t>
            </a:r>
            <a:r>
              <a:rPr lang="en-US" b="1" dirty="0"/>
              <a:t>LEAST POPULATED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011C-2261-4DEE-9424-12E7D5D2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5836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WHICH AGE GROUP HAS THE HIGHEST POPULATION?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E15DE-BF38-4A03-9433-50F23520E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67" t="32056" r="20192" b="39295"/>
          <a:stretch/>
        </p:blipFill>
        <p:spPr>
          <a:xfrm>
            <a:off x="3578087" y="3591338"/>
            <a:ext cx="5110466" cy="2925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30940D-F3CC-49D0-AEEA-D7999E0F8DB3}"/>
              </a:ext>
            </a:extLst>
          </p:cNvPr>
          <p:cNvSpPr txBox="1"/>
          <p:nvPr/>
        </p:nvSpPr>
        <p:spPr>
          <a:xfrm>
            <a:off x="1404731" y="1683026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YOUNG PEOPLE </a:t>
            </a:r>
            <a:r>
              <a:rPr lang="en-US" dirty="0"/>
              <a:t>IS THE </a:t>
            </a:r>
            <a:r>
              <a:rPr lang="en-US" b="1" dirty="0"/>
              <a:t>MOST POPULATED </a:t>
            </a:r>
            <a:r>
              <a:rPr lang="en-US" dirty="0"/>
              <a:t>CATEGORY WITH </a:t>
            </a:r>
            <a:r>
              <a:rPr lang="en-US" b="1" dirty="0"/>
              <a:t>254 BILLION </a:t>
            </a:r>
            <a:r>
              <a:rPr lang="en-US" dirty="0"/>
              <a:t>POPULATION.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SECOND HIGHEST POPULATED CATEGORY IS MIDDLE AGE WITH 221 BILLION POPULATION.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LASTLY, THE </a:t>
            </a:r>
            <a:r>
              <a:rPr lang="en-US" b="1" dirty="0"/>
              <a:t>TEEN CATEGORY </a:t>
            </a:r>
            <a:r>
              <a:rPr lang="en-US" dirty="0"/>
              <a:t>HAS THE </a:t>
            </a:r>
            <a:r>
              <a:rPr lang="en-US" b="1" dirty="0"/>
              <a:t>LEAST POPULATION </a:t>
            </a:r>
            <a:r>
              <a:rPr lang="en-US" dirty="0"/>
              <a:t>WITH </a:t>
            </a:r>
            <a:r>
              <a:rPr lang="en-US" b="1" dirty="0"/>
              <a:t>134 BILLION </a:t>
            </a:r>
            <a:r>
              <a:rPr lang="en-US" dirty="0"/>
              <a:t>POPULATION.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04799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76</TotalTime>
  <Words>422</Words>
  <Application>Microsoft Office PowerPoint</Application>
  <PresentationFormat>Widescreen</PresentationFormat>
  <Paragraphs>63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Univers Condensed Light</vt:lpstr>
      <vt:lpstr>Walbaum Display Light</vt:lpstr>
      <vt:lpstr>Wingdings</vt:lpstr>
      <vt:lpstr>AngleLinesVTI</vt:lpstr>
      <vt:lpstr>World population data analysis</vt:lpstr>
      <vt:lpstr>AGENDA</vt:lpstr>
      <vt:lpstr>DATASET OVERVIEW</vt:lpstr>
      <vt:lpstr>DATA cleaning</vt:lpstr>
      <vt:lpstr>DATA MODELING</vt:lpstr>
      <vt:lpstr>Data analysis</vt:lpstr>
      <vt:lpstr>WHAT IS THE COMPOSITION OF MALE AND FEMALE POPULATION WORLDWIDE?</vt:lpstr>
      <vt:lpstr>WHICH REGION IS HIGHLY POPULATED?</vt:lpstr>
      <vt:lpstr>WHICH AGE GROUP HAS THE HIGHEST POPULATION?</vt:lpstr>
      <vt:lpstr>WHAT IS THE POPULATION OVER THE YEARS?</vt:lpstr>
      <vt:lpstr>PowerPoint Presentation</vt:lpstr>
      <vt:lpstr>RECOMMENDATIONS:</vt:lpstr>
      <vt:lpstr>recommendations-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data analysis</dc:title>
  <dc:creator>Gagana R</dc:creator>
  <cp:lastModifiedBy>Gagana R</cp:lastModifiedBy>
  <cp:revision>9</cp:revision>
  <dcterms:created xsi:type="dcterms:W3CDTF">2025-05-12T08:43:27Z</dcterms:created>
  <dcterms:modified xsi:type="dcterms:W3CDTF">2025-05-12T10:00:25Z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