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2" r:id="rId5"/>
    <p:sldId id="259" r:id="rId6"/>
    <p:sldId id="263" r:id="rId7"/>
    <p:sldId id="264" r:id="rId8"/>
    <p:sldId id="265" r:id="rId9"/>
    <p:sldId id="268" r:id="rId10"/>
    <p:sldId id="260" r:id="rId11"/>
    <p:sldId id="261" r:id="rId12"/>
    <p:sldId id="266" r:id="rId13"/>
    <p:sldId id="267" r:id="rId14"/>
    <p:sldId id="271" r:id="rId15"/>
    <p:sldId id="258"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65142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95287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291985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332769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2452338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2275435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492250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92823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9534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266766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399200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31344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43692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25012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72253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399575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E8009-197D-4E80-A9F8-173C56992ADB}" type="datetimeFigureOut">
              <a:rPr lang="en-IN" smtClean="0"/>
              <a:t>24-07-2021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327C14-5B92-4079-9D43-E8D54D79DDFC}" type="slidenum">
              <a:rPr lang="en-IN" smtClean="0"/>
              <a:t>‹#›</a:t>
            </a:fld>
            <a:endParaRPr lang="en-IN" dirty="0"/>
          </a:p>
        </p:txBody>
      </p:sp>
    </p:spTree>
    <p:extLst>
      <p:ext uri="{BB962C8B-B14F-4D97-AF65-F5344CB8AC3E}">
        <p14:creationId xmlns:p14="http://schemas.microsoft.com/office/powerpoint/2010/main" val="105176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E8009-197D-4E80-A9F8-173C56992ADB}" type="datetimeFigureOut">
              <a:rPr lang="en-IN" smtClean="0"/>
              <a:t>24-07-2021</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327C14-5B92-4079-9D43-E8D54D79DDFC}" type="slidenum">
              <a:rPr lang="en-IN" smtClean="0"/>
              <a:t>‹#›</a:t>
            </a:fld>
            <a:endParaRPr lang="en-IN" dirty="0"/>
          </a:p>
        </p:txBody>
      </p:sp>
    </p:spTree>
    <p:extLst>
      <p:ext uri="{BB962C8B-B14F-4D97-AF65-F5344CB8AC3E}">
        <p14:creationId xmlns:p14="http://schemas.microsoft.com/office/powerpoint/2010/main" val="573580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A0F9-477B-4A18-BEEB-C48F520B624B}"/>
              </a:ext>
            </a:extLst>
          </p:cNvPr>
          <p:cNvSpPr>
            <a:spLocks noGrp="1"/>
          </p:cNvSpPr>
          <p:nvPr>
            <p:ph type="ctrTitle"/>
          </p:nvPr>
        </p:nvSpPr>
        <p:spPr/>
        <p:txBody>
          <a:bodyPr>
            <a:normAutofit fontScale="90000"/>
          </a:bodyPr>
          <a:lstStyle/>
          <a:p>
            <a:pPr algn="ctr"/>
            <a:r>
              <a:rPr lang="en-US" dirty="0"/>
              <a:t>How we can Use Material UI and BootStrap together?</a:t>
            </a:r>
            <a:endParaRPr lang="en-IN" dirty="0"/>
          </a:p>
        </p:txBody>
      </p:sp>
      <p:sp>
        <p:nvSpPr>
          <p:cNvPr id="3" name="Subtitle 2">
            <a:extLst>
              <a:ext uri="{FF2B5EF4-FFF2-40B4-BE49-F238E27FC236}">
                <a16:creationId xmlns:a16="http://schemas.microsoft.com/office/drawing/2014/main" id="{E35C7DB3-440A-43B7-9CE6-248F4CC2674A}"/>
              </a:ext>
            </a:extLst>
          </p:cNvPr>
          <p:cNvSpPr>
            <a:spLocks noGrp="1"/>
          </p:cNvSpPr>
          <p:nvPr>
            <p:ph type="subTitle" idx="1"/>
          </p:nvPr>
        </p:nvSpPr>
        <p:spPr>
          <a:xfrm>
            <a:off x="1524000" y="4831644"/>
            <a:ext cx="9144000" cy="426156"/>
          </a:xfrm>
        </p:spPr>
        <p:txBody>
          <a:bodyPr/>
          <a:lstStyle/>
          <a:p>
            <a:pPr algn="ctr"/>
            <a:r>
              <a:rPr lang="en-US" dirty="0"/>
              <a:t>Gagandeep Singh</a:t>
            </a:r>
            <a:endParaRPr lang="en-IN" dirty="0"/>
          </a:p>
        </p:txBody>
      </p:sp>
    </p:spTree>
    <p:extLst>
      <p:ext uri="{BB962C8B-B14F-4D97-AF65-F5344CB8AC3E}">
        <p14:creationId xmlns:p14="http://schemas.microsoft.com/office/powerpoint/2010/main" val="415584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70A4-E8A4-41CE-8A81-F724A2450C4E}"/>
              </a:ext>
            </a:extLst>
          </p:cNvPr>
          <p:cNvSpPr>
            <a:spLocks noGrp="1"/>
          </p:cNvSpPr>
          <p:nvPr>
            <p:ph type="title"/>
          </p:nvPr>
        </p:nvSpPr>
        <p:spPr>
          <a:xfrm>
            <a:off x="1484311" y="191912"/>
            <a:ext cx="10018713" cy="790221"/>
          </a:xfrm>
        </p:spPr>
        <p:txBody>
          <a:bodyPr/>
          <a:lstStyle/>
          <a:p>
            <a:r>
              <a:rPr lang="en-US" dirty="0"/>
              <a:t>Using Material UI and Bootstrap</a:t>
            </a:r>
            <a:endParaRPr lang="en-IN" dirty="0"/>
          </a:p>
        </p:txBody>
      </p:sp>
      <p:pic>
        <p:nvPicPr>
          <p:cNvPr id="4" name="Content Placeholder 3">
            <a:extLst>
              <a:ext uri="{FF2B5EF4-FFF2-40B4-BE49-F238E27FC236}">
                <a16:creationId xmlns:a16="http://schemas.microsoft.com/office/drawing/2014/main" id="{57054E5D-88F1-4387-BC99-8F799B064099}"/>
              </a:ext>
            </a:extLst>
          </p:cNvPr>
          <p:cNvPicPr>
            <a:picLocks noGrp="1" noChangeAspect="1"/>
          </p:cNvPicPr>
          <p:nvPr>
            <p:ph idx="1"/>
          </p:nvPr>
        </p:nvPicPr>
        <p:blipFill>
          <a:blip r:embed="rId2"/>
          <a:stretch>
            <a:fillRect/>
          </a:stretch>
        </p:blipFill>
        <p:spPr>
          <a:xfrm>
            <a:off x="1484311" y="1331913"/>
            <a:ext cx="10018712" cy="5181776"/>
          </a:xfrm>
          <a:prstGeom prst="rect">
            <a:avLst/>
          </a:prstGeom>
        </p:spPr>
      </p:pic>
    </p:spTree>
    <p:extLst>
      <p:ext uri="{BB962C8B-B14F-4D97-AF65-F5344CB8AC3E}">
        <p14:creationId xmlns:p14="http://schemas.microsoft.com/office/powerpoint/2010/main" val="142356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F18B3B-4C8E-416F-A996-1435817DAD00}"/>
              </a:ext>
            </a:extLst>
          </p:cNvPr>
          <p:cNvPicPr>
            <a:picLocks noGrp="1" noChangeAspect="1"/>
          </p:cNvPicPr>
          <p:nvPr>
            <p:ph idx="1"/>
          </p:nvPr>
        </p:nvPicPr>
        <p:blipFill>
          <a:blip r:embed="rId2"/>
          <a:stretch>
            <a:fillRect/>
          </a:stretch>
        </p:blipFill>
        <p:spPr>
          <a:xfrm>
            <a:off x="1484311" y="1411111"/>
            <a:ext cx="10018713" cy="5317067"/>
          </a:xfrm>
          <a:prstGeom prst="rect">
            <a:avLst/>
          </a:prstGeom>
        </p:spPr>
      </p:pic>
    </p:spTree>
    <p:extLst>
      <p:ext uri="{BB962C8B-B14F-4D97-AF65-F5344CB8AC3E}">
        <p14:creationId xmlns:p14="http://schemas.microsoft.com/office/powerpoint/2010/main" val="136812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64C0BB-3006-4016-B0AD-6759D70E9F61}"/>
              </a:ext>
            </a:extLst>
          </p:cNvPr>
          <p:cNvPicPr>
            <a:picLocks noGrp="1" noChangeAspect="1"/>
          </p:cNvPicPr>
          <p:nvPr>
            <p:ph idx="1"/>
          </p:nvPr>
        </p:nvPicPr>
        <p:blipFill>
          <a:blip r:embed="rId2"/>
          <a:stretch>
            <a:fillRect/>
          </a:stretch>
        </p:blipFill>
        <p:spPr>
          <a:xfrm>
            <a:off x="1484312" y="835378"/>
            <a:ext cx="10018712" cy="5700889"/>
          </a:xfrm>
          <a:prstGeom prst="rect">
            <a:avLst/>
          </a:prstGeom>
        </p:spPr>
      </p:pic>
    </p:spTree>
    <p:extLst>
      <p:ext uri="{BB962C8B-B14F-4D97-AF65-F5344CB8AC3E}">
        <p14:creationId xmlns:p14="http://schemas.microsoft.com/office/powerpoint/2010/main" val="418283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F26FFB-992F-49B0-BC33-B872F73BDCF7}"/>
              </a:ext>
            </a:extLst>
          </p:cNvPr>
          <p:cNvPicPr>
            <a:picLocks noGrp="1" noChangeAspect="1"/>
          </p:cNvPicPr>
          <p:nvPr>
            <p:ph idx="1"/>
          </p:nvPr>
        </p:nvPicPr>
        <p:blipFill>
          <a:blip r:embed="rId2"/>
          <a:stretch>
            <a:fillRect/>
          </a:stretch>
        </p:blipFill>
        <p:spPr>
          <a:xfrm>
            <a:off x="1444978" y="541867"/>
            <a:ext cx="10318044" cy="5949244"/>
          </a:xfrm>
          <a:prstGeom prst="rect">
            <a:avLst/>
          </a:prstGeom>
        </p:spPr>
      </p:pic>
    </p:spTree>
    <p:extLst>
      <p:ext uri="{BB962C8B-B14F-4D97-AF65-F5344CB8AC3E}">
        <p14:creationId xmlns:p14="http://schemas.microsoft.com/office/powerpoint/2010/main" val="29872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9620-EE30-4268-8033-C3189E7AE375}"/>
              </a:ext>
            </a:extLst>
          </p:cNvPr>
          <p:cNvSpPr>
            <a:spLocks noGrp="1"/>
          </p:cNvSpPr>
          <p:nvPr>
            <p:ph type="title"/>
          </p:nvPr>
        </p:nvSpPr>
        <p:spPr/>
        <p:txBody>
          <a:bodyPr/>
          <a:lstStyle/>
          <a:p>
            <a:r>
              <a:rPr lang="en-US" dirty="0"/>
              <a:t>Option 3: Using MDB Framework</a:t>
            </a:r>
            <a:endParaRPr lang="en-IN" dirty="0"/>
          </a:p>
        </p:txBody>
      </p:sp>
    </p:spTree>
    <p:extLst>
      <p:ext uri="{BB962C8B-B14F-4D97-AF65-F5344CB8AC3E}">
        <p14:creationId xmlns:p14="http://schemas.microsoft.com/office/powerpoint/2010/main" val="54710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1513-CE3C-40E5-B382-A6A52214CBDA}"/>
              </a:ext>
            </a:extLst>
          </p:cNvPr>
          <p:cNvSpPr>
            <a:spLocks noGrp="1"/>
          </p:cNvSpPr>
          <p:nvPr>
            <p:ph type="title"/>
          </p:nvPr>
        </p:nvSpPr>
        <p:spPr/>
        <p:txBody>
          <a:bodyPr/>
          <a:lstStyle/>
          <a:p>
            <a:r>
              <a:rPr lang="en-US" dirty="0"/>
              <a:t>MDB - MaterialDesignBootStrap</a:t>
            </a:r>
            <a:endParaRPr lang="en-IN" dirty="0"/>
          </a:p>
        </p:txBody>
      </p:sp>
      <p:sp>
        <p:nvSpPr>
          <p:cNvPr id="3" name="Content Placeholder 2">
            <a:extLst>
              <a:ext uri="{FF2B5EF4-FFF2-40B4-BE49-F238E27FC236}">
                <a16:creationId xmlns:a16="http://schemas.microsoft.com/office/drawing/2014/main" id="{F1F27961-FF8B-4BAF-BCF1-87B63B88A3AA}"/>
              </a:ext>
            </a:extLst>
          </p:cNvPr>
          <p:cNvSpPr>
            <a:spLocks noGrp="1"/>
          </p:cNvSpPr>
          <p:nvPr>
            <p:ph idx="1"/>
          </p:nvPr>
        </p:nvSpPr>
        <p:spPr/>
        <p:txBody>
          <a:bodyPr/>
          <a:lstStyle/>
          <a:p>
            <a:pPr marL="0" indent="0" fontAlgn="base">
              <a:buNone/>
            </a:pPr>
            <a:r>
              <a:rPr lang="en-IN" sz="1800" b="1" spc="10" dirty="0">
                <a:solidFill>
                  <a:srgbClr val="273239"/>
                </a:solidFill>
                <a:effectLst/>
                <a:latin typeface="Arial" panose="020B0604020202020204" pitchFamily="34" charset="0"/>
                <a:ea typeface="Times New Roman" panose="02020603050405020304" pitchFamily="18" charset="0"/>
              </a:rPr>
              <a:t>Can we use both of them?</a:t>
            </a:r>
            <a:endParaRPr lang="en-IN" sz="1800" b="1" dirty="0">
              <a:effectLst/>
              <a:latin typeface="Times New Roman" panose="02020603050405020304" pitchFamily="18" charset="0"/>
              <a:ea typeface="Times New Roman" panose="02020603050405020304" pitchFamily="18" charset="0"/>
            </a:endParaRPr>
          </a:p>
          <a:p>
            <a:pPr fontAlgn="base">
              <a:spcAft>
                <a:spcPts val="750"/>
              </a:spcAft>
            </a:pPr>
            <a:r>
              <a:rPr lang="en-IN" sz="1800" spc="10" dirty="0">
                <a:solidFill>
                  <a:srgbClr val="273239"/>
                </a:solidFill>
                <a:effectLst/>
                <a:latin typeface="Arial" panose="020B0604020202020204" pitchFamily="34" charset="0"/>
                <a:ea typeface="Times New Roman" panose="02020603050405020304" pitchFamily="18" charset="0"/>
              </a:rPr>
              <a:t>Is it possible to take advantage of both? To enjoy a stylish responsive design without spending too much time adapting the app for various platforms?</a:t>
            </a:r>
            <a:endParaRPr lang="en-IN" sz="1800" dirty="0">
              <a:effectLst/>
              <a:latin typeface="Times New Roman" panose="02020603050405020304" pitchFamily="18" charset="0"/>
              <a:ea typeface="Times New Roman" panose="02020603050405020304" pitchFamily="18" charset="0"/>
            </a:endParaRPr>
          </a:p>
          <a:p>
            <a:pPr fontAlgn="base"/>
            <a:r>
              <a:rPr lang="en-IN" sz="1800" spc="10" dirty="0">
                <a:solidFill>
                  <a:srgbClr val="273239"/>
                </a:solidFill>
                <a:effectLst/>
                <a:latin typeface="Arial" panose="020B0604020202020204" pitchFamily="34" charset="0"/>
                <a:ea typeface="Times New Roman" panose="02020603050405020304" pitchFamily="18" charset="0"/>
              </a:rPr>
              <a:t>Yes, material design makes this possible with Bootstrap (also known as mdbootstrap). It is a set of libraries built on Bootstrap and follows other well-known frameworks and content design guidelines such as Vue, Angular, React. Allows those combo developers to use Bootstrap syntax that is familiar to everyone, so there will be fewer issues when developing. </a:t>
            </a:r>
            <a:endParaRPr lang="en-IN" dirty="0"/>
          </a:p>
        </p:txBody>
      </p:sp>
    </p:spTree>
    <p:extLst>
      <p:ext uri="{BB962C8B-B14F-4D97-AF65-F5344CB8AC3E}">
        <p14:creationId xmlns:p14="http://schemas.microsoft.com/office/powerpoint/2010/main" val="116450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6C05-9301-45F6-A0AB-4CD6EC60734D}"/>
              </a:ext>
            </a:extLst>
          </p:cNvPr>
          <p:cNvSpPr>
            <a:spLocks noGrp="1"/>
          </p:cNvSpPr>
          <p:nvPr>
            <p:ph type="title"/>
          </p:nvPr>
        </p:nvSpPr>
        <p:spPr>
          <a:xfrm>
            <a:off x="1484312" y="242713"/>
            <a:ext cx="10018713" cy="818444"/>
          </a:xfrm>
        </p:spPr>
        <p:txBody>
          <a:bodyPr/>
          <a:lstStyle/>
          <a:p>
            <a:r>
              <a:rPr lang="en-US" dirty="0"/>
              <a:t>MDB Framework</a:t>
            </a:r>
            <a:endParaRPr lang="en-IN" dirty="0"/>
          </a:p>
        </p:txBody>
      </p:sp>
      <p:pic>
        <p:nvPicPr>
          <p:cNvPr id="7" name="Content Placeholder 6">
            <a:extLst>
              <a:ext uri="{FF2B5EF4-FFF2-40B4-BE49-F238E27FC236}">
                <a16:creationId xmlns:a16="http://schemas.microsoft.com/office/drawing/2014/main" id="{9DC88871-CF76-4EA0-846F-DB3E476C398D}"/>
              </a:ext>
            </a:extLst>
          </p:cNvPr>
          <p:cNvPicPr>
            <a:picLocks noGrp="1" noChangeAspect="1"/>
          </p:cNvPicPr>
          <p:nvPr>
            <p:ph idx="1"/>
          </p:nvPr>
        </p:nvPicPr>
        <p:blipFill>
          <a:blip r:embed="rId2"/>
          <a:stretch>
            <a:fillRect/>
          </a:stretch>
        </p:blipFill>
        <p:spPr>
          <a:xfrm>
            <a:off x="1484312" y="1354667"/>
            <a:ext cx="9906177" cy="5260620"/>
          </a:xfrm>
          <a:prstGeom prst="rect">
            <a:avLst/>
          </a:prstGeom>
        </p:spPr>
      </p:pic>
    </p:spTree>
    <p:extLst>
      <p:ext uri="{BB962C8B-B14F-4D97-AF65-F5344CB8AC3E}">
        <p14:creationId xmlns:p14="http://schemas.microsoft.com/office/powerpoint/2010/main" val="179367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F4A2-F2B3-4A37-91C8-2EC5875264A1}"/>
              </a:ext>
            </a:extLst>
          </p:cNvPr>
          <p:cNvSpPr>
            <a:spLocks noGrp="1"/>
          </p:cNvSpPr>
          <p:nvPr>
            <p:ph type="title"/>
          </p:nvPr>
        </p:nvSpPr>
        <p:spPr/>
        <p:txBody>
          <a:bodyPr/>
          <a:lstStyle/>
          <a:p>
            <a:r>
              <a:rPr lang="en-US" dirty="0"/>
              <a:t>Let’s Summarize what we have learnt</a:t>
            </a:r>
            <a:endParaRPr lang="en-IN" dirty="0"/>
          </a:p>
        </p:txBody>
      </p:sp>
      <p:sp>
        <p:nvSpPr>
          <p:cNvPr id="3" name="Content Placeholder 2">
            <a:extLst>
              <a:ext uri="{FF2B5EF4-FFF2-40B4-BE49-F238E27FC236}">
                <a16:creationId xmlns:a16="http://schemas.microsoft.com/office/drawing/2014/main" id="{E1A02991-E51D-4564-8748-E10346215561}"/>
              </a:ext>
            </a:extLst>
          </p:cNvPr>
          <p:cNvSpPr>
            <a:spLocks noGrp="1"/>
          </p:cNvSpPr>
          <p:nvPr>
            <p:ph idx="1"/>
          </p:nvPr>
        </p:nvSpPr>
        <p:spPr/>
        <p:txBody>
          <a:bodyPr/>
          <a:lstStyle/>
          <a:p>
            <a:pPr marL="0" indent="0">
              <a:buNone/>
            </a:pPr>
            <a:r>
              <a:rPr lang="en-US" dirty="0"/>
              <a:t>There are multiple ways we can use Multiple CSS Frameworks together but what </a:t>
            </a:r>
            <a:r>
              <a:rPr lang="en-US" dirty="0">
                <a:solidFill>
                  <a:srgbClr val="C00000"/>
                </a:solidFill>
              </a:rPr>
              <a:t>I have done here is use particular framework on particular html tags</a:t>
            </a:r>
            <a:r>
              <a:rPr lang="en-US" dirty="0"/>
              <a:t>  and we have to make sure that we don’t get confuse between different syntax of  frameworks and we can add classes to those tags to distinguish which framework we have used on which tag. </a:t>
            </a:r>
            <a:endParaRPr lang="en-IN" dirty="0"/>
          </a:p>
        </p:txBody>
      </p:sp>
    </p:spTree>
    <p:extLst>
      <p:ext uri="{BB962C8B-B14F-4D97-AF65-F5344CB8AC3E}">
        <p14:creationId xmlns:p14="http://schemas.microsoft.com/office/powerpoint/2010/main" val="16193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A733-10C8-43C6-BFFE-C9BBD225E406}"/>
              </a:ext>
            </a:extLst>
          </p:cNvPr>
          <p:cNvSpPr>
            <a:spLocks noGrp="1"/>
          </p:cNvSpPr>
          <p:nvPr>
            <p:ph type="title"/>
          </p:nvPr>
        </p:nvSpPr>
        <p:spPr/>
        <p:txBody>
          <a:bodyPr/>
          <a:lstStyle/>
          <a:p>
            <a:r>
              <a:rPr lang="en-US" dirty="0"/>
              <a:t>Thankyou</a:t>
            </a:r>
            <a:endParaRPr lang="en-IN" dirty="0"/>
          </a:p>
        </p:txBody>
      </p:sp>
    </p:spTree>
    <p:extLst>
      <p:ext uri="{BB962C8B-B14F-4D97-AF65-F5344CB8AC3E}">
        <p14:creationId xmlns:p14="http://schemas.microsoft.com/office/powerpoint/2010/main" val="168337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D06993-76ED-427D-97E0-3D404C078B99}"/>
              </a:ext>
            </a:extLst>
          </p:cNvPr>
          <p:cNvGraphicFramePr>
            <a:graphicFrameLocks noGrp="1"/>
          </p:cNvGraphicFramePr>
          <p:nvPr>
            <p:ph idx="1"/>
            <p:extLst>
              <p:ext uri="{D42A27DB-BD31-4B8C-83A1-F6EECF244321}">
                <p14:modId xmlns:p14="http://schemas.microsoft.com/office/powerpoint/2010/main" val="3604226217"/>
              </p:ext>
            </p:extLst>
          </p:nvPr>
        </p:nvGraphicFramePr>
        <p:xfrm>
          <a:off x="519289" y="406400"/>
          <a:ext cx="11356622" cy="6254044"/>
        </p:xfrm>
        <a:graphic>
          <a:graphicData uri="http://schemas.openxmlformats.org/drawingml/2006/table">
            <a:tbl>
              <a:tblPr firstRow="1" firstCol="1" bandRow="1">
                <a:tableStyleId>{5C22544A-7EE6-4342-B048-85BDC9FD1C3A}</a:tableStyleId>
              </a:tblPr>
              <a:tblGrid>
                <a:gridCol w="5678311">
                  <a:extLst>
                    <a:ext uri="{9D8B030D-6E8A-4147-A177-3AD203B41FA5}">
                      <a16:colId xmlns:a16="http://schemas.microsoft.com/office/drawing/2014/main" val="2644615131"/>
                    </a:ext>
                  </a:extLst>
                </a:gridCol>
                <a:gridCol w="5678311">
                  <a:extLst>
                    <a:ext uri="{9D8B030D-6E8A-4147-A177-3AD203B41FA5}">
                      <a16:colId xmlns:a16="http://schemas.microsoft.com/office/drawing/2014/main" val="1889013413"/>
                    </a:ext>
                  </a:extLst>
                </a:gridCol>
              </a:tblGrid>
              <a:tr h="370278">
                <a:tc>
                  <a:txBody>
                    <a:bodyPr/>
                    <a:lstStyle/>
                    <a:p>
                      <a:pPr algn="ctr" fontAlgn="base"/>
                      <a:r>
                        <a:rPr lang="en-IN" sz="1800" spc="10" dirty="0">
                          <a:effectLst/>
                        </a:rPr>
                        <a:t>BootStrap</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algn="ctr" fontAlgn="base"/>
                      <a:r>
                        <a:rPr lang="en-IN" sz="1800" u="none" spc="10" dirty="0">
                          <a:effectLst/>
                        </a:rPr>
                        <a:t>Material UI</a:t>
                      </a:r>
                      <a:endParaRPr lang="en-IN" sz="1600" u="none"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2036261946"/>
                  </a:ext>
                </a:extLst>
              </a:tr>
              <a:tr h="654404">
                <a:tc>
                  <a:txBody>
                    <a:bodyPr/>
                    <a:lstStyle/>
                    <a:p>
                      <a:pPr fontAlgn="base"/>
                      <a:r>
                        <a:rPr lang="en-IN" sz="1600" spc="10" dirty="0">
                          <a:effectLst/>
                        </a:rPr>
                        <a:t>It is an HTML, CSS &amp; JS framework to make responsive websites that are mobile-friendly and easy to </a:t>
                      </a:r>
                      <a:r>
                        <a:rPr lang="en-IN" sz="1800" spc="10" dirty="0">
                          <a:effectLst/>
                        </a:rPr>
                        <a:t>create</a:t>
                      </a:r>
                      <a:r>
                        <a:rPr lang="en-IN" sz="1600" spc="1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Material UI is a highly interactive &amp; customizable framework based on React UI and Material Design.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849877027"/>
                  </a:ext>
                </a:extLst>
              </a:tr>
              <a:tr h="654404">
                <a:tc>
                  <a:txBody>
                    <a:bodyPr/>
                    <a:lstStyle/>
                    <a:p>
                      <a:pPr fontAlgn="base"/>
                      <a:r>
                        <a:rPr lang="en-IN" sz="1600" spc="10" dirty="0">
                          <a:effectLst/>
                        </a:rPr>
                        <a:t>Developed by Twitter, initially named Twitter Blueprint.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Developed by a small team of passionate developers by referring to Google’s material design.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439566436"/>
                  </a:ext>
                </a:extLst>
              </a:tr>
              <a:tr h="872539">
                <a:tc>
                  <a:txBody>
                    <a:bodyPr/>
                    <a:lstStyle/>
                    <a:p>
                      <a:pPr fontAlgn="base"/>
                      <a:r>
                        <a:rPr lang="en-IN" sz="1800" spc="10" dirty="0">
                          <a:effectLst/>
                        </a:rPr>
                        <a:t>High </a:t>
                      </a:r>
                      <a:r>
                        <a:rPr lang="en-IN" sz="1600" dirty="0">
                          <a:effectLst/>
                        </a:rPr>
                        <a:t>speed of development because of reusable code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Speed of development is lesser than compared to bootstrap but can be increased by extensive use of reusable components and templates.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3324073147"/>
                  </a:ext>
                </a:extLst>
              </a:tr>
              <a:tr h="436270">
                <a:tc>
                  <a:txBody>
                    <a:bodyPr/>
                    <a:lstStyle/>
                    <a:p>
                      <a:pPr fontAlgn="base"/>
                      <a:r>
                        <a:rPr lang="en-IN" sz="1600" spc="10" dirty="0">
                          <a:effectLst/>
                        </a:rPr>
                        <a:t>12-column grid system for responsive design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12-column grid system, same as bootstrap</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477811746"/>
                  </a:ext>
                </a:extLst>
              </a:tr>
              <a:tr h="1090674">
                <a:tc>
                  <a:txBody>
                    <a:bodyPr/>
                    <a:lstStyle/>
                    <a:p>
                      <a:pPr fontAlgn="base"/>
                      <a:r>
                        <a:rPr lang="en-IN" sz="1600" spc="10" dirty="0">
                          <a:effectLst/>
                        </a:rPr>
                        <a:t>Bootstrap’s information layout provides a clear and consistent UI for all platforms.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Also, it a mobile-first and supports all platforms, but excess use of customizations, transitions, and animations might affect accessibility on some platforms.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3985850036"/>
                  </a:ext>
                </a:extLst>
              </a:tr>
              <a:tr h="1090674">
                <a:tc>
                  <a:txBody>
                    <a:bodyPr/>
                    <a:lstStyle/>
                    <a:p>
                      <a:pPr fontAlgn="base"/>
                      <a:r>
                        <a:rPr lang="en-IN" sz="1600" spc="10" dirty="0">
                          <a:effectLst/>
                        </a:rPr>
                        <a:t>Unnecessary JS, jQuery scripts, and large class definitions might make that application heavy if appropriate optimizations &amp; refactoring are not performed.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It works on React JS components which can be independent of each other. It doesn’t require any library to work &amp; thus we can only use what we need.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278987554"/>
                  </a:ext>
                </a:extLst>
              </a:tr>
              <a:tr h="1084801">
                <a:tc>
                  <a:txBody>
                    <a:bodyPr/>
                    <a:lstStyle/>
                    <a:p>
                      <a:pPr fontAlgn="base"/>
                      <a:r>
                        <a:rPr lang="en-IN" sz="1600" spc="10" dirty="0">
                          <a:effectLst/>
                        </a:rPr>
                        <a:t>Bootstrap is very consistent and provides a simple, clear interface that, is easy to learn. And comparatively less customizable than Material UI.</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tc>
                  <a:txBody>
                    <a:bodyPr/>
                    <a:lstStyle/>
                    <a:p>
                      <a:pPr fontAlgn="base"/>
                      <a:r>
                        <a:rPr lang="en-IN" sz="1600" spc="10" dirty="0">
                          <a:effectLst/>
                        </a:rPr>
                        <a:t>Material UI is highly customizable with which designers can create tons of designs. But it may produce inconsistency among components.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569" marR="54569" marT="0" marB="0"/>
                </a:tc>
                <a:extLst>
                  <a:ext uri="{0D108BD9-81ED-4DB2-BD59-A6C34878D82A}">
                    <a16:rowId xmlns:a16="http://schemas.microsoft.com/office/drawing/2014/main" val="2546989279"/>
                  </a:ext>
                </a:extLst>
              </a:tr>
            </a:tbl>
          </a:graphicData>
        </a:graphic>
      </p:graphicFrame>
    </p:spTree>
    <p:extLst>
      <p:ext uri="{BB962C8B-B14F-4D97-AF65-F5344CB8AC3E}">
        <p14:creationId xmlns:p14="http://schemas.microsoft.com/office/powerpoint/2010/main" val="226496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B148-0E52-4EEE-9AD7-8FA976372332}"/>
              </a:ext>
            </a:extLst>
          </p:cNvPr>
          <p:cNvSpPr>
            <a:spLocks noGrp="1"/>
          </p:cNvSpPr>
          <p:nvPr>
            <p:ph type="title"/>
          </p:nvPr>
        </p:nvSpPr>
        <p:spPr/>
        <p:txBody>
          <a:bodyPr/>
          <a:lstStyle/>
          <a:p>
            <a:r>
              <a:rPr lang="en-US" dirty="0"/>
              <a:t>Option 1: Using </a:t>
            </a:r>
            <a:r>
              <a:rPr lang="en-US" dirty="0" err="1"/>
              <a:t>BootStrap</a:t>
            </a:r>
            <a:r>
              <a:rPr lang="en-US" dirty="0"/>
              <a:t> and Materialize CSS</a:t>
            </a:r>
            <a:endParaRPr lang="en-IN" dirty="0"/>
          </a:p>
        </p:txBody>
      </p:sp>
    </p:spTree>
    <p:extLst>
      <p:ext uri="{BB962C8B-B14F-4D97-AF65-F5344CB8AC3E}">
        <p14:creationId xmlns:p14="http://schemas.microsoft.com/office/powerpoint/2010/main" val="18617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8B2-83C6-409B-8D9E-66E181FC468D}"/>
              </a:ext>
            </a:extLst>
          </p:cNvPr>
          <p:cNvSpPr>
            <a:spLocks noGrp="1"/>
          </p:cNvSpPr>
          <p:nvPr>
            <p:ph type="title"/>
          </p:nvPr>
        </p:nvSpPr>
        <p:spPr>
          <a:xfrm>
            <a:off x="1484311" y="316090"/>
            <a:ext cx="10018713" cy="1343377"/>
          </a:xfrm>
        </p:spPr>
        <p:txBody>
          <a:bodyPr>
            <a:normAutofit/>
          </a:bodyPr>
          <a:lstStyle/>
          <a:p>
            <a:r>
              <a:rPr lang="en-IN" b="0" i="0" dirty="0">
                <a:effectLst/>
                <a:latin typeface="erdana"/>
              </a:rPr>
              <a:t>What is Materialize CSS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046CD97-D27A-459F-89CA-F209E3946A77}"/>
              </a:ext>
            </a:extLst>
          </p:cNvPr>
          <p:cNvSpPr>
            <a:spLocks noGrp="1"/>
          </p:cNvSpPr>
          <p:nvPr>
            <p:ph idx="1"/>
          </p:nvPr>
        </p:nvSpPr>
        <p:spPr>
          <a:xfrm>
            <a:off x="1484310" y="1930401"/>
            <a:ext cx="10018713" cy="3860800"/>
          </a:xfrm>
        </p:spPr>
        <p:txBody>
          <a:bodyPr/>
          <a:lstStyle/>
          <a:p>
            <a:r>
              <a:rPr lang="en-US" dirty="0"/>
              <a:t>Materialize CSS is a UI component library which is created with CSS, JavaScript and HTML. It is created and designed by Google. </a:t>
            </a:r>
          </a:p>
          <a:p>
            <a:r>
              <a:rPr lang="en-US" dirty="0"/>
              <a:t>Materialize CSS is also known as Material Design. </a:t>
            </a:r>
          </a:p>
          <a:p>
            <a:r>
              <a:rPr lang="en-US" dirty="0"/>
              <a:t>It is a design language which combines the classic principles of successful design along with innovation and technology.</a:t>
            </a:r>
          </a:p>
          <a:p>
            <a:pPr marL="0" indent="0">
              <a:buNone/>
            </a:pPr>
            <a:endParaRPr lang="en-US" dirty="0"/>
          </a:p>
          <a:p>
            <a:endParaRPr lang="en-IN" dirty="0"/>
          </a:p>
        </p:txBody>
      </p:sp>
    </p:spTree>
    <p:extLst>
      <p:ext uri="{BB962C8B-B14F-4D97-AF65-F5344CB8AC3E}">
        <p14:creationId xmlns:p14="http://schemas.microsoft.com/office/powerpoint/2010/main" val="46932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AC09-13CC-4F0F-BA7F-625F5C454AD3}"/>
              </a:ext>
            </a:extLst>
          </p:cNvPr>
          <p:cNvSpPr>
            <a:spLocks noGrp="1"/>
          </p:cNvSpPr>
          <p:nvPr>
            <p:ph type="title"/>
          </p:nvPr>
        </p:nvSpPr>
        <p:spPr>
          <a:xfrm>
            <a:off x="1484312" y="335845"/>
            <a:ext cx="10018713" cy="1075266"/>
          </a:xfrm>
        </p:spPr>
        <p:txBody>
          <a:bodyPr>
            <a:normAutofit fontScale="90000"/>
          </a:bodyPr>
          <a:lstStyle/>
          <a:p>
            <a:r>
              <a:rPr lang="en-US" dirty="0"/>
              <a:t>We can Combine BootStrap with Materialize CSS</a:t>
            </a:r>
            <a:br>
              <a:rPr lang="en-US" dirty="0"/>
            </a:br>
            <a:r>
              <a:rPr lang="en-US" dirty="0"/>
              <a:t>(I have commented the CDN link for MD CSS)</a:t>
            </a:r>
            <a:endParaRPr lang="en-IN" dirty="0"/>
          </a:p>
        </p:txBody>
      </p:sp>
      <p:pic>
        <p:nvPicPr>
          <p:cNvPr id="13" name="Content Placeholder 12">
            <a:extLst>
              <a:ext uri="{FF2B5EF4-FFF2-40B4-BE49-F238E27FC236}">
                <a16:creationId xmlns:a16="http://schemas.microsoft.com/office/drawing/2014/main" id="{0BADE0E5-6FEC-44A4-B472-F54AC9DA7C4B}"/>
              </a:ext>
            </a:extLst>
          </p:cNvPr>
          <p:cNvPicPr>
            <a:picLocks noGrp="1" noChangeAspect="1"/>
          </p:cNvPicPr>
          <p:nvPr>
            <p:ph idx="1"/>
          </p:nvPr>
        </p:nvPicPr>
        <p:blipFill>
          <a:blip r:embed="rId2"/>
          <a:stretch>
            <a:fillRect/>
          </a:stretch>
        </p:blipFill>
        <p:spPr>
          <a:xfrm>
            <a:off x="1952978" y="1659467"/>
            <a:ext cx="9245600" cy="4862688"/>
          </a:xfrm>
          <a:prstGeom prst="rect">
            <a:avLst/>
          </a:prstGeom>
        </p:spPr>
      </p:pic>
    </p:spTree>
    <p:extLst>
      <p:ext uri="{BB962C8B-B14F-4D97-AF65-F5344CB8AC3E}">
        <p14:creationId xmlns:p14="http://schemas.microsoft.com/office/powerpoint/2010/main" val="75675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17D1-C4CC-4C7B-AF9A-28FB58365AFE}"/>
              </a:ext>
            </a:extLst>
          </p:cNvPr>
          <p:cNvSpPr>
            <a:spLocks noGrp="1"/>
          </p:cNvSpPr>
          <p:nvPr>
            <p:ph type="title"/>
          </p:nvPr>
        </p:nvSpPr>
        <p:spPr>
          <a:xfrm>
            <a:off x="1484311" y="474133"/>
            <a:ext cx="10018713" cy="654756"/>
          </a:xfrm>
        </p:spPr>
        <p:txBody>
          <a:bodyPr>
            <a:normAutofit fontScale="90000"/>
          </a:bodyPr>
          <a:lstStyle/>
          <a:p>
            <a:r>
              <a:rPr lang="en-US" dirty="0"/>
              <a:t>As CDN link is commented MD CSS is not applied</a:t>
            </a:r>
            <a:endParaRPr lang="en-IN" dirty="0"/>
          </a:p>
        </p:txBody>
      </p:sp>
      <p:pic>
        <p:nvPicPr>
          <p:cNvPr id="4" name="Content Placeholder 3">
            <a:extLst>
              <a:ext uri="{FF2B5EF4-FFF2-40B4-BE49-F238E27FC236}">
                <a16:creationId xmlns:a16="http://schemas.microsoft.com/office/drawing/2014/main" id="{0AD1990C-99DA-436D-BDF3-F497FAF115F0}"/>
              </a:ext>
            </a:extLst>
          </p:cNvPr>
          <p:cNvPicPr>
            <a:picLocks noGrp="1" noChangeAspect="1"/>
          </p:cNvPicPr>
          <p:nvPr>
            <p:ph idx="1"/>
          </p:nvPr>
        </p:nvPicPr>
        <p:blipFill>
          <a:blip r:embed="rId2"/>
          <a:stretch>
            <a:fillRect/>
          </a:stretch>
        </p:blipFill>
        <p:spPr>
          <a:xfrm>
            <a:off x="1484312" y="1377244"/>
            <a:ext cx="10018712" cy="5170312"/>
          </a:xfrm>
          <a:prstGeom prst="rect">
            <a:avLst/>
          </a:prstGeom>
        </p:spPr>
      </p:pic>
    </p:spTree>
    <p:extLst>
      <p:ext uri="{BB962C8B-B14F-4D97-AF65-F5344CB8AC3E}">
        <p14:creationId xmlns:p14="http://schemas.microsoft.com/office/powerpoint/2010/main" val="14044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A6FE-D2CA-4473-A9DC-D084497E5FB3}"/>
              </a:ext>
            </a:extLst>
          </p:cNvPr>
          <p:cNvSpPr>
            <a:spLocks noGrp="1"/>
          </p:cNvSpPr>
          <p:nvPr>
            <p:ph type="title"/>
          </p:nvPr>
        </p:nvSpPr>
        <p:spPr>
          <a:xfrm>
            <a:off x="1484311" y="395111"/>
            <a:ext cx="10018713" cy="880534"/>
          </a:xfrm>
        </p:spPr>
        <p:txBody>
          <a:bodyPr>
            <a:normAutofit/>
          </a:bodyPr>
          <a:lstStyle/>
          <a:p>
            <a:r>
              <a:rPr lang="en-US" dirty="0"/>
              <a:t>Enabling the CDN of Materialize CSS</a:t>
            </a:r>
            <a:endParaRPr lang="en-IN" dirty="0"/>
          </a:p>
        </p:txBody>
      </p:sp>
      <p:pic>
        <p:nvPicPr>
          <p:cNvPr id="4" name="Content Placeholder 3">
            <a:extLst>
              <a:ext uri="{FF2B5EF4-FFF2-40B4-BE49-F238E27FC236}">
                <a16:creationId xmlns:a16="http://schemas.microsoft.com/office/drawing/2014/main" id="{278F9CEB-74F9-4F64-869F-CA18A5603D90}"/>
              </a:ext>
            </a:extLst>
          </p:cNvPr>
          <p:cNvPicPr>
            <a:picLocks noGrp="1" noChangeAspect="1"/>
          </p:cNvPicPr>
          <p:nvPr>
            <p:ph idx="1"/>
          </p:nvPr>
        </p:nvPicPr>
        <p:blipFill>
          <a:blip r:embed="rId2"/>
          <a:stretch>
            <a:fillRect/>
          </a:stretch>
        </p:blipFill>
        <p:spPr>
          <a:xfrm>
            <a:off x="1625600" y="1275645"/>
            <a:ext cx="9764889" cy="5497688"/>
          </a:xfrm>
          <a:prstGeom prst="rect">
            <a:avLst/>
          </a:prstGeom>
        </p:spPr>
      </p:pic>
    </p:spTree>
    <p:extLst>
      <p:ext uri="{BB962C8B-B14F-4D97-AF65-F5344CB8AC3E}">
        <p14:creationId xmlns:p14="http://schemas.microsoft.com/office/powerpoint/2010/main" val="67217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B65E7F-693C-473C-B7EF-1B082BA0A518}"/>
              </a:ext>
            </a:extLst>
          </p:cNvPr>
          <p:cNvPicPr>
            <a:picLocks noGrp="1" noChangeAspect="1"/>
          </p:cNvPicPr>
          <p:nvPr>
            <p:ph idx="1"/>
          </p:nvPr>
        </p:nvPicPr>
        <p:blipFill>
          <a:blip r:embed="rId2"/>
          <a:stretch>
            <a:fillRect/>
          </a:stretch>
        </p:blipFill>
        <p:spPr>
          <a:xfrm>
            <a:off x="1377244" y="1783644"/>
            <a:ext cx="10080978" cy="4876800"/>
          </a:xfrm>
        </p:spPr>
      </p:pic>
      <p:sp>
        <p:nvSpPr>
          <p:cNvPr id="8" name="Title 1">
            <a:extLst>
              <a:ext uri="{FF2B5EF4-FFF2-40B4-BE49-F238E27FC236}">
                <a16:creationId xmlns:a16="http://schemas.microsoft.com/office/drawing/2014/main" id="{688C817F-1E0A-4C1E-98FC-AA2241F5CFE4}"/>
              </a:ext>
            </a:extLst>
          </p:cNvPr>
          <p:cNvSpPr>
            <a:spLocks noGrp="1"/>
          </p:cNvSpPr>
          <p:nvPr>
            <p:ph type="title"/>
          </p:nvPr>
        </p:nvSpPr>
        <p:spPr>
          <a:xfrm>
            <a:off x="1484311" y="395111"/>
            <a:ext cx="10018713" cy="880534"/>
          </a:xfrm>
        </p:spPr>
        <p:txBody>
          <a:bodyPr>
            <a:normAutofit fontScale="90000"/>
          </a:bodyPr>
          <a:lstStyle/>
          <a:p>
            <a:r>
              <a:rPr lang="en-US" dirty="0"/>
              <a:t>Somehow the BootStrap isn’t responding for carousel !</a:t>
            </a:r>
            <a:endParaRPr lang="en-IN" dirty="0"/>
          </a:p>
        </p:txBody>
      </p:sp>
    </p:spTree>
    <p:extLst>
      <p:ext uri="{BB962C8B-B14F-4D97-AF65-F5344CB8AC3E}">
        <p14:creationId xmlns:p14="http://schemas.microsoft.com/office/powerpoint/2010/main" val="304111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9D79-F545-46A1-9E35-E7ECED097F9F}"/>
              </a:ext>
            </a:extLst>
          </p:cNvPr>
          <p:cNvSpPr>
            <a:spLocks noGrp="1"/>
          </p:cNvSpPr>
          <p:nvPr>
            <p:ph type="title"/>
          </p:nvPr>
        </p:nvSpPr>
        <p:spPr/>
        <p:txBody>
          <a:bodyPr/>
          <a:lstStyle/>
          <a:p>
            <a:r>
              <a:rPr lang="en-US" dirty="0"/>
              <a:t>Option 2: Using Material UI and </a:t>
            </a:r>
            <a:r>
              <a:rPr lang="en-US" dirty="0" err="1"/>
              <a:t>BootStrap</a:t>
            </a:r>
            <a:endParaRPr lang="en-IN" dirty="0"/>
          </a:p>
        </p:txBody>
      </p:sp>
    </p:spTree>
    <p:extLst>
      <p:ext uri="{BB962C8B-B14F-4D97-AF65-F5344CB8AC3E}">
        <p14:creationId xmlns:p14="http://schemas.microsoft.com/office/powerpoint/2010/main" val="3645647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153</TotalTime>
  <Words>561</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erdana</vt:lpstr>
      <vt:lpstr>Times New Roman</vt:lpstr>
      <vt:lpstr>Parallax</vt:lpstr>
      <vt:lpstr>How we can Use Material UI and BootStrap together?</vt:lpstr>
      <vt:lpstr>PowerPoint Presentation</vt:lpstr>
      <vt:lpstr>Option 1: Using BootStrap and Materialize CSS</vt:lpstr>
      <vt:lpstr>What is Materialize CSS </vt:lpstr>
      <vt:lpstr>We can Combine BootStrap with Materialize CSS (I have commented the CDN link for MD CSS)</vt:lpstr>
      <vt:lpstr>As CDN link is commented MD CSS is not applied</vt:lpstr>
      <vt:lpstr>Enabling the CDN of Materialize CSS</vt:lpstr>
      <vt:lpstr>Somehow the BootStrap isn’t responding for carousel !</vt:lpstr>
      <vt:lpstr>Option 2: Using Material UI and BootStrap</vt:lpstr>
      <vt:lpstr>Using Material UI and Bootstrap</vt:lpstr>
      <vt:lpstr>PowerPoint Presentation</vt:lpstr>
      <vt:lpstr>PowerPoint Presentation</vt:lpstr>
      <vt:lpstr>PowerPoint Presentation</vt:lpstr>
      <vt:lpstr>Option 3: Using MDB Framework</vt:lpstr>
      <vt:lpstr>MDB - MaterialDesignBootStrap</vt:lpstr>
      <vt:lpstr>MDB Framework</vt:lpstr>
      <vt:lpstr>Let’s Summarize what we have learnt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 can Use Material UI and BootStrap together?</dc:title>
  <dc:creator>gagandeep singh</dc:creator>
  <cp:lastModifiedBy>gagandeep singh</cp:lastModifiedBy>
  <cp:revision>1</cp:revision>
  <dcterms:created xsi:type="dcterms:W3CDTF">2021-07-24T04:10:42Z</dcterms:created>
  <dcterms:modified xsi:type="dcterms:W3CDTF">2021-07-24T06:44:40Z</dcterms:modified>
</cp:coreProperties>
</file>