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55" r:id="rId4"/>
    <p:sldId id="456" r:id="rId5"/>
    <p:sldId id="457" r:id="rId6"/>
    <p:sldId id="458" r:id="rId7"/>
    <p:sldId id="552" r:id="rId8"/>
    <p:sldId id="553" r:id="rId9"/>
    <p:sldId id="549" r:id="rId10"/>
    <p:sldId id="554" r:id="rId11"/>
    <p:sldId id="492" r:id="rId12"/>
    <p:sldId id="509" r:id="rId13"/>
    <p:sldId id="512" r:id="rId14"/>
    <p:sldId id="511" r:id="rId15"/>
    <p:sldId id="518" r:id="rId16"/>
    <p:sldId id="517" r:id="rId17"/>
    <p:sldId id="539" r:id="rId18"/>
    <p:sldId id="542" r:id="rId19"/>
    <p:sldId id="555" r:id="rId20"/>
    <p:sldId id="5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12AD-EA73-9140-98FC-984EB544AB7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DA87B-D3F5-924D-B063-DFE0C51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E13A-16EF-D748-9EFC-CC0F27FA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CD7D-04BB-7D41-B559-CE78DFD3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C66E-3051-9B4D-8223-24BFA1B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30B5-C85F-F24A-931F-D1DD88A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85A-9FD3-2244-9930-D678FD34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9A841-83DE-9349-8E1B-DA622B871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6869-2987-1D4E-BDAE-0BD20DB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EA92C-CD0A-424A-945B-2530BAB4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5B6A-5637-B741-8EA5-4FD732D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475C-20AA-9346-A8C7-AF6D156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BE3-027F-7045-BB8C-B7D23BE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E7CFB-F7F2-7647-A0AF-D05E6EF1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CCB42-1D6D-6641-813B-6802234E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3591-3BC1-1148-9249-C8E20CF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F75D-5B4B-AD48-9CBB-9702D5B4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7FFB-F4EC-6549-BACB-07E1474D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824" y="1391463"/>
            <a:ext cx="6412181" cy="1469997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4686"/>
              </a:lnSpc>
              <a:defRPr sz="5078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702865"/>
            <a:ext cx="7485143" cy="1751772"/>
          </a:xfrm>
          <a:prstGeom prst="rect">
            <a:avLst/>
          </a:prstGeom>
        </p:spPr>
        <p:txBody>
          <a:bodyPr vert="horz" lIns="0" tIns="32914" rIns="65828" bIns="32914"/>
          <a:lstStyle>
            <a:lvl1pPr marL="227379" indent="-227379" algn="l">
              <a:buSzPct val="69000"/>
              <a:buFont typeface="Lucida Grande"/>
              <a:buChar char="‣"/>
              <a:defRPr baseline="0"/>
            </a:lvl1pPr>
            <a:lvl2pPr marL="428571" indent="0" algn="ctr">
              <a:buNone/>
              <a:defRPr/>
            </a:lvl2pPr>
            <a:lvl3pPr marL="857142" indent="0" algn="ctr">
              <a:buNone/>
              <a:defRPr/>
            </a:lvl3pPr>
            <a:lvl4pPr marL="1285713" indent="0" algn="ctr">
              <a:buNone/>
              <a:defRPr/>
            </a:lvl4pPr>
            <a:lvl5pPr marL="1714284" indent="0" algn="ctr">
              <a:buNone/>
              <a:defRPr/>
            </a:lvl5pPr>
            <a:lvl6pPr marL="2142854" indent="0" algn="ctr">
              <a:buNone/>
              <a:defRPr/>
            </a:lvl6pPr>
            <a:lvl7pPr marL="2571426" indent="0" algn="ctr">
              <a:buNone/>
              <a:defRPr/>
            </a:lvl7pPr>
            <a:lvl8pPr marL="2999997" indent="0" algn="ctr">
              <a:buNone/>
              <a:defRPr/>
            </a:lvl8pPr>
            <a:lvl9pPr marL="34285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439" y="646044"/>
            <a:ext cx="8334714" cy="397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95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8080455" y="2733261"/>
            <a:ext cx="3572020" cy="3578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551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6C-A5B1-0843-AF16-3C00892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86D3-DA82-E240-84EE-5FFA0D9B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8C0-0601-2943-ABE5-CD6A7E8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597-A804-DD4F-811D-34556F6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19F8-C4A0-5445-99D7-E2020869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E15-141F-414D-853B-46C17A3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0B29-34BB-8F44-83BC-A369C1757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E9A0-C8E5-BA47-B1DC-EF2612C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CDCA-C568-B143-AD81-067FE59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0A51-21F7-9A46-A928-63D58504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1EE-58A5-714E-9C5E-AAEFDCF6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F7BD-D11D-894D-9E3B-3323B441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FD6-AC99-9B4C-A433-C9C5E944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3402-26AE-CF4C-9C13-6395431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B3E87-080F-D544-B176-271ACA6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F007-5692-564A-88C3-CE562133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681-1EF6-7642-9AD9-99A19474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8F9E-25A0-A04E-8E88-B0F590DE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966CC-EE32-A34D-BAB5-9640D4C5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A3DB-A2AF-534C-9C29-6910932D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982EC-05D1-C343-B389-62DE96DA6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DA271-0547-9E49-88CD-A535A49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FA5A2-CC1C-414D-9E3B-09319CA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44352-BC91-4244-AF91-6C75EA9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CCD-CE67-834F-A386-D5F8DD76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3D11-5DFB-A641-8850-B9AC1734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14FA8-D5F3-1E4B-B877-FDB1780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9AF97-4991-954C-93E5-99A7E0E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9680-A064-5F41-91FA-5561EC5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64D65-8811-704D-AE58-441ACB41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C13D-2296-BC41-A4F2-9457425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041-1468-E848-84F4-337AE2D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D8B9-976A-FE46-BE01-5C001069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BFF19-C32E-C74E-A1EB-C92E5169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5BE2-9C87-3445-B308-ECFE555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771-C027-F548-816F-611500F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F31E-9BC0-A543-9EE7-73FBFE1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8A6-A4A2-2545-9700-2A4A438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2D7E6-C469-764B-AC9E-8449BC3F9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5CB9-01D3-FA4A-966E-5DC2BAEB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4ECC-2D13-9F42-AA3F-1BD82F9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E343-777E-474A-91A3-7E5EFA3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954D6-42D5-B147-A8D7-B1590F29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1CAEB-D6FD-5943-A409-CA827C8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B1C3-E33B-DF49-AE6B-C4D328DF5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FF9-DAFB-064A-AE9F-F0FB7AF3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11C6-247B-0242-8651-D958C13D6FF0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95A0-B4EE-6546-9F35-DE999D9E0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D659-93D7-F845-90EE-FB12694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4279-6D8B-A548-8260-B5F3947C6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AA15-5771-3340-B28E-24136A35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88F69-E0CC-444F-B816-25650A99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Urbain, PhD</a:t>
            </a:r>
          </a:p>
        </p:txBody>
      </p:sp>
    </p:spTree>
    <p:extLst>
      <p:ext uri="{BB962C8B-B14F-4D97-AF65-F5344CB8AC3E}">
        <p14:creationId xmlns:p14="http://schemas.microsoft.com/office/powerpoint/2010/main" val="32737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991743"/>
            <a:ext cx="6573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another arbitrary person from this study. If you were told they have cancer, what is the probability they had a positive test result?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P(B|A) = P(AB) / P(A) = 20/25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4914E52-0C85-FA4A-AB92-383EA10859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149753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Medium"/>
                <a:cs typeface="PFDinTextCompPro-Medium"/>
              </a:rPr>
              <a:t>Deriving Bayes’ theorem: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We know: P(A|B) = P(AB) / P(B) and P(B|A) = P(AB) /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Thus: P(AB) = P(A|B) * P(B) = P(B|A) * P(A)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Rearrange to get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Bayes’ theorem</a:t>
            </a:r>
            <a:r>
              <a:rPr lang="en-US" sz="2800" dirty="0">
                <a:latin typeface="PFDinTextCompPro-Italic"/>
                <a:cs typeface="PFDinTextCompPro-Italic"/>
              </a:rPr>
              <a:t>: P(A|B) = P(B|A) * P(A) / P(B)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68D1C-C5DF-6248-A833-ED7047382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96746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4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Suppose we have a dataset with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dirty="0">
                <a:latin typeface="PFDinTextCompPro-Italic"/>
                <a:cs typeface="PFDinTextCompPro-Italic"/>
              </a:rPr>
              <a:t> and a class label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079" y="6374987"/>
            <a:ext cx="5880110" cy="6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2" i="1" dirty="0"/>
              <a:t>source: </a:t>
            </a:r>
            <a:r>
              <a:rPr lang="en-US" sz="1042" i="1" u="sng" dirty="0"/>
              <a:t>Data Analysis with Open Source Tools</a:t>
            </a:r>
            <a:r>
              <a:rPr lang="en-US" sz="1042" i="1" dirty="0"/>
              <a:t>, by Philipp K. </a:t>
            </a:r>
            <a:r>
              <a:rPr lang="en-US" sz="1042" i="1" dirty="0" err="1"/>
              <a:t>Janert</a:t>
            </a:r>
            <a:r>
              <a:rPr lang="en-US" sz="1042" i="1" dirty="0"/>
              <a:t>. O’Reilly Media, 2011.</a:t>
            </a:r>
          </a:p>
          <a:p>
            <a:endParaRPr lang="en-US" sz="2344" dirty="0"/>
          </a:p>
        </p:txBody>
      </p:sp>
      <p:sp>
        <p:nvSpPr>
          <p:cNvPr id="10" name="TextBox 9"/>
          <p:cNvSpPr txBox="1"/>
          <p:nvPr/>
        </p:nvSpPr>
        <p:spPr>
          <a:xfrm>
            <a:off x="936415" y="4686261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of a record belonging 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78C15-C192-5C41-9DBA-CC783EE9AD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5456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18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46" dirty="0">
                <a:latin typeface="PFDinTextCompPro-Italic"/>
                <a:cs typeface="PFDinTextCompPro-Italic"/>
              </a:rPr>
              <a:t>This term is the </a:t>
            </a:r>
            <a:r>
              <a:rPr lang="en-US" sz="3646" dirty="0">
                <a:latin typeface="PFDinTextCompPro-Medium"/>
                <a:cs typeface="PFDinTextCompPro-Medium"/>
              </a:rPr>
              <a:t>prior probability</a:t>
            </a:r>
            <a:r>
              <a:rPr lang="en-US" sz="3906" dirty="0">
                <a:latin typeface="PFDinTextCompPro-Italic"/>
                <a:cs typeface="PFDinTextCompPro-Italic"/>
              </a:rPr>
              <a:t> of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3906" dirty="0">
                <a:latin typeface="PFDinTextCompPro-Italic"/>
                <a:cs typeface="PFDinTextCompPro-Italic"/>
              </a:rPr>
              <a:t>. </a:t>
            </a:r>
            <a:r>
              <a:rPr lang="en-US" sz="3646" dirty="0">
                <a:latin typeface="PFDinTextCompPro-Italic"/>
                <a:cs typeface="PFDinTextCompPro-Italic"/>
              </a:rPr>
              <a:t>It represents the probability of a record belonging to class</a:t>
            </a:r>
            <a:r>
              <a:rPr lang="en-US" sz="3906" dirty="0">
                <a:latin typeface="PFDinTextCompPro-Italic"/>
                <a:cs typeface="PFDinTextCompPro-Italic"/>
              </a:rPr>
              <a:t> </a:t>
            </a:r>
            <a:r>
              <a:rPr lang="en-US" sz="2604" i="1" dirty="0">
                <a:cs typeface="PFDinTextCompPro-Italic"/>
              </a:rPr>
              <a:t>C</a:t>
            </a:r>
            <a:r>
              <a:rPr lang="en-US" sz="4167" i="1" dirty="0">
                <a:cs typeface="PFDinTextCompPro-Italic"/>
              </a:rPr>
              <a:t> </a:t>
            </a:r>
            <a:r>
              <a:rPr lang="en-US" sz="3646" dirty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8973461" y="3627446"/>
            <a:ext cx="694560" cy="11906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032E40B-1709-AB4A-8328-830EA93F1E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6BEB1-523E-AD46-8F50-49BB8FA59DB6}"/>
              </a:ext>
            </a:extLst>
          </p:cNvPr>
          <p:cNvSpPr txBox="1"/>
          <p:nvPr/>
        </p:nvSpPr>
        <p:spPr>
          <a:xfrm>
            <a:off x="9607463" y="50730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16135119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511132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800" dirty="0">
                <a:cs typeface="PFDinTextCompPro-Italic"/>
              </a:rPr>
              <a:t>{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dirty="0">
                <a:latin typeface="PFDinTextCompPro-Italic"/>
                <a:cs typeface="PFDinTextCompPro-Italic"/>
              </a:rPr>
              <a:t>} given that that record belongs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599886" y="3718572"/>
            <a:ext cx="595337" cy="10995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73E31F3-F8E5-EE4F-98B5-5AB799805D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2578E-FE37-0541-9AD5-69A335AD675B}"/>
              </a:ext>
            </a:extLst>
          </p:cNvPr>
          <p:cNvSpPr txBox="1"/>
          <p:nvPr/>
        </p:nvSpPr>
        <p:spPr>
          <a:xfrm>
            <a:off x="5185775" y="5148197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1698915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>
                <a:latin typeface="PFDinTextCompPro-Italic"/>
                <a:cs typeface="PFDinTextCompPro-Italic"/>
              </a:rPr>
              <a:t>It doesn’t depend on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, and is generally ignored.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7473440" y="4222781"/>
            <a:ext cx="813734" cy="9884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47945B6-9EF2-3E45-B49E-2826E3D79E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9CE85-7FBC-D848-AD11-3887A1617B32}"/>
              </a:ext>
            </a:extLst>
          </p:cNvPr>
          <p:cNvSpPr txBox="1"/>
          <p:nvPr/>
        </p:nvSpPr>
        <p:spPr>
          <a:xfrm>
            <a:off x="8430016" y="5386192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probability of X</a:t>
            </a:r>
          </a:p>
        </p:txBody>
      </p:sp>
    </p:spTree>
    <p:extLst>
      <p:ext uri="{BB962C8B-B14F-4D97-AF65-F5344CB8AC3E}">
        <p14:creationId xmlns:p14="http://schemas.microsoft.com/office/powerpoint/2010/main" val="41939218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2635218"/>
            <a:ext cx="8754344" cy="227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7969" y="1444545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2325534" y="4024337"/>
            <a:ext cx="893005" cy="1091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38746" y="5402243"/>
            <a:ext cx="109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2800" dirty="0">
                <a:latin typeface="PFDinTextCompPro-Medium"/>
                <a:cs typeface="PFDinTextCompPro-Medium"/>
              </a:rPr>
              <a:t>update </a:t>
            </a:r>
            <a:r>
              <a:rPr lang="en-US" sz="2800" dirty="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800" i="1" dirty="0">
                <a:cs typeface="PFDinTextCompPro-Italic"/>
              </a:rPr>
              <a:t>C</a:t>
            </a:r>
            <a:r>
              <a:rPr lang="en-US" sz="2800" dirty="0">
                <a:latin typeface="PFDinTextCompPro-Italic"/>
                <a:cs typeface="PFDinTextCompPro-Italic"/>
              </a:rPr>
              <a:t> using the data (“evidence”) at our disposal.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512F8B-DBC8-3F47-B31D-C1E0F374C2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DB329-DD6F-C34D-A336-960FBF14086A}"/>
              </a:ext>
            </a:extLst>
          </p:cNvPr>
          <p:cNvSpPr txBox="1"/>
          <p:nvPr/>
        </p:nvSpPr>
        <p:spPr>
          <a:xfrm>
            <a:off x="1292944" y="4908965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1183640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What piece of the puzzle we’ve seen so far looks like it could intractably difficult in practice?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Estimating the full likelihood function.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=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})|C)</a:t>
            </a:r>
          </a:p>
          <a:p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404E6F-91C2-BC4B-A6FC-8F3D4CE9F9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3527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969" y="1444544"/>
            <a:ext cx="109145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800" i="1" dirty="0">
                <a:cs typeface="PFDinTextCompPro-Italic"/>
              </a:rPr>
              <a:t>x</a:t>
            </a:r>
            <a:r>
              <a:rPr lang="en-US" sz="2800" i="1" baseline="-25000" dirty="0">
                <a:cs typeface="PFDinTextCompPro-Italic"/>
              </a:rPr>
              <a:t>i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 (given the class):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800" i="1" dirty="0">
                <a:cs typeface="PFDinTextCompPro-Italic"/>
              </a:rPr>
              <a:t>P({x</a:t>
            </a:r>
            <a:r>
              <a:rPr lang="en-US" sz="2800" i="1" baseline="-25000" dirty="0">
                <a:cs typeface="PFDinTextCompPro-Italic"/>
              </a:rPr>
              <a:t>i</a:t>
            </a:r>
            <a:r>
              <a:rPr lang="en-US" sz="2800" i="1" dirty="0">
                <a:cs typeface="PFDinTextCompPro-Italic"/>
              </a:rPr>
              <a:t>}|C)  =  P({x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, 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, …, 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>
                <a:cs typeface="PFDinTextCompPro-Italic"/>
              </a:rPr>
              <a:t>}|C)  ≈   P(x</a:t>
            </a:r>
            <a:r>
              <a:rPr lang="en-US" sz="2800" i="1" baseline="-25000" dirty="0">
                <a:cs typeface="PFDinTextCompPro-Italic"/>
              </a:rPr>
              <a:t>1</a:t>
            </a:r>
            <a:r>
              <a:rPr lang="en-US" sz="2800" i="1" dirty="0">
                <a:cs typeface="PFDinTextCompPro-Italic"/>
              </a:rPr>
              <a:t>|C) * P(x</a:t>
            </a:r>
            <a:r>
              <a:rPr lang="en-US" sz="2800" i="1" baseline="-25000" dirty="0">
                <a:cs typeface="PFDinTextCompPro-Italic"/>
              </a:rPr>
              <a:t>2</a:t>
            </a:r>
            <a:r>
              <a:rPr lang="en-US" sz="2800" i="1" dirty="0">
                <a:cs typeface="PFDinTextCompPro-Italic"/>
              </a:rPr>
              <a:t>|C) * … * P(</a:t>
            </a:r>
            <a:r>
              <a:rPr lang="en-US" sz="2800" i="1" dirty="0" err="1">
                <a:cs typeface="PFDinTextCompPro-Italic"/>
              </a:rPr>
              <a:t>x</a:t>
            </a:r>
            <a:r>
              <a:rPr lang="en-US" sz="2800" i="1" baseline="-25000" dirty="0" err="1">
                <a:cs typeface="PFDinTextCompPro-Italic"/>
              </a:rPr>
              <a:t>n</a:t>
            </a:r>
            <a:r>
              <a:rPr lang="en-US" sz="2800" i="1" dirty="0" err="1">
                <a:cs typeface="PFDinTextCompPro-Italic"/>
              </a:rPr>
              <a:t>|C</a:t>
            </a:r>
            <a:r>
              <a:rPr lang="en-US" sz="2800" i="1" dirty="0">
                <a:cs typeface="PFDinTextCompPro-Italic"/>
              </a:rPr>
              <a:t>)</a:t>
            </a:r>
          </a:p>
          <a:p>
            <a:pPr algn="l"/>
            <a:endParaRPr lang="en-US" sz="2800" i="1" dirty="0"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“naïve” assumption simplifies the likelihood function to make it tractable.</a:t>
            </a:r>
            <a:endParaRPr lang="en-US" sz="2800" i="1" dirty="0">
              <a:cs typeface="PFDinTextCompPro-Italic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A1FBCB-DB59-CC4A-98F1-898E173A9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2905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30" y="1252373"/>
            <a:ext cx="8754344" cy="2275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7969" y="3035364"/>
            <a:ext cx="109145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In summary,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dirty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dirty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dirty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699110" y="2390298"/>
            <a:ext cx="457871" cy="542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623202" y="1642990"/>
            <a:ext cx="595337" cy="542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819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E13-80FA-914C-9186-E1F1A98E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BCF-9E8F-6F4B-B28E-152F058D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and Bayes Theorem</a:t>
            </a:r>
          </a:p>
          <a:p>
            <a:r>
              <a:rPr lang="en-US" dirty="0">
                <a:effectLst/>
              </a:rPr>
              <a:t>Naïve Bayes Theorem</a:t>
            </a:r>
          </a:p>
          <a:p>
            <a:r>
              <a:rPr lang="en-US" dirty="0"/>
              <a:t>Extension to Bayesian Networks and Probabilistic Graphical Models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135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9534CA-5DF5-F94D-BFB8-6BEA83943E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Bayesian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75CB-D124-3047-BF34-68745907244C}"/>
              </a:ext>
            </a:extLst>
          </p:cNvPr>
          <p:cNvSpPr txBox="1"/>
          <p:nvPr/>
        </p:nvSpPr>
        <p:spPr>
          <a:xfrm>
            <a:off x="4133589" y="1991638"/>
            <a:ext cx="28456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 Machine Learning Slides</a:t>
            </a:r>
          </a:p>
        </p:txBody>
      </p:sp>
    </p:spTree>
    <p:extLst>
      <p:ext uri="{BB962C8B-B14F-4D97-AF65-F5344CB8AC3E}">
        <p14:creationId xmlns:p14="http://schemas.microsoft.com/office/powerpoint/2010/main" val="25649092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CDA910-D859-DF45-8113-4E927C04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54" y="2039205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BD444-C70C-0A40-8F1C-F2A76F69BD32}"/>
              </a:ext>
            </a:extLst>
          </p:cNvPr>
          <p:cNvSpPr txBox="1"/>
          <p:nvPr/>
        </p:nvSpPr>
        <p:spPr>
          <a:xfrm>
            <a:off x="5110554" y="1640584"/>
            <a:ext cx="66263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You’re flipping a coin. This diagram represents the “universe” of all possible outcomes,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events</a:t>
            </a:r>
            <a:r>
              <a:rPr lang="en-US" sz="2800" dirty="0">
                <a:latin typeface="PFDinTextCompPro-Italic"/>
                <a:cs typeface="PFDinTextCompPro-Italic"/>
              </a:rPr>
              <a:t>. This universe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i="1" dirty="0">
                <a:latin typeface="PFDinTextCompPro-Italic"/>
                <a:cs typeface="PFDinTextCompPro-Italic"/>
              </a:rPr>
              <a:t>Q: What are the mutually exclusive events that make up the sample space for a coin flip?</a:t>
            </a:r>
          </a:p>
          <a:p>
            <a:pPr algn="l"/>
            <a:endParaRPr lang="en-US" sz="28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Heads and tails</a:t>
            </a:r>
          </a:p>
        </p:txBody>
      </p:sp>
    </p:spTree>
    <p:extLst>
      <p:ext uri="{BB962C8B-B14F-4D97-AF65-F5344CB8AC3E}">
        <p14:creationId xmlns:p14="http://schemas.microsoft.com/office/powerpoint/2010/main" val="40442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ECA7C2-9AB4-9F46-96B8-2519D932D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2" y="1786003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Let’s now assume that our universe involves a research study on humans. Event “A” is people in that study who have cancer.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If our study has 100 people and “A” has 25 people, what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probability</a:t>
            </a:r>
            <a:r>
              <a:rPr lang="en-US" sz="2800" dirty="0">
                <a:latin typeface="PFDinTextCompPro-Italic"/>
                <a:cs typeface="PFDinTextCompPro-Italic"/>
              </a:rPr>
              <a:t> of A?</a:t>
            </a:r>
          </a:p>
          <a:p>
            <a:r>
              <a:rPr lang="en-US" sz="2800" dirty="0">
                <a:latin typeface="PFDinTextCompPro-Italic"/>
                <a:cs typeface="PFDinTextCompPro-Italic"/>
              </a:rPr>
              <a:t>A: P(A) = 25/100</a:t>
            </a:r>
          </a:p>
          <a:p>
            <a:endParaRPr lang="en-US" sz="14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Q: What is the max probability of any event?</a:t>
            </a:r>
          </a:p>
        </p:txBody>
      </p:sp>
    </p:spTree>
    <p:extLst>
      <p:ext uri="{BB962C8B-B14F-4D97-AF65-F5344CB8AC3E}">
        <p14:creationId xmlns:p14="http://schemas.microsoft.com/office/powerpoint/2010/main" val="2631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1F3BE-C03B-BD4A-BB2B-1D3CF36EDB52}"/>
              </a:ext>
            </a:extLst>
          </p:cNvPr>
          <p:cNvSpPr txBox="1"/>
          <p:nvPr/>
        </p:nvSpPr>
        <p:spPr>
          <a:xfrm>
            <a:off x="4860032" y="1387382"/>
            <a:ext cx="68392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FDinTextCompPro-Italic"/>
                <a:cs typeface="PFDinTextCompPro-Italic"/>
              </a:rPr>
              <a:t>This represents the same set of people, except everyone in the study is given a test. Event “B” is everyone in the study for whom the test is positive.</a:t>
            </a:r>
          </a:p>
          <a:p>
            <a:endParaRPr lang="en-US" sz="1400" i="1" dirty="0">
              <a:latin typeface="PFDinTextCompPro-Italic"/>
              <a:cs typeface="PFDinTextCompPro-Italic"/>
            </a:endParaRPr>
          </a:p>
          <a:p>
            <a:r>
              <a:rPr lang="en-US" sz="2800" i="1" dirty="0">
                <a:latin typeface="PFDinTextCompPro-Italic"/>
                <a:cs typeface="PFDinTextCompPro-Italic"/>
              </a:rPr>
              <a:t>Q: What portion of the diagram represents the subset of people with a negative test?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  <a:p>
            <a:r>
              <a:rPr lang="en-US" sz="2800" dirty="0">
                <a:latin typeface="PFDinTextCompPro-Italic"/>
                <a:cs typeface="PFDinTextCompPro-Italic"/>
              </a:rPr>
              <a:t>A: The white area between the smaller circle and the larger circle.</a:t>
            </a:r>
          </a:p>
          <a:p>
            <a:endParaRPr lang="en-US" sz="2800" dirty="0">
              <a:latin typeface="PFDinTextCompPro-Italic"/>
              <a:cs typeface="PFDinTextCompPro-Ital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63CED2-8FB5-6147-8941-AAD4A923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" y="1690688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4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162-2963-6244-86E3-086F73F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F5205F-4EEE-0F4E-A5AA-2A02F108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" y="1460326"/>
            <a:ext cx="3714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D3B51-0B8A-1747-868E-09D38D22973A}"/>
              </a:ext>
            </a:extLst>
          </p:cNvPr>
          <p:cNvSpPr txBox="1"/>
          <p:nvPr/>
        </p:nvSpPr>
        <p:spPr>
          <a:xfrm>
            <a:off x="4276268" y="986695"/>
            <a:ext cx="74480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Because “A” and “B” are events from the same study, we can show them together.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How would you describe the “cancer status” and “test status” of people in each area of the diagram?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Pink: cancer, negative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Purple: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Blue: no cancer, positive test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    White: no cancer, negative test</a:t>
            </a:r>
          </a:p>
        </p:txBody>
      </p:sp>
    </p:spTree>
    <p:extLst>
      <p:ext uri="{BB962C8B-B14F-4D97-AF65-F5344CB8AC3E}">
        <p14:creationId xmlns:p14="http://schemas.microsoft.com/office/powerpoint/2010/main" val="19172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92690" y="1527850"/>
            <a:ext cx="6672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The purple section is known as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intersection</a:t>
            </a:r>
            <a:r>
              <a:rPr lang="en-US" sz="2800" dirty="0">
                <a:latin typeface="PFDinTextCompPro-Italic"/>
                <a:cs typeface="PFDinTextCompPro-Italic"/>
              </a:rPr>
              <a:t> of A and B, denoted as P(A,B).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Thinking of this test as a classifier for predicting cancer, draw the confusion matrix.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86" y="4141670"/>
            <a:ext cx="4068134" cy="216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3511281-65E8-2C4C-8542-4A7A5D338F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092977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" y="1891047"/>
            <a:ext cx="4837111" cy="421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8966" y="1274314"/>
            <a:ext cx="6573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Let’s pick an arbitrary person from this study. If you were told their test result was positive, what is the probability they actually have cancer?</a:t>
            </a: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20/30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the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conditional probability of A given B</a:t>
            </a:r>
            <a:r>
              <a:rPr lang="en-US" sz="2800" dirty="0">
                <a:latin typeface="PFDinTextCompPro-Italic"/>
                <a:cs typeface="PFDinTextCompPro-Italic"/>
              </a:rPr>
              <a:t>, denoted as P(A|B).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P(A|B) = P(AB) / P(B) = (20/100) / (30/100)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6576" y="2372355"/>
            <a:ext cx="396891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638" y="1819071"/>
            <a:ext cx="69456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945" y="1444544"/>
            <a:ext cx="756575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4"/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880602" y="2833663"/>
            <a:ext cx="849596" cy="893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1503845" y="2238326"/>
            <a:ext cx="849596" cy="14883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353441" y="1891047"/>
            <a:ext cx="448361" cy="1686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0F16F46-BF70-A546-840D-4199F3BA5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517898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3" y="1580976"/>
            <a:ext cx="4713082" cy="472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8577" y="1445194"/>
            <a:ext cx="6573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You can think of conditional probability as “changing the relevant universe.” P(A|B) is a way of saying “Given that my entire universe is now B, what is the probability of A?”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is also known as </a:t>
            </a:r>
            <a:r>
              <a:rPr lang="en-US" sz="2800" dirty="0">
                <a:latin typeface="PFDinTextCompPro-Medium" panose="02000500000000020004" pitchFamily="2" charset="0"/>
                <a:cs typeface="PFDinTextCompPro-Italic"/>
              </a:rPr>
              <a:t>transforming the sample space</a:t>
            </a:r>
            <a:r>
              <a:rPr lang="en-US" sz="2800" dirty="0">
                <a:latin typeface="PFDinTextCompPro-Italic"/>
                <a:cs typeface="PFDinTextCompPro-Italic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579B2C-FF8B-FD4B-AE80-3450973D5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32914" rIns="65828" bIns="32914" rtlCol="0" anchor="ctr">
            <a:normAutofit/>
          </a:bodyPr>
          <a:lstStyle>
            <a:lvl1pPr algn="l" defTabSz="914400" rtl="0" eaLnBrk="1" latinLnBrk="0" hangingPunct="1">
              <a:lnSpc>
                <a:spcPts val="4686"/>
              </a:lnSpc>
              <a:spcBef>
                <a:spcPct val="0"/>
              </a:spcBef>
              <a:buNone/>
              <a:defRPr sz="5078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8265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1093</Words>
  <Application>Microsoft Macintosh PowerPoint</Application>
  <PresentationFormat>Widescreen</PresentationFormat>
  <Paragraphs>136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ArialMT</vt:lpstr>
      <vt:lpstr>Calibri</vt:lpstr>
      <vt:lpstr>Calibri Light</vt:lpstr>
      <vt:lpstr>Lucida Grande</vt:lpstr>
      <vt:lpstr>PFDinTextCompPro-Italic</vt:lpstr>
      <vt:lpstr>PFDinTextCompPro-Medium</vt:lpstr>
      <vt:lpstr>Wingdings</vt:lpstr>
      <vt:lpstr>Office Theme</vt:lpstr>
      <vt:lpstr>Naïve Bayes</vt:lpstr>
      <vt:lpstr>Topics </vt:lpstr>
      <vt:lpstr>Probability</vt:lpstr>
      <vt:lpstr>Probability</vt:lpstr>
      <vt:lpstr>Probability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</dc:title>
  <dc:subject/>
  <dc:creator>Jay Urbain</dc:creator>
  <cp:keywords/>
  <dc:description/>
  <cp:lastModifiedBy>Jay Urbain</cp:lastModifiedBy>
  <cp:revision>45</cp:revision>
  <cp:lastPrinted>2018-07-11T20:54:19Z</cp:lastPrinted>
  <dcterms:created xsi:type="dcterms:W3CDTF">2018-06-20T21:37:19Z</dcterms:created>
  <dcterms:modified xsi:type="dcterms:W3CDTF">2018-09-29T18:43:07Z</dcterms:modified>
  <cp:category/>
</cp:coreProperties>
</file>