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677" r:id="rId4"/>
    <p:sldId id="502" r:id="rId5"/>
    <p:sldId id="507" r:id="rId6"/>
    <p:sldId id="482" r:id="rId7"/>
    <p:sldId id="505" r:id="rId8"/>
    <p:sldId id="511" r:id="rId9"/>
    <p:sldId id="681" r:id="rId10"/>
    <p:sldId id="682" r:id="rId11"/>
    <p:sldId id="678" r:id="rId12"/>
    <p:sldId id="683" r:id="rId13"/>
    <p:sldId id="684" r:id="rId14"/>
    <p:sldId id="685" r:id="rId15"/>
    <p:sldId id="686" r:id="rId16"/>
    <p:sldId id="483" r:id="rId17"/>
    <p:sldId id="498" r:id="rId18"/>
    <p:sldId id="687" r:id="rId19"/>
    <p:sldId id="508" r:id="rId20"/>
    <p:sldId id="512" r:id="rId21"/>
    <p:sldId id="5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60-4946-BD5E-2B9084BE1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60-4946-BD5E-2B9084BE1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B163-8023-8041-B1EE-F5241418E3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8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roc-curves-and-auc-explaine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727-5391-234A-92F5-D2E6F46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650-25B2-3B41-B72A-EC11FB9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To draw a ROC curve, only the true positive rate (TPR) and false positive rate (FPR) are needed (as functions of some classifier parameter).</a:t>
            </a:r>
          </a:p>
          <a:p>
            <a:r>
              <a:rPr lang="en-US" sz="2400" dirty="0"/>
              <a:t>A ROC space is defined by FPR and TPR as </a:t>
            </a:r>
            <a:r>
              <a:rPr lang="en-US" sz="2400" i="1" dirty="0"/>
              <a:t>x</a:t>
            </a:r>
            <a:r>
              <a:rPr lang="en-US" sz="2400" dirty="0"/>
              <a:t> and </a:t>
            </a:r>
            <a:r>
              <a:rPr lang="en-US" sz="2400" i="1" dirty="0"/>
              <a:t>y</a:t>
            </a:r>
            <a:r>
              <a:rPr lang="en-US" sz="2400" dirty="0"/>
              <a:t> axes, respectively, which depicts relative trade-offs between true positive (benefits) and false positive (costs). </a:t>
            </a:r>
          </a:p>
          <a:p>
            <a:r>
              <a:rPr lang="en-US" sz="2400" dirty="0"/>
              <a:t>The best possible prediction method would yield a point in the upper left corner or coordinate (0,1) of the ROC space, representing 100% sensitivity (no false negatives) and 100% specificity (no false positives). </a:t>
            </a:r>
          </a:p>
          <a:p>
            <a:r>
              <a:rPr lang="en-US" sz="2400" dirty="0"/>
              <a:t>The (0,1) point is also called a </a:t>
            </a:r>
            <a:r>
              <a:rPr lang="en-US" sz="2400" i="1" dirty="0"/>
              <a:t>perfect classification</a:t>
            </a:r>
            <a:r>
              <a:rPr lang="en-US" sz="2400" dirty="0"/>
              <a:t>. 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ED89-6239-EB42-B0FF-AC82A256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62" y="141446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892-8669-E44E-956D-A2DF6EFC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D890-CE06-8E4B-A229-FA4A657E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25625"/>
            <a:ext cx="63470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overall performance of a classifier  summarized over all possible thresholds, is given by the area under the ROC curve (AUC).</a:t>
            </a:r>
          </a:p>
          <a:p>
            <a:r>
              <a:rPr lang="en-US" sz="2400" dirty="0"/>
              <a:t>An ideal ROC curve will hug the top left corner, so the larger the AUC the better the classifier.</a:t>
            </a:r>
          </a:p>
          <a:p>
            <a:r>
              <a:rPr lang="en-US" sz="2400" dirty="0"/>
              <a:t>A classifier performing not better than chance would have an AUC of 0.5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8D839-3F58-1A4E-ACA1-A018E1AC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12" y="1690688"/>
            <a:ext cx="54733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892-8669-E44E-956D-A2DF6EFC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Space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AEA3-CE2D-A44D-B5C1-FADA972E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4" y="1690688"/>
            <a:ext cx="6550959" cy="49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8F9C1-13E6-9443-AB97-A01FAB55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787400"/>
            <a:ext cx="9347200" cy="528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1DAED-C026-2F44-AC43-D79C4DFEF7AC}"/>
              </a:ext>
            </a:extLst>
          </p:cNvPr>
          <p:cNvSpPr txBox="1"/>
          <p:nvPr/>
        </p:nvSpPr>
        <p:spPr>
          <a:xfrm>
            <a:off x="5074024" y="6308209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http://www.navan.name/roc/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F225C-3C38-9748-88F7-474E77C38887}"/>
              </a:ext>
            </a:extLst>
          </p:cNvPr>
          <p:cNvSpPr txBox="1"/>
          <p:nvPr/>
        </p:nvSpPr>
        <p:spPr>
          <a:xfrm>
            <a:off x="4748347" y="6308209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http://www.navan.name/roc/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5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2594-100D-234D-AF22-6A699AA8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781050"/>
            <a:ext cx="9359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8F9C1-13E6-9443-AB97-A01FAB55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787400"/>
            <a:ext cx="93472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Every email is assigned a “spam” score by our classification algorithm. To actually make our predictions, we choose a numeric cutoff for classifying as spam.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An ROC Curve will help us visualize how well our classifier is doing without having to choose a cutoff!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37969" y="1642990"/>
          <a:ext cx="366711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9B0D806-4A5A-8148-A6C6-0936374BE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810964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84342" y="1246100"/>
            <a:ext cx="19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27490"/>
              </p:ext>
            </p:extLst>
          </p:nvPr>
        </p:nvGraphicFramePr>
        <p:xfrm>
          <a:off x="488516" y="1642990"/>
          <a:ext cx="3916566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5599887" y="1940659"/>
          <a:ext cx="5556477" cy="419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78124" y="6008793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549" y="3329778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8B0ED0-5593-DA49-A9B8-9B7A45F4D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101351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10850" y="1246100"/>
            <a:ext cx="19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72321"/>
              </p:ext>
            </p:extLst>
          </p:nvPr>
        </p:nvGraphicFramePr>
        <p:xfrm>
          <a:off x="264011" y="1273337"/>
          <a:ext cx="5297545" cy="500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77">
                  <a:extLst>
                    <a:ext uri="{9D8B030D-6E8A-4147-A177-3AD203B41FA5}">
                      <a16:colId xmlns:a16="http://schemas.microsoft.com/office/drawing/2014/main" val="2893165709"/>
                    </a:ext>
                  </a:extLst>
                </a:gridCol>
                <a:gridCol w="764088">
                  <a:extLst>
                    <a:ext uri="{9D8B030D-6E8A-4147-A177-3AD203B41FA5}">
                      <a16:colId xmlns:a16="http://schemas.microsoft.com/office/drawing/2014/main" val="3007780161"/>
                    </a:ext>
                  </a:extLst>
                </a:gridCol>
              </a:tblGrid>
              <a:tr h="1178844">
                <a:tc>
                  <a:txBody>
                    <a:bodyPr/>
                    <a:lstStyle/>
                    <a:p>
                      <a:r>
                        <a:rPr lang="en-US" sz="2300" dirty="0"/>
                        <a:t>ID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Classifier 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TPR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FPR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0.48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0.30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087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1654454"/>
              </p:ext>
            </p:extLst>
          </p:nvPr>
        </p:nvGraphicFramePr>
        <p:xfrm>
          <a:off x="6212909" y="2038245"/>
          <a:ext cx="5745120" cy="410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79788" y="6008793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6213" y="3329778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8B0ED0-5593-DA49-A9B8-9B7A45F4DA3C}"/>
              </a:ext>
            </a:extLst>
          </p:cNvPr>
          <p:cNvSpPr txBox="1">
            <a:spLocks/>
          </p:cNvSpPr>
          <p:nvPr/>
        </p:nvSpPr>
        <p:spPr>
          <a:xfrm>
            <a:off x="548413" y="-217466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9801062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05327" y="3958188"/>
          <a:ext cx="7082081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69A02-56D9-6C4C-8E4F-5B1A98F6B21F}"/>
              </a:ext>
            </a:extLst>
          </p:cNvPr>
          <p:cNvSpPr txBox="1"/>
          <p:nvPr/>
        </p:nvSpPr>
        <p:spPr>
          <a:xfrm>
            <a:off x="6062597" y="588723"/>
            <a:ext cx="566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https://www.dataschool.io/roc-curves-and-auc</a:t>
            </a:r>
            <a:r>
              <a:rPr lang="en-US">
                <a:hlinkClick r:id="rId3"/>
              </a:rPr>
              <a:t>-explained/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432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Assessing the accuracy of model coefficients</a:t>
            </a:r>
          </a:p>
          <a:p>
            <a:pPr lvl="1"/>
            <a:r>
              <a:rPr lang="en-US" dirty="0"/>
              <a:t>RMSE – Root Mean Squared Error</a:t>
            </a:r>
          </a:p>
          <a:p>
            <a:r>
              <a:rPr lang="en-US" dirty="0">
                <a:effectLst/>
              </a:rPr>
              <a:t>Classification</a:t>
            </a:r>
          </a:p>
          <a:p>
            <a:pPr lvl="1"/>
            <a:r>
              <a:rPr lang="en-US" dirty="0">
                <a:effectLst/>
              </a:rPr>
              <a:t>Confusion matrix</a:t>
            </a:r>
          </a:p>
          <a:p>
            <a:pPr lvl="1"/>
            <a:r>
              <a:rPr lang="en-US" dirty="0"/>
              <a:t>ROC Curve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1224D-8B71-174D-BC06-833A956903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5327" y="3712683"/>
          <a:ext cx="6781458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817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400" b="1">
                <a:latin typeface="PFDinTextCompPro-Italic"/>
                <a:cs typeface="PFDinTextCompPro-Italic"/>
              </a:rPr>
              <a:t>scores</a:t>
            </a:r>
            <a:r>
              <a:rPr lang="en-US" sz="2400">
                <a:latin typeface="PFDinTextCompPro-Italic"/>
                <a:cs typeface="PFDinTextCompPro-Italic"/>
              </a:rPr>
              <a:t> changed, </a:t>
            </a:r>
            <a:r>
              <a:rPr lang="en-US" sz="2400" dirty="0">
                <a:latin typeface="PFDinTextCompPro-Italic"/>
                <a:cs typeface="PFDinTextCompPro-Italic"/>
              </a:rPr>
              <a:t>but the </a:t>
            </a:r>
            <a:r>
              <a:rPr lang="en-US" sz="2400" b="1" dirty="0">
                <a:latin typeface="PFDinTextCompPro-Italic"/>
                <a:cs typeface="PFDinTextCompPro-Italic"/>
              </a:rPr>
              <a:t>ordering</a:t>
            </a:r>
            <a:r>
              <a:rPr lang="en-US" sz="2400" dirty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400" b="1" dirty="0">
                <a:latin typeface="PFDinTextCompPro-Italic"/>
                <a:cs typeface="PFDinTextCompPro-Italic"/>
              </a:rPr>
              <a:t>rank ordering</a:t>
            </a:r>
            <a:r>
              <a:rPr lang="en-US" sz="2400" dirty="0">
                <a:latin typeface="PFDinTextCompPro-Italic"/>
                <a:cs typeface="PFDinTextCompPro-Italic"/>
              </a:rPr>
              <a:t> and does not require </a:t>
            </a:r>
            <a:r>
              <a:rPr lang="en-US" sz="2400" b="1" dirty="0">
                <a:latin typeface="PFDinTextCompPro-Italic"/>
                <a:cs typeface="PFDinTextCompPro-Italic"/>
              </a:rPr>
              <a:t>calibrated scores</a:t>
            </a:r>
            <a:r>
              <a:rPr lang="en-US" sz="24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2838" y="1642990"/>
          <a:ext cx="424224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0.96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0.95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0.94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0.93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CF0AD21-EB7C-AD4C-83EF-4A88FCD59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61512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42" y="190812"/>
            <a:ext cx="1186465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Review: 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955800"/>
            <a:ext cx="25400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3327400"/>
            <a:ext cx="2286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58733"/>
            <a:ext cx="3742267" cy="897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461000"/>
            <a:ext cx="5588000" cy="132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1092200"/>
            <a:ext cx="2946400" cy="601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89001"/>
            <a:ext cx="6908800" cy="624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Linear regression with residual term. Represents what we can’t explain with our model.</a:t>
            </a:r>
          </a:p>
          <a:p>
            <a:endParaRPr lang="en-US" sz="2667" dirty="0"/>
          </a:p>
          <a:p>
            <a:r>
              <a:rPr lang="en-US" sz="2667" i="1" dirty="0"/>
              <a:t>RSS</a:t>
            </a:r>
            <a:r>
              <a:rPr lang="en-US" sz="2667" dirty="0"/>
              <a:t> measures the amount of variability that is left unexplained after performing the regression</a:t>
            </a:r>
          </a:p>
          <a:p>
            <a:endParaRPr lang="en-US" sz="2667" baseline="30000" dirty="0"/>
          </a:p>
          <a:p>
            <a:r>
              <a:rPr lang="en-US" sz="2667" i="1" dirty="0"/>
              <a:t>TSS</a:t>
            </a:r>
            <a:r>
              <a:rPr lang="en-US" sz="2667" dirty="0"/>
              <a:t> (Total sum of squares) measures the total variance when measuring the response </a:t>
            </a:r>
            <a:r>
              <a:rPr lang="en-US" sz="2667" i="1" dirty="0"/>
              <a:t>y</a:t>
            </a:r>
            <a:r>
              <a:rPr lang="en-US" sz="2667" dirty="0"/>
              <a:t>.</a:t>
            </a:r>
          </a:p>
          <a:p>
            <a:endParaRPr lang="en-US" sz="2667" dirty="0"/>
          </a:p>
          <a:p>
            <a:r>
              <a:rPr lang="en-US" sz="2667" i="1" dirty="0"/>
              <a:t>R</a:t>
            </a:r>
            <a:r>
              <a:rPr lang="en-US" sz="2667" i="1" baseline="30000" dirty="0"/>
              <a:t>2</a:t>
            </a:r>
            <a:r>
              <a:rPr lang="en-US" sz="2667" dirty="0"/>
              <a:t>  amount of variance explained by our model</a:t>
            </a:r>
            <a:endParaRPr lang="en-US" sz="2667" baseline="30000" dirty="0"/>
          </a:p>
          <a:p>
            <a:endParaRPr lang="en-US" sz="2667" baseline="30000" dirty="0"/>
          </a:p>
          <a:p>
            <a:r>
              <a:rPr lang="en-US" sz="2667" dirty="0"/>
              <a:t>The </a:t>
            </a:r>
            <a:r>
              <a:rPr lang="en-US" sz="2667" i="1" dirty="0"/>
              <a:t>RSE</a:t>
            </a:r>
            <a:r>
              <a:rPr lang="en-US" sz="2667" dirty="0"/>
              <a:t> is an estimate of the standard deviation of </a:t>
            </a:r>
            <a:r>
              <a:rPr lang="en-US" sz="2667" i="1" dirty="0" err="1"/>
              <a:t>ε</a:t>
            </a:r>
            <a:r>
              <a:rPr lang="en-US" sz="2667" dirty="0"/>
              <a:t>. It is basically the average amount that the response will deviate from the true regression line. </a:t>
            </a:r>
          </a:p>
          <a:p>
            <a:endParaRPr lang="en-US" sz="2667" baseline="30000" dirty="0"/>
          </a:p>
        </p:txBody>
      </p:sp>
    </p:spTree>
    <p:extLst>
      <p:ext uri="{BB962C8B-B14F-4D97-AF65-F5344CB8AC3E}">
        <p14:creationId xmlns:p14="http://schemas.microsoft.com/office/powerpoint/2010/main" val="412601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“Punishes” larger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Other: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absolute error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5" y="1754616"/>
            <a:ext cx="4946239" cy="13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BDAD70-B514-1541-98B0-9055CD87B6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988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y_true</a:t>
            </a:r>
            <a:r>
              <a:rPr lang="en-US" sz="2800" dirty="0">
                <a:latin typeface="PFDinTextCompPro-Italic"/>
                <a:cs typeface="PFDinTextCompPro-Italic"/>
              </a:rPr>
              <a:t> = [100, 50, 30]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y_preds</a:t>
            </a:r>
            <a:r>
              <a:rPr lang="en-US" sz="2800" dirty="0">
                <a:latin typeface="PFDinTextCompPro-Italic"/>
                <a:cs typeface="PFDinTextCompPro-Italic"/>
              </a:rPr>
              <a:t> = [90, 50, 50]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RMSE = </a:t>
            </a:r>
            <a:r>
              <a:rPr lang="en-US" sz="2800" dirty="0" err="1">
                <a:latin typeface="PFDinTextCompPro-Italic"/>
                <a:cs typeface="PFDinTextCompPro-Italic"/>
              </a:rPr>
              <a:t>np.sqrt</a:t>
            </a:r>
            <a:r>
              <a:rPr lang="en-US" sz="2800" dirty="0">
                <a:latin typeface="PFDinTextCompPro-Italic"/>
                <a:cs typeface="PFDinTextCompPro-Italic"/>
              </a:rPr>
              <a:t>((10**2 + 0**2 + 20**2) / 3) = 12.88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6" y="1804426"/>
            <a:ext cx="5046241" cy="14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8BB3B-BB60-F543-9398-25371669BA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80011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189" y="1102519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93" y="2168698"/>
            <a:ext cx="4788167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5222" y="2436773"/>
            <a:ext cx="5479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classes are there?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 actually have the disease?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510" y="4740525"/>
            <a:ext cx="51732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489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93668" y="2028184"/>
            <a:ext cx="4960132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Basic Terminology: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Positives (TP)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Negatives (TN)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Positives (FP) - Type I Error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Negatives (FN) - Type II Error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747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Accuracy: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7555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325446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37C34-9859-7941-8844-29225D105DB1}"/>
              </a:ext>
            </a:extLst>
          </p:cNvPr>
          <p:cNvSpPr txBox="1"/>
          <p:nvPr/>
        </p:nvSpPr>
        <p:spPr>
          <a:xfrm>
            <a:off x="6393667" y="1973748"/>
            <a:ext cx="550605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True Positive Rate, Sensitivity, Recall: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positive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TPR = TP / T = 100/105 = 0.95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FFA1-EF48-4846-8F00-041309C95584}"/>
              </a:ext>
            </a:extLst>
          </p:cNvPr>
          <p:cNvSpPr txBox="1"/>
          <p:nvPr/>
        </p:nvSpPr>
        <p:spPr>
          <a:xfrm>
            <a:off x="290796" y="4721852"/>
            <a:ext cx="534591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False Positive Rate, Fall-out: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FPR = (FP / F) = 10/60 = 0.17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B7CED-53C7-2B40-A1DF-E67112E105FE}"/>
              </a:ext>
            </a:extLst>
          </p:cNvPr>
          <p:cNvSpPr txBox="1"/>
          <p:nvPr/>
        </p:nvSpPr>
        <p:spPr>
          <a:xfrm>
            <a:off x="6393667" y="4681465"/>
            <a:ext cx="550605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Specificity, True Negative Rate: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TNR = (TN / F)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1423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727-5391-234A-92F5-D2E6F46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650-25B2-3B41-B72A-EC11FB9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ROC curve, is a graphical plot that illustrates the diagnostic ability of a binary classifier system as its discrimination threshold is varied.</a:t>
            </a:r>
          </a:p>
          <a:p>
            <a:r>
              <a:rPr lang="en-US" sz="2400" dirty="0"/>
              <a:t>The ROC curve is created by plotting the true positive rate (TPR) against the false positive rate (FPR) at various threshold settings.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11D4-972C-8B48-BEDD-4837B2D9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9" y="1690687"/>
            <a:ext cx="4792717" cy="4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</TotalTime>
  <Words>1095</Words>
  <Application>Microsoft Macintosh PowerPoint</Application>
  <PresentationFormat>Widescreen</PresentationFormat>
  <Paragraphs>331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ArialMT</vt:lpstr>
      <vt:lpstr>Calibri</vt:lpstr>
      <vt:lpstr>Calibri Light</vt:lpstr>
      <vt:lpstr>Lucida Grande</vt:lpstr>
      <vt:lpstr>PFDinTextCompPro-Italic</vt:lpstr>
      <vt:lpstr>Wingdings</vt:lpstr>
      <vt:lpstr>Office Theme</vt:lpstr>
      <vt:lpstr>Model Evaluation and Metrics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Receiver operating characteristic (ROC) Curve</vt:lpstr>
      <vt:lpstr>Receiver operating characteristic (ROC) Curve</vt:lpstr>
      <vt:lpstr>ROC Curves </vt:lpstr>
      <vt:lpstr>ROC Space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63</cp:revision>
  <cp:lastPrinted>2018-07-11T20:54:19Z</cp:lastPrinted>
  <dcterms:created xsi:type="dcterms:W3CDTF">2018-06-20T21:37:19Z</dcterms:created>
  <dcterms:modified xsi:type="dcterms:W3CDTF">2018-10-09T07:21:55Z</dcterms:modified>
  <cp:category/>
</cp:coreProperties>
</file>