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8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4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5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7.xml" ContentType="application/vnd.openxmlformats-officedocument.presentationml.notesSlide+xml"/>
  <Override PartName="/ppt/tags/tag123.xml" ContentType="application/vnd.openxmlformats-officedocument.presentationml.tags+xml"/>
  <Override PartName="/ppt/notesSlides/notesSlide1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22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23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4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58"/>
  </p:notesMasterIdLst>
  <p:handoutMasterIdLst>
    <p:handoutMasterId r:id="rId59"/>
  </p:handoutMasterIdLst>
  <p:sldIdLst>
    <p:sldId id="563" r:id="rId4"/>
    <p:sldId id="623" r:id="rId5"/>
    <p:sldId id="479" r:id="rId6"/>
    <p:sldId id="565" r:id="rId7"/>
    <p:sldId id="566" r:id="rId8"/>
    <p:sldId id="568" r:id="rId9"/>
    <p:sldId id="569" r:id="rId10"/>
    <p:sldId id="572" r:id="rId11"/>
    <p:sldId id="573" r:id="rId12"/>
    <p:sldId id="577" r:id="rId13"/>
    <p:sldId id="674" r:id="rId14"/>
    <p:sldId id="629" r:id="rId15"/>
    <p:sldId id="578" r:id="rId16"/>
    <p:sldId id="581" r:id="rId17"/>
    <p:sldId id="582" r:id="rId18"/>
    <p:sldId id="583" r:id="rId19"/>
    <p:sldId id="584" r:id="rId20"/>
    <p:sldId id="586" r:id="rId21"/>
    <p:sldId id="588" r:id="rId22"/>
    <p:sldId id="589" r:id="rId23"/>
    <p:sldId id="590" r:id="rId24"/>
    <p:sldId id="592" r:id="rId25"/>
    <p:sldId id="593" r:id="rId26"/>
    <p:sldId id="594" r:id="rId27"/>
    <p:sldId id="595" r:id="rId28"/>
    <p:sldId id="597" r:id="rId29"/>
    <p:sldId id="607" r:id="rId30"/>
    <p:sldId id="632" r:id="rId31"/>
    <p:sldId id="638" r:id="rId32"/>
    <p:sldId id="639" r:id="rId33"/>
    <p:sldId id="642" r:id="rId34"/>
    <p:sldId id="644" r:id="rId35"/>
    <p:sldId id="647" r:id="rId36"/>
    <p:sldId id="648" r:id="rId37"/>
    <p:sldId id="650" r:id="rId38"/>
    <p:sldId id="653" r:id="rId39"/>
    <p:sldId id="654" r:id="rId40"/>
    <p:sldId id="655" r:id="rId41"/>
    <p:sldId id="681" r:id="rId42"/>
    <p:sldId id="682" r:id="rId43"/>
    <p:sldId id="659" r:id="rId44"/>
    <p:sldId id="661" r:id="rId45"/>
    <p:sldId id="663" r:id="rId46"/>
    <p:sldId id="679" r:id="rId47"/>
    <p:sldId id="664" r:id="rId48"/>
    <p:sldId id="668" r:id="rId49"/>
    <p:sldId id="670" r:id="rId50"/>
    <p:sldId id="671" r:id="rId51"/>
    <p:sldId id="672" r:id="rId52"/>
    <p:sldId id="677" r:id="rId53"/>
    <p:sldId id="678" r:id="rId54"/>
    <p:sldId id="673" r:id="rId55"/>
    <p:sldId id="669" r:id="rId56"/>
    <p:sldId id="680" r:id="rId57"/>
  </p:sldIdLst>
  <p:sldSz cx="9144000" cy="5143500" type="screen16x9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9" autoAdjust="0"/>
    <p:restoredTop sz="91191" autoAdjust="0"/>
  </p:normalViewPr>
  <p:slideViewPr>
    <p:cSldViewPr>
      <p:cViewPr varScale="1">
        <p:scale>
          <a:sx n="143" d="100"/>
          <a:sy n="143" d="100"/>
        </p:scale>
        <p:origin x="208" y="6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CB-524B-AF74-0D9AF3558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1980936"/>
        <c:axId val="-2122101224"/>
      </c:scatterChart>
      <c:valAx>
        <c:axId val="-2121980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2122101224"/>
        <c:crosses val="autoZero"/>
        <c:crossBetween val="midCat"/>
      </c:valAx>
      <c:valAx>
        <c:axId val="-2122101224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2121980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82.373271889400769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312.78801843317922</c:v>
                </c:pt>
                <c:pt idx="9">
                  <c:v>343.89400921658961</c:v>
                </c:pt>
                <c:pt idx="10">
                  <c:v>272.4654377880172</c:v>
                </c:pt>
                <c:pt idx="11">
                  <c:v>394.58525345622019</c:v>
                </c:pt>
                <c:pt idx="12">
                  <c:v>393.43317972350161</c:v>
                </c:pt>
                <c:pt idx="13">
                  <c:v>142.281105990783</c:v>
                </c:pt>
                <c:pt idx="14">
                  <c:v>88.133640552995345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287.28070175438592</c:v>
                </c:pt>
                <c:pt idx="6">
                  <c:v>315.05847953216397</c:v>
                </c:pt>
                <c:pt idx="7">
                  <c:v>288.74269005847992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325.29239766081889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313.59649122806991</c:v>
                </c:pt>
                <c:pt idx="16">
                  <c:v>336.98830409356702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55-F646-ADFE-06A7EAFDA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1107160"/>
        <c:axId val="-2040928328"/>
      </c:scatterChart>
      <c:valAx>
        <c:axId val="-2041107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2040928328"/>
        <c:crosses val="autoZero"/>
        <c:crossBetween val="midCat"/>
      </c:valAx>
      <c:valAx>
        <c:axId val="-2040928328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20411071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82.373271889400769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312.78801843317922</c:v>
                </c:pt>
                <c:pt idx="9">
                  <c:v>343.89400921658961</c:v>
                </c:pt>
                <c:pt idx="10">
                  <c:v>272.4654377880172</c:v>
                </c:pt>
                <c:pt idx="11">
                  <c:v>394.58525345622019</c:v>
                </c:pt>
                <c:pt idx="12">
                  <c:v>393.43317972350161</c:v>
                </c:pt>
                <c:pt idx="13">
                  <c:v>142.281105990783</c:v>
                </c:pt>
                <c:pt idx="14">
                  <c:v>88.133640552995345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287.28070175438592</c:v>
                </c:pt>
                <c:pt idx="6">
                  <c:v>315.05847953216397</c:v>
                </c:pt>
                <c:pt idx="7">
                  <c:v>288.74269005847992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325.29239766081889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313.59649122806991</c:v>
                </c:pt>
                <c:pt idx="16">
                  <c:v>336.98830409356702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DC-3543-BCE4-1A2D0CFE3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2260760"/>
        <c:axId val="-2042183640"/>
      </c:scatterChart>
      <c:valAx>
        <c:axId val="-2042260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2042183640"/>
        <c:crosses val="autoZero"/>
        <c:crossBetween val="midCat"/>
      </c:valAx>
      <c:valAx>
        <c:axId val="-2042183640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2042260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83-8446-A596-6A4345AE8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914200"/>
        <c:axId val="-2137908296"/>
      </c:scatterChart>
      <c:valAx>
        <c:axId val="-213791420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2137908296"/>
        <c:crosses val="autoZero"/>
        <c:crossBetween val="midCat"/>
      </c:valAx>
      <c:valAx>
        <c:axId val="-213790829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213791420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CD-554A-AE5A-F8DF8A5FD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3833880"/>
        <c:axId val="-2043830808"/>
      </c:scatterChart>
      <c:valAx>
        <c:axId val="-204383388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3830808"/>
        <c:crosses val="autoZero"/>
        <c:crossBetween val="midCat"/>
        <c:majorUnit val="1"/>
      </c:valAx>
      <c:valAx>
        <c:axId val="-20438308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383388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27-C24D-8869-DCD04D97B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032056"/>
        <c:axId val="-2114028936"/>
      </c:scatterChart>
      <c:valAx>
        <c:axId val="-211403205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114028936"/>
        <c:crosses val="autoZero"/>
        <c:crossBetween val="midCat"/>
        <c:majorUnit val="1"/>
      </c:valAx>
      <c:valAx>
        <c:axId val="-21140289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11403205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B1-7A4F-97E5-290C00122C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556440"/>
        <c:axId val="-2114566376"/>
      </c:scatterChart>
      <c:valAx>
        <c:axId val="-2114556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114566376"/>
        <c:crosses val="autoZero"/>
        <c:crossBetween val="midCat"/>
        <c:majorUnit val="1"/>
      </c:valAx>
      <c:valAx>
        <c:axId val="-2114566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11455644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DC-CB4D-A50F-5473204FDD84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DC-CB4D-A50F-5473204FDD84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6DC-CB4D-A50F-5473204FDD84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6DC-CB4D-A50F-5473204FDD84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6DC-CB4D-A50F-5473204FDD84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6DC-CB4D-A50F-5473204FDD84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6DC-CB4D-A50F-5473204FDD84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6DC-CB4D-A50F-5473204FD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6768312"/>
        <c:axId val="-2046772872"/>
      </c:scatterChart>
      <c:valAx>
        <c:axId val="-2046768312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6772872"/>
        <c:crosses val="autoZero"/>
        <c:crossBetween val="midCat"/>
        <c:majorUnit val="1"/>
      </c:valAx>
      <c:valAx>
        <c:axId val="-2046772872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676831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A8-614D-A2E3-D2A6935A9EE6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A8-614D-A2E3-D2A6935A9EE6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A8-614D-A2E3-D2A6935A9EE6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A8-614D-A2E3-D2A6935A9EE6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DA8-614D-A2E3-D2A6935A9EE6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DA8-614D-A2E3-D2A6935A9EE6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DA8-614D-A2E3-D2A6935A9EE6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DA8-614D-A2E3-D2A6935A9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3771208"/>
        <c:axId val="-2043768120"/>
      </c:scatterChart>
      <c:valAx>
        <c:axId val="-204377120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3768120"/>
        <c:crosses val="autoZero"/>
        <c:crossBetween val="midCat"/>
        <c:majorUnit val="0.5"/>
      </c:valAx>
      <c:valAx>
        <c:axId val="-204376812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377120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96-3D44-945F-2BAA34571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816984"/>
        <c:axId val="-2137739496"/>
      </c:scatterChart>
      <c:valAx>
        <c:axId val="-21378169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-2137739496"/>
        <c:crosses val="autoZero"/>
        <c:crossBetween val="midCat"/>
      </c:valAx>
      <c:valAx>
        <c:axId val="-213773949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-21378169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34-DE46-800A-79188802580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34-DE46-800A-79188802580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34-DE46-800A-79188802580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334-DE46-800A-79188802580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334-DE46-800A-79188802580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334-DE46-800A-79188802580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334-DE46-800A-79188802580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334-DE46-800A-791888025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2310840"/>
        <c:axId val="-2042304632"/>
      </c:scatterChart>
      <c:valAx>
        <c:axId val="-2042310840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2304632"/>
        <c:crosses val="autoZero"/>
        <c:crossBetween val="midCat"/>
        <c:majorUnit val="100"/>
      </c:valAx>
      <c:valAx>
        <c:axId val="-2042304632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-204231084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2009-0C07-A442-B1C4-26ED420CFE6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9512-05D3-2C45-9D27-E91AD2C9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2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x0 as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draw skinning contour plot on right draw 0&lt;x&lt;1 symmetric</a:t>
            </a:r>
            <a:r>
              <a:rPr lang="en-US" baseline="0" dirty="0"/>
              <a:t> contour plot</a:t>
            </a:r>
          </a:p>
          <a:p>
            <a:r>
              <a:rPr lang="en-US" baseline="0" dirty="0"/>
              <a:t>Or -1 to 1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x1 and x2 with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 line to data</a:t>
            </a:r>
            <a:r>
              <a:rPr lang="en-US" baseline="0" dirty="0"/>
              <a:t> to predict house price – continuous value output, e.g., size(feet^2) = 1250, price = $220k</a:t>
            </a:r>
          </a:p>
          <a:p>
            <a:r>
              <a:rPr lang="en-US" baseline="0" dirty="0"/>
              <a:t>Draw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3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H(x(</a:t>
            </a:r>
            <a:r>
              <a:rPr lang="en-US" dirty="0" err="1"/>
              <a:t>i</a:t>
            </a:r>
            <a:r>
              <a:rPr lang="en-US" dirty="0"/>
              <a:t>)) =</a:t>
            </a:r>
            <a:r>
              <a:rPr lang="en-US" baseline="0" dirty="0"/>
              <a:t>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concave function going back and forth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04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BFE9B-1D5F-C647-838B-99D934C90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0.xml"/><Relationship Id="rId7" Type="http://schemas.openxmlformats.org/officeDocument/2006/relationships/image" Target="../media/image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tags" Target="../tags/tag34.xml"/><Relationship Id="rId7" Type="http://schemas.openxmlformats.org/officeDocument/2006/relationships/image" Target="../media/image16.png"/><Relationship Id="rId12" Type="http://schemas.openxmlformats.org/officeDocument/2006/relationships/chart" Target="../charts/chart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9.png"/><Relationship Id="rId5" Type="http://schemas.openxmlformats.org/officeDocument/2006/relationships/tags" Target="../tags/tag36.xml"/><Relationship Id="rId10" Type="http://schemas.openxmlformats.org/officeDocument/2006/relationships/image" Target="../media/image28.png"/><Relationship Id="rId4" Type="http://schemas.openxmlformats.org/officeDocument/2006/relationships/tags" Target="../tags/tag35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9.xml"/><Relationship Id="rId7" Type="http://schemas.openxmlformats.org/officeDocument/2006/relationships/image" Target="../media/image2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4.xml"/><Relationship Id="rId7" Type="http://schemas.openxmlformats.org/officeDocument/2006/relationships/image" Target="../media/image2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9.xml"/><Relationship Id="rId7" Type="http://schemas.openxmlformats.org/officeDocument/2006/relationships/image" Target="../media/image34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9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8.xml"/><Relationship Id="rId7" Type="http://schemas.openxmlformats.org/officeDocument/2006/relationships/image" Target="../media/image40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2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9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4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43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tags" Target="../tags/tag70.xml"/><Relationship Id="rId10" Type="http://schemas.openxmlformats.org/officeDocument/2006/relationships/image" Target="../media/image46.png"/><Relationship Id="rId4" Type="http://schemas.openxmlformats.org/officeDocument/2006/relationships/tags" Target="../tags/tag69.xml"/><Relationship Id="rId9" Type="http://schemas.openxmlformats.org/officeDocument/2006/relationships/image" Target="../media/image45.png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19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4.pn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53.png"/><Relationship Id="rId2" Type="http://schemas.openxmlformats.org/officeDocument/2006/relationships/tags" Target="../tags/tag75.xml"/><Relationship Id="rId16" Type="http://schemas.openxmlformats.org/officeDocument/2006/relationships/image" Target="../media/image57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52.png"/><Relationship Id="rId5" Type="http://schemas.openxmlformats.org/officeDocument/2006/relationships/tags" Target="../tags/tag78.xml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tags" Target="../tags/tag77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notesSlide" Target="../notesSlides/notesSlide12.xml"/><Relationship Id="rId26" Type="http://schemas.openxmlformats.org/officeDocument/2006/relationships/image" Target="../media/image63.png"/><Relationship Id="rId3" Type="http://schemas.openxmlformats.org/officeDocument/2006/relationships/tags" Target="../tags/tag83.xml"/><Relationship Id="rId21" Type="http://schemas.openxmlformats.org/officeDocument/2006/relationships/image" Target="../media/image55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62.png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59.png"/><Relationship Id="rId29" Type="http://schemas.openxmlformats.org/officeDocument/2006/relationships/image" Target="../media/image66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tags" Target="../tags/tag90.xml"/><Relationship Id="rId19" Type="http://schemas.openxmlformats.org/officeDocument/2006/relationships/image" Target="../media/image58.png"/><Relationship Id="rId31" Type="http://schemas.openxmlformats.org/officeDocument/2006/relationships/image" Target="../media/image68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56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notesSlide" Target="../notesSlides/notesSlide13.xml"/><Relationship Id="rId17" Type="http://schemas.openxmlformats.org/officeDocument/2006/relationships/image" Target="../media/image74.png"/><Relationship Id="rId2" Type="http://schemas.openxmlformats.org/officeDocument/2006/relationships/tags" Target="../tags/tag98.xml"/><Relationship Id="rId16" Type="http://schemas.openxmlformats.org/officeDocument/2006/relationships/image" Target="../media/image73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1.xml"/><Relationship Id="rId15" Type="http://schemas.openxmlformats.org/officeDocument/2006/relationships/image" Target="../media/image72.png"/><Relationship Id="rId10" Type="http://schemas.openxmlformats.org/officeDocument/2006/relationships/tags" Target="../tags/tag106.xml"/><Relationship Id="rId19" Type="http://schemas.openxmlformats.org/officeDocument/2006/relationships/image" Target="../media/image76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81.png"/><Relationship Id="rId3" Type="http://schemas.openxmlformats.org/officeDocument/2006/relationships/tags" Target="../tags/tag10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80.png"/><Relationship Id="rId2" Type="http://schemas.openxmlformats.org/officeDocument/2006/relationships/tags" Target="../tags/tag108.xml"/><Relationship Id="rId16" Type="http://schemas.openxmlformats.org/officeDocument/2006/relationships/image" Target="../media/image84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79.png"/><Relationship Id="rId5" Type="http://schemas.openxmlformats.org/officeDocument/2006/relationships/tags" Target="../tags/tag111.xml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tags" Target="../tags/tag110.xml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117.xml"/><Relationship Id="rId7" Type="http://schemas.openxmlformats.org/officeDocument/2006/relationships/image" Target="../media/image87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chart" Target="../charts/chart9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120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2.xml"/><Relationship Id="rId10" Type="http://schemas.openxmlformats.org/officeDocument/2006/relationships/image" Target="../media/image89.png"/><Relationship Id="rId4" Type="http://schemas.openxmlformats.org/officeDocument/2006/relationships/tags" Target="../tags/tag121.xml"/><Relationship Id="rId9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95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94.png"/><Relationship Id="rId17" Type="http://schemas.openxmlformats.org/officeDocument/2006/relationships/chart" Target="../charts/chart10.xml"/><Relationship Id="rId2" Type="http://schemas.openxmlformats.org/officeDocument/2006/relationships/tags" Target="../tags/tag125.xml"/><Relationship Id="rId16" Type="http://schemas.openxmlformats.org/officeDocument/2006/relationships/image" Target="../media/image98.png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93.png"/><Relationship Id="rId5" Type="http://schemas.openxmlformats.org/officeDocument/2006/relationships/tags" Target="../tags/tag128.xml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tags" Target="../tags/tag127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1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105.png"/><Relationship Id="rId18" Type="http://schemas.openxmlformats.org/officeDocument/2006/relationships/image" Target="../media/image109.png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../media/image104.png"/><Relationship Id="rId17" Type="http://schemas.openxmlformats.org/officeDocument/2006/relationships/image" Target="../media/image52.png"/><Relationship Id="rId2" Type="http://schemas.openxmlformats.org/officeDocument/2006/relationships/tags" Target="../tags/tag134.xml"/><Relationship Id="rId16" Type="http://schemas.openxmlformats.org/officeDocument/2006/relationships/image" Target="../media/image108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103.png"/><Relationship Id="rId5" Type="http://schemas.openxmlformats.org/officeDocument/2006/relationships/tags" Target="../tags/tag137.xml"/><Relationship Id="rId15" Type="http://schemas.openxmlformats.org/officeDocument/2006/relationships/image" Target="../media/image107.png"/><Relationship Id="rId10" Type="http://schemas.openxmlformats.org/officeDocument/2006/relationships/notesSlide" Target="../notesSlides/notesSlide21.xml"/><Relationship Id="rId4" Type="http://schemas.openxmlformats.org/officeDocument/2006/relationships/tags" Target="../tags/tag13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tags" Target="../tags/tag143.xml"/><Relationship Id="rId21" Type="http://schemas.openxmlformats.org/officeDocument/2006/relationships/image" Target="../media/image118.png"/><Relationship Id="rId7" Type="http://schemas.openxmlformats.org/officeDocument/2006/relationships/tags" Target="../tags/tag147.xml"/><Relationship Id="rId12" Type="http://schemas.openxmlformats.org/officeDocument/2006/relationships/notesSlide" Target="../notesSlides/notesSlide22.xml"/><Relationship Id="rId17" Type="http://schemas.openxmlformats.org/officeDocument/2006/relationships/image" Target="../media/image114.png"/><Relationship Id="rId2" Type="http://schemas.openxmlformats.org/officeDocument/2006/relationships/tags" Target="../tags/tag142.xml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5.xml"/><Relationship Id="rId15" Type="http://schemas.openxmlformats.org/officeDocument/2006/relationships/image" Target="../media/image112.png"/><Relationship Id="rId23" Type="http://schemas.openxmlformats.org/officeDocument/2006/relationships/hyperlink" Target="https://en.wikipedia.org/wiki/Linear_least_squares_(mathematics)" TargetMode="External"/><Relationship Id="rId10" Type="http://schemas.openxmlformats.org/officeDocument/2006/relationships/tags" Target="../tags/tag150.xml"/><Relationship Id="rId19" Type="http://schemas.openxmlformats.org/officeDocument/2006/relationships/image" Target="../media/image116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153.xml"/><Relationship Id="rId7" Type="http://schemas.openxmlformats.org/officeDocument/2006/relationships/image" Target="../media/image121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120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9" Type="http://schemas.openxmlformats.org/officeDocument/2006/relationships/hyperlink" Target="http://docs.scipy.org/doc/numpy-1.10.1/reference/generated/numpy.linalg.solve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21.png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image" Target="../media/image86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image" Target="../media/image126.png"/><Relationship Id="rId5" Type="http://schemas.openxmlformats.org/officeDocument/2006/relationships/tags" Target="../tags/tag158.xml"/><Relationship Id="rId10" Type="http://schemas.openxmlformats.org/officeDocument/2006/relationships/image" Target="../media/image125.png"/><Relationship Id="rId4" Type="http://schemas.openxmlformats.org/officeDocument/2006/relationships/tags" Target="../tags/tag157.xml"/><Relationship Id="rId9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tags" Target="../tags/tag163.xml"/><Relationship Id="rId7" Type="http://schemas.openxmlformats.org/officeDocument/2006/relationships/image" Target="../media/image127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2.png"/><Relationship Id="rId4" Type="http://schemas.openxmlformats.org/officeDocument/2006/relationships/tags" Target="../tags/tag164.xml"/><Relationship Id="rId9" Type="http://schemas.openxmlformats.org/officeDocument/2006/relationships/image" Target="../media/image1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12" Type="http://schemas.openxmlformats.org/officeDocument/2006/relationships/chart" Target="../charts/char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14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4.xml"/><Relationship Id="rId18" Type="http://schemas.openxmlformats.org/officeDocument/2006/relationships/image" Target="../media/image19.png"/><Relationship Id="rId3" Type="http://schemas.openxmlformats.org/officeDocument/2006/relationships/tags" Target="../tags/tag19.xml"/><Relationship Id="rId21" Type="http://schemas.openxmlformats.org/officeDocument/2006/relationships/image" Target="../media/image21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8.png"/><Relationship Id="rId2" Type="http://schemas.openxmlformats.org/officeDocument/2006/relationships/tags" Target="../tags/tag18.xml"/><Relationship Id="rId16" Type="http://schemas.openxmlformats.org/officeDocument/2006/relationships/image" Target="../media/image17.png"/><Relationship Id="rId20" Type="http://schemas.openxmlformats.org/officeDocument/2006/relationships/chart" Target="../charts/chart7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22.png"/><Relationship Id="rId5" Type="http://schemas.openxmlformats.org/officeDocument/2006/relationships/tags" Target="../tags/tag21.xml"/><Relationship Id="rId15" Type="http://schemas.openxmlformats.org/officeDocument/2006/relationships/image" Target="../media/image16.png"/><Relationship Id="rId23" Type="http://schemas.openxmlformats.org/officeDocument/2006/relationships/image" Target="../media/image12.png"/><Relationship Id="rId10" Type="http://schemas.openxmlformats.org/officeDocument/2006/relationships/tags" Target="../tags/tag26.xml"/><Relationship Id="rId19" Type="http://schemas.openxmlformats.org/officeDocument/2006/relationships/image" Target="../media/image20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chart" Target="../charts/chart6.xml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62400" y="666750"/>
            <a:ext cx="5181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gradient descent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0" y="23431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Jay Urbain, PhD </a:t>
            </a:r>
            <a:br>
              <a:rPr lang="en-US" sz="2800" dirty="0"/>
            </a:br>
            <a:endParaRPr lang="en-US" sz="2800" dirty="0"/>
          </a:p>
          <a:p>
            <a:r>
              <a:rPr lang="en-US" sz="2000" dirty="0"/>
              <a:t>Credits: </a:t>
            </a:r>
            <a:r>
              <a:rPr lang="en-US" sz="2000" dirty="0" err="1"/>
              <a:t>Nando</a:t>
            </a:r>
            <a:r>
              <a:rPr lang="en-US" sz="2000" dirty="0"/>
              <a:t> de </a:t>
            </a:r>
            <a:r>
              <a:rPr lang="en-US" sz="2000" dirty="0" err="1"/>
              <a:t>Freitas</a:t>
            </a:r>
            <a:r>
              <a:rPr lang="en-US" sz="2000" dirty="0"/>
              <a:t>, Oxford; Andrew Ng, Stanford; Hastie and </a:t>
            </a:r>
            <a:r>
              <a:rPr lang="en-US" sz="2000" dirty="0" err="1"/>
              <a:t>Tibshirani</a:t>
            </a:r>
            <a:r>
              <a:rPr lang="en-US" sz="2000" dirty="0"/>
              <a:t>, Stanford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8953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7868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18779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17198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5717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26156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7014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3587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742950"/>
            <a:ext cx="6324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regression, you almost always want to fit the data well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smallest average distance to points in training data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(h(x) close to y for (x, y) in training data)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Cost function </a:t>
            </a:r>
            <a:r>
              <a:rPr lang="en-US" sz="2000" b="1" i="1" dirty="0"/>
              <a:t>J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>
                <a:solidFill>
                  <a:srgbClr val="008000"/>
                </a:solidFill>
              </a:rPr>
              <a:t>Squaring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Penalty for positive and negative deviations the same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Penalty for large deviations stronger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09550"/>
            <a:ext cx="6579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Fitting data well: least squares cost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62150"/>
            <a:ext cx="579120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09550"/>
            <a:ext cx="5838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Optimizing Cost with 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98219"/>
            <a:ext cx="7103899" cy="43371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800" y="4171950"/>
            <a:ext cx="1219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8" y="4400550"/>
            <a:ext cx="2484882" cy="3063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955296" y="1200150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0" y="2001619"/>
            <a:ext cx="101373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Price ($) </a:t>
            </a:r>
          </a:p>
          <a:p>
            <a:pPr algn="ctr"/>
            <a:r>
              <a:rPr lang="en-US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6000" y="3943350"/>
            <a:ext cx="16071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Size in feet</a:t>
            </a:r>
            <a:r>
              <a:rPr lang="en-US" baseline="30000" dirty="0"/>
              <a:t>2</a:t>
            </a:r>
            <a:r>
              <a:rPr lang="en-US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13739" y="2535013"/>
            <a:ext cx="3863061" cy="10472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47750"/>
            <a:ext cx="359228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438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 to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54876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4019550"/>
            <a:ext cx="110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How? </a:t>
            </a:r>
          </a:p>
        </p:txBody>
      </p:sp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67150"/>
            <a:ext cx="268054" cy="3025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095750"/>
            <a:ext cx="268054" cy="302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4095750"/>
            <a:ext cx="1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67150"/>
            <a:ext cx="268054" cy="3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5" y="2876550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Correct: Simultaneous update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0" y="3436772"/>
            <a:ext cx="2964485" cy="11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Gradient descent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3181350"/>
            <a:ext cx="138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learning 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3333750"/>
            <a:ext cx="11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derivative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2571750"/>
            <a:ext cx="304800" cy="762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52600" y="2266950"/>
            <a:ext cx="914400" cy="838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15000" y="28398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47815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large, gradient descent can overshoot the minimum. It may fail to converge, or even diverge.</a:t>
            </a:r>
          </a:p>
        </p:txBody>
      </p:sp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with </a:t>
            </a:r>
            <a:br>
              <a:rPr lang="en-US" dirty="0"/>
            </a:br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878"/>
            <a:ext cx="8229600" cy="3394472"/>
          </a:xfrm>
        </p:spPr>
        <p:txBody>
          <a:bodyPr>
            <a:noAutofit/>
          </a:bodyPr>
          <a:lstStyle/>
          <a:p>
            <a:r>
              <a:rPr lang="en-US" sz="2400" dirty="0"/>
              <a:t>Linear Regression</a:t>
            </a:r>
          </a:p>
          <a:p>
            <a:pPr lvl="1"/>
            <a:r>
              <a:rPr lang="en-US" sz="2000" dirty="0"/>
              <a:t>Hypothesis formulation, hypothesis space</a:t>
            </a:r>
          </a:p>
          <a:p>
            <a:r>
              <a:rPr lang="en-US" sz="2400" dirty="0"/>
              <a:t>Optimizing Cost with Gradient Descent</a:t>
            </a:r>
          </a:p>
          <a:p>
            <a:r>
              <a:rPr lang="en-US" sz="2400" dirty="0"/>
              <a:t>Using multiple input features with Linear Regression</a:t>
            </a:r>
          </a:p>
          <a:p>
            <a:pPr marL="0" indent="0">
              <a:buNone/>
            </a:pPr>
            <a:r>
              <a:rPr lang="en-US" sz="2400" dirty="0"/>
              <a:t>Notes on:</a:t>
            </a:r>
          </a:p>
          <a:p>
            <a:r>
              <a:rPr lang="en-US" sz="2400" dirty="0"/>
              <a:t>Feature Scaling</a:t>
            </a:r>
          </a:p>
          <a:p>
            <a:r>
              <a:rPr lang="en-US" sz="2400" dirty="0"/>
              <a:t>Nonlinear Regression</a:t>
            </a:r>
          </a:p>
          <a:p>
            <a:r>
              <a:rPr lang="en-US" sz="2400" dirty="0"/>
              <a:t>Optimizing Cost using derivatives</a:t>
            </a:r>
          </a:p>
        </p:txBody>
      </p:sp>
    </p:spTree>
    <p:extLst>
      <p:ext uri="{BB962C8B-B14F-4D97-AF65-F5344CB8AC3E}">
        <p14:creationId xmlns:p14="http://schemas.microsoft.com/office/powerpoint/2010/main" val="27834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453311" y="520510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24711" y="2767047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7" y="2926577"/>
            <a:ext cx="184709" cy="20848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24711" y="729429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4411" y="2468165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4" y="2561197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272711" y="2328852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2231" y="2685095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3306365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4" y="3391194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20111" y="2870835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181351"/>
            <a:ext cx="3276599" cy="7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descent can converge to a local minimum, even with the learning rate </a:t>
            </a:r>
            <a:r>
              <a:rPr lang="el-GR" sz="2800" dirty="0"/>
              <a:t>α</a:t>
            </a:r>
            <a:r>
              <a:rPr lang="en-US" sz="2800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approach a local minimum, gradient descent will automatically take smaller steps.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0" y="4629150"/>
            <a:ext cx="508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Gradient gets smaller as learning rate stays constant</a:t>
            </a:r>
          </a:p>
        </p:txBody>
      </p:sp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Gradient descent algorithm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 Model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828800" y="-19050"/>
            <a:ext cx="60960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2387346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3301652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4019550"/>
            <a:ext cx="2852772" cy="41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2201418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0274"/>
            <a:ext cx="4246626" cy="59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7199" y="3105150"/>
            <a:ext cx="281043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67199" y="3865656"/>
            <a:ext cx="3293035" cy="7380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0113" y="285750"/>
            <a:ext cx="3679087" cy="7078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Finding steepest gradient of </a:t>
            </a:r>
          </a:p>
          <a:p>
            <a:r>
              <a:rPr lang="en-US" sz="2000" dirty="0"/>
              <a:t>Linear regression L2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</a:p>
          <a:p>
            <a:pPr algn="ctr"/>
            <a:r>
              <a:rPr lang="en-US" sz="2400" dirty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495550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J(Θ</a:t>
            </a:r>
            <a:r>
              <a:rPr lang="en-US" baseline="-25000" dirty="0"/>
              <a:t>0</a:t>
            </a:r>
            <a:r>
              <a:rPr lang="en-US" dirty="0"/>
              <a:t>, Θ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0" y="40195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Θ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37909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Θ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6625" y="301625"/>
            <a:ext cx="170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Convex function</a:t>
            </a:r>
          </a:p>
        </p:txBody>
      </p:sp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7327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“Batch” versus “Online”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82626"/>
            <a:ext cx="7833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“Batch”: Each step of gradient descent uses all the training examples.</a:t>
            </a:r>
          </a:p>
          <a:p>
            <a:endParaRPr lang="en-US" sz="2400" dirty="0"/>
          </a:p>
          <a:p>
            <a:r>
              <a:rPr lang="en-US" sz="2400" dirty="0"/>
              <a:t>“Online”: Each step of gradient descent uses </a:t>
            </a:r>
            <a:r>
              <a:rPr lang="en-US" sz="2400" i="1" dirty="0"/>
              <a:t>a</a:t>
            </a:r>
            <a:r>
              <a:rPr lang="en-US" sz="2400" dirty="0"/>
              <a:t> training example at a time.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841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2458"/>
              </p:ext>
            </p:extLst>
          </p:nvPr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</p:spTree>
    <p:extLst>
      <p:ext uri="{BB962C8B-B14F-4D97-AF65-F5344CB8AC3E}">
        <p14:creationId xmlns:p14="http://schemas.microsoft.com/office/powerpoint/2010/main" val="1670399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47750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(simultaneously update for every                        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Repeat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Gradient descent: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6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6955" y="209550"/>
            <a:ext cx="26648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(Milwaukee, WI)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0336" y="1428750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1000’s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9212" y="2800350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3270945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3270945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33471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    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Previously 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algorithm               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for      </a:t>
            </a:r>
          </a:p>
          <a:p>
            <a:r>
              <a:rPr lang="en-US" sz="1600" dirty="0"/>
              <a:t>                        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71550"/>
            <a:ext cx="4648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      = size (0-2000 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2000" dirty="0"/>
              <a:t>              = number of bedrooms (1-5</a:t>
            </a:r>
            <a:r>
              <a:rPr lang="en-US" sz="24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3950"/>
            <a:ext cx="267462" cy="180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3282"/>
            <a:ext cx="274320" cy="18059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01965" y="1931329"/>
            <a:ext cx="0" cy="30696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73365" y="4760595"/>
            <a:ext cx="2031835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2744" y="3163429"/>
            <a:ext cx="0" cy="181271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24144" y="4760595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2125638"/>
            <a:ext cx="237744" cy="2628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29150"/>
            <a:ext cx="230886" cy="26289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44" y="4640930"/>
            <a:ext cx="230886" cy="26289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63429"/>
            <a:ext cx="237744" cy="2628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99" y="972531"/>
            <a:ext cx="1959102" cy="4503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43664"/>
            <a:ext cx="3241548" cy="39547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3" y="13335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Scaling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Idea: Make sure features are on a similar scale.</a:t>
            </a: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42" y="1994193"/>
            <a:ext cx="534924" cy="3063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13680" y="971550"/>
            <a:ext cx="1251871" cy="24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44" y="3273157"/>
            <a:ext cx="534924" cy="30632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91698" y="910372"/>
            <a:ext cx="1346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size (feet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3680" y="1743664"/>
            <a:ext cx="2514268" cy="18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3680" y="1640768"/>
            <a:ext cx="254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number of bedrooms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5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473" y="557129"/>
            <a:ext cx="7963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Replace      with                to make features have approximately zero mean (Do not apply to              ).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4042" y="1333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Mean normalization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8" y="714254"/>
            <a:ext cx="20193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54" y="711627"/>
            <a:ext cx="748665" cy="167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2" y="979066"/>
            <a:ext cx="697230" cy="211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473" y="1357015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1538"/>
            <a:ext cx="1860804" cy="3726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52550"/>
            <a:ext cx="2295144" cy="3954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38350"/>
            <a:ext cx="3632835" cy="219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000" y="2952750"/>
            <a:ext cx="1432168" cy="6571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8600" y="23431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Z-score (standard score) normalization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2350" y="2800350"/>
            <a:ext cx="647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score is the signed number of standard deviations by which the value of an observation or data point is above the mean value.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1000" y="4324350"/>
            <a:ext cx="1993900" cy="5969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28600" y="37147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Min-max (0-1)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797471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450336" cy="582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314247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“Debugging”: How to make sure gradient descent is working correctly.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How to choose learning rate     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57550"/>
            <a:ext cx="2286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3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29200" y="1454192"/>
            <a:ext cx="352185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Example automatic convergence test: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0056" y="2771567"/>
            <a:ext cx="304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Declare convergence if       decreases by less than       in one iteration.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893517"/>
              </p:ext>
            </p:extLst>
          </p:nvPr>
        </p:nvGraphicFramePr>
        <p:xfrm>
          <a:off x="685800" y="1494076"/>
          <a:ext cx="3866557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3" y="1009563"/>
            <a:ext cx="1104138" cy="432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08952"/>
            <a:ext cx="534924" cy="30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1" y="3318596"/>
            <a:ext cx="576072" cy="2606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248513"/>
            <a:ext cx="3521853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000" dirty="0"/>
              <a:t>No. of iterations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Making sure gradient descent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324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4640" y="890321"/>
            <a:ext cx="73142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small: slow convergence.</a:t>
            </a:r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large:         may not decrease on every iteration; may not converge.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103402"/>
            <a:ext cx="200025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2" y="1533200"/>
            <a:ext cx="200025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4" y="1462610"/>
            <a:ext cx="534924" cy="306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0998" y="313816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choose    , try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64" y="3350582"/>
            <a:ext cx="200025" cy="1600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2" y="3830834"/>
            <a:ext cx="6576822" cy="3067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75052" y="3661381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2037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97030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A122F-EED8-1F48-ADCC-A3254F23EC35}"/>
              </a:ext>
            </a:extLst>
          </p:cNvPr>
          <p:cNvSpPr txBox="1"/>
          <p:nvPr/>
        </p:nvSpPr>
        <p:spPr>
          <a:xfrm>
            <a:off x="3380405" y="4407476"/>
            <a:ext cx="21019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STOP FIRST LECTURE</a:t>
            </a:r>
          </a:p>
        </p:txBody>
      </p:sp>
    </p:spTree>
    <p:extLst>
      <p:ext uri="{BB962C8B-B14F-4D97-AF65-F5344CB8AC3E}">
        <p14:creationId xmlns:p14="http://schemas.microsoft.com/office/powerpoint/2010/main" val="296313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/>
        </p:blipFill>
        <p:spPr>
          <a:xfrm>
            <a:off x="5991225" y="299983"/>
            <a:ext cx="3005046" cy="2433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81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Housing prices prediction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43000"/>
            <a:ext cx="5385816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2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Polynomial 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7550"/>
            <a:ext cx="353758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1" y="3581400"/>
            <a:ext cx="426529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6" y="4028977"/>
            <a:ext cx="121539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" y="4326658"/>
            <a:ext cx="1329690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4662623"/>
            <a:ext cx="1331595" cy="27432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73908"/>
              </p:ext>
            </p:extLst>
          </p:nvPr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57424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Choice of 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7800" y="1745218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43294" y="3116818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5" y="3767658"/>
            <a:ext cx="3630930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85582"/>
            <a:ext cx="3794760" cy="3048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276434"/>
              </p:ext>
            </p:extLst>
          </p:nvPr>
        </p:nvGraphicFramePr>
        <p:xfrm>
          <a:off x="2514600" y="671215"/>
          <a:ext cx="4265295" cy="25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285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E931AD-76BF-4B45-88B6-4764EB86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66700"/>
            <a:ext cx="7594600" cy="4610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B6F159-F3A3-E346-A513-C431565864CB}"/>
              </a:ext>
            </a:extLst>
          </p:cNvPr>
          <p:cNvSpPr txBox="1"/>
          <p:nvPr/>
        </p:nvSpPr>
        <p:spPr>
          <a:xfrm>
            <a:off x="152400" y="3790950"/>
            <a:ext cx="187904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Least squared </a:t>
            </a:r>
          </a:p>
          <a:p>
            <a:r>
              <a:rPr lang="en-US" dirty="0"/>
              <a:t>provides analytic</a:t>
            </a:r>
          </a:p>
          <a:p>
            <a:r>
              <a:rPr lang="en-US" dirty="0"/>
              <a:t>solution with one </a:t>
            </a:r>
          </a:p>
          <a:p>
            <a:r>
              <a:rPr lang="en-US" dirty="0"/>
              <a:t>predictor</a:t>
            </a:r>
          </a:p>
        </p:txBody>
      </p:sp>
    </p:spTree>
    <p:extLst>
      <p:ext uri="{BB962C8B-B14F-4D97-AF65-F5344CB8AC3E}">
        <p14:creationId xmlns:p14="http://schemas.microsoft.com/office/powerpoint/2010/main" val="115907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2" y="2495550"/>
            <a:ext cx="55126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0445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955" y="209550"/>
            <a:ext cx="2664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(Milwaukee, WI)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2800350"/>
            <a:ext cx="1953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30000" dirty="0"/>
              <a:t>(1)</a:t>
            </a:r>
            <a:r>
              <a:rPr lang="en-US" sz="2400" dirty="0"/>
              <a:t> = 2104</a:t>
            </a:r>
          </a:p>
          <a:p>
            <a:r>
              <a:rPr lang="en-US" sz="2400" dirty="0"/>
              <a:t>X</a:t>
            </a:r>
            <a:r>
              <a:rPr lang="en-US" sz="2400" baseline="30000" dirty="0"/>
              <a:t>(2)</a:t>
            </a:r>
            <a:r>
              <a:rPr lang="en-US" sz="2400" dirty="0"/>
              <a:t> = 1416</a:t>
            </a:r>
          </a:p>
          <a:p>
            <a:r>
              <a:rPr lang="en-US" sz="24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Y</a:t>
            </a:r>
            <a:r>
              <a:rPr lang="en-US" sz="2400" baseline="30000" dirty="0"/>
              <a:t>(1)</a:t>
            </a:r>
            <a:r>
              <a:rPr lang="en-US" sz="2400" dirty="0"/>
              <a:t> = 460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179153"/>
            <a:ext cx="3888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(x, y) – one training example</a:t>
            </a:r>
          </a:p>
          <a:p>
            <a:r>
              <a:rPr lang="en-US" sz="2400" dirty="0"/>
              <a:t>(x</a:t>
            </a:r>
            <a:r>
              <a:rPr lang="en-US" sz="2400" baseline="30000" dirty="0"/>
              <a:t>(1)</a:t>
            </a:r>
            <a:r>
              <a:rPr lang="en-US" sz="2400" dirty="0"/>
              <a:t>,y</a:t>
            </a:r>
            <a:r>
              <a:rPr lang="en-US" sz="2400" baseline="30000" dirty="0"/>
              <a:t>(1)</a:t>
            </a:r>
            <a:r>
              <a:rPr lang="en-US" sz="2400" dirty="0"/>
              <a:t>) –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training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4C119F-5576-3545-BA77-BF80E123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30200"/>
            <a:ext cx="75057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77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522907"/>
            <a:ext cx="73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Intuition: If 1 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481800"/>
            <a:ext cx="20574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Solve for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90166"/>
            <a:ext cx="2574036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011011" y="482104"/>
            <a:ext cx="0" cy="172713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041755"/>
            <a:ext cx="21647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1" y="2132867"/>
            <a:ext cx="104411" cy="160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8" y="869374"/>
            <a:ext cx="436290" cy="22442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81000" y="287655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385"/>
            <a:ext cx="571957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3947587"/>
            <a:ext cx="2299716" cy="43662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79751" y="3833489"/>
            <a:ext cx="3336036" cy="50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(for every   )</a:t>
            </a:r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12135"/>
            <a:ext cx="125730" cy="2628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9" y="4634567"/>
            <a:ext cx="1639062" cy="2766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172200" y="833140"/>
            <a:ext cx="1524880" cy="1052810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" y="285750"/>
            <a:ext cx="731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Normal equation</a:t>
            </a:r>
            <a:r>
              <a:rPr lang="en-US" sz="2400" dirty="0"/>
              <a:t>: </a:t>
            </a:r>
          </a:p>
          <a:p>
            <a:r>
              <a:rPr lang="en-US" sz="2400" dirty="0"/>
              <a:t>Method to solve for analytically.</a:t>
            </a: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57550"/>
            <a:ext cx="918972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64077"/>
              </p:ext>
            </p:extLst>
          </p:nvPr>
        </p:nvGraphicFramePr>
        <p:xfrm>
          <a:off x="679449" y="714375"/>
          <a:ext cx="7543798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95671"/>
              </p:ext>
            </p:extLst>
          </p:nvPr>
        </p:nvGraphicFramePr>
        <p:xfrm>
          <a:off x="1832116" y="742950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09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323975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323975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32397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323973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320164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320164"/>
            <a:ext cx="23431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355104"/>
            <a:ext cx="729615" cy="17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69950"/>
            <a:ext cx="2672906" cy="1368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84693"/>
            <a:ext cx="990981" cy="136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7" y="4581774"/>
            <a:ext cx="2124075" cy="274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28839" y="4579179"/>
            <a:ext cx="51214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Normal equation</a:t>
            </a:r>
          </a:p>
          <a:p>
            <a:r>
              <a:rPr lang="en-US" sz="1400" dirty="0">
                <a:hlinkClick r:id="rId23"/>
              </a:rPr>
              <a:t>https://en.wikipedia.org/wiki/Linear_least_squares_(mathematics)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53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613" y="4636752"/>
            <a:ext cx="448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1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2261" y="1055916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is inverse of matrix             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121983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000" dirty="0" err="1"/>
              <a:t>Matlab</a:t>
            </a:r>
            <a:r>
              <a:rPr lang="en-US" sz="2400" dirty="0"/>
              <a:t>/Octave: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7" y="1047750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1090696"/>
            <a:ext cx="957072" cy="338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73355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numpy.linalg.solve</a:t>
            </a:r>
            <a:r>
              <a:rPr lang="en-US" sz="2000" dirty="0"/>
              <a:t>(a, b)</a:t>
            </a:r>
          </a:p>
          <a:p>
            <a:r>
              <a:rPr lang="en-US" sz="2000" dirty="0">
                <a:hlinkClick r:id="rId9"/>
              </a:rPr>
              <a:t>http://docs.scipy.org/doc/numpy-1.10.1/reference/generated/numpy.linalg.solve.html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theta = </a:t>
            </a:r>
            <a:r>
              <a:rPr lang="en-US" sz="2000" b="1" dirty="0" err="1"/>
              <a:t>np.linalg.solve</a:t>
            </a:r>
            <a:r>
              <a:rPr lang="en-US" sz="2000" b="1" dirty="0"/>
              <a:t>(X, y) </a:t>
            </a:r>
          </a:p>
          <a:p>
            <a:endParaRPr lang="en-US" sz="2000" dirty="0"/>
          </a:p>
          <a:p>
            <a:r>
              <a:rPr lang="en-US" sz="2000" dirty="0"/>
              <a:t>Assumes X is not singular, and is square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61950"/>
            <a:ext cx="2663973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Show derivation notebook</a:t>
            </a:r>
          </a:p>
        </p:txBody>
      </p:sp>
    </p:spTree>
    <p:extLst>
      <p:ext uri="{BB962C8B-B14F-4D97-AF65-F5344CB8AC3E}">
        <p14:creationId xmlns:p14="http://schemas.microsoft.com/office/powerpoint/2010/main" val="39840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6830786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85750"/>
            <a:ext cx="4114800" cy="5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68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     training examples,     features.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Gradient Descent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Normal Equation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1537734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No need to choose   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Don’t need to iterate.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921" y="1563434"/>
            <a:ext cx="3999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choose   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Needs many iterations.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76296"/>
            <a:ext cx="200025" cy="1600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3220" y="2412492"/>
            <a:ext cx="3523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Works well even when     is large.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239143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compute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4650"/>
            <a:ext cx="1448181" cy="3840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00600" y="3238500"/>
            <a:ext cx="3722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Slow if     is very large.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8" y="1744980"/>
            <a:ext cx="200025" cy="160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7525"/>
            <a:ext cx="194691" cy="16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4" y="3409950"/>
            <a:ext cx="261366" cy="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          is non-invertible?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Redundant features (linearly dependent).</a:t>
            </a:r>
          </a:p>
          <a:p>
            <a:pPr lvl="1">
              <a:lnSpc>
                <a:spcPts val="3360"/>
              </a:lnSpc>
            </a:pPr>
            <a:r>
              <a:rPr lang="en-US" sz="2800" dirty="0"/>
              <a:t>E.g.            size in feet</a:t>
            </a:r>
            <a:r>
              <a:rPr lang="en-US" sz="2800" baseline="30000" dirty="0"/>
              <a:t>2</a:t>
            </a:r>
            <a:endParaRPr lang="en-US" sz="2800" dirty="0"/>
          </a:p>
          <a:p>
            <a:pPr lvl="1">
              <a:lnSpc>
                <a:spcPts val="3360"/>
              </a:lnSpc>
            </a:pPr>
            <a:r>
              <a:rPr lang="en-US" sz="2800" dirty="0"/>
              <a:t>                   size in m</a:t>
            </a:r>
            <a:r>
              <a:rPr lang="en-US" sz="2800" baseline="30000" dirty="0"/>
              <a:t>2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Too many features (e.g.             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3586206"/>
            <a:ext cx="70866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Delete some features, or use regularization.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27" y="1713912"/>
            <a:ext cx="709422" cy="210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4" y="2143778"/>
            <a:ext cx="709422" cy="210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35" y="3208782"/>
            <a:ext cx="978789" cy="277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7" y="435785"/>
            <a:ext cx="837438" cy="2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35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Problem:</a:t>
            </a:r>
            <a:r>
              <a:rPr lang="en-US" sz="2400" dirty="0"/>
              <a:t> </a:t>
            </a:r>
            <a:r>
              <a:rPr lang="en-US" sz="2400" baseline="30000" dirty="0"/>
              <a:t>considering different cities for opening a new outlet. The chain already has trucks in various cities and you have data for profits and populations from the cities.</a:t>
            </a:r>
          </a:p>
          <a:p>
            <a:endParaRPr lang="en-US" sz="2400" baseline="30000" dirty="0"/>
          </a:p>
          <a:p>
            <a:r>
              <a:rPr lang="en-US" sz="2400" baseline="30000" dirty="0"/>
              <a:t>You would like to use this data to help you select which city to expand to next.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62150"/>
            <a:ext cx="18923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962150"/>
            <a:ext cx="1257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7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Visualize data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82" y="611453"/>
            <a:ext cx="5642068" cy="45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26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Run linear regression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61950"/>
            <a:ext cx="5866860" cy="4565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428750"/>
            <a:ext cx="297880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Theta found by gradient descent: -3.630291 1.166362 </a:t>
            </a:r>
          </a:p>
          <a:p>
            <a:endParaRPr lang="en-US" dirty="0"/>
          </a:p>
          <a:p>
            <a:r>
              <a:rPr lang="en-US" dirty="0"/>
              <a:t>For population = 35,000, we predict a profit of 4519.767868</a:t>
            </a:r>
          </a:p>
          <a:p>
            <a:endParaRPr lang="en-US" dirty="0"/>
          </a:p>
          <a:p>
            <a:r>
              <a:rPr lang="en-US" dirty="0"/>
              <a:t>For population = 70,000, we predict a profit of 45342.450129</a:t>
            </a:r>
          </a:p>
        </p:txBody>
      </p:sp>
    </p:spTree>
    <p:extLst>
      <p:ext uri="{BB962C8B-B14F-4D97-AF65-F5344CB8AC3E}">
        <p14:creationId xmlns:p14="http://schemas.microsoft.com/office/powerpoint/2010/main" val="38361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43815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3994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16186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3844" y="283788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0755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280755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0090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22052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1311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1311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0" y="438150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46147" y="1885950"/>
            <a:ext cx="3898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regression with one variable.</a:t>
            </a:r>
          </a:p>
          <a:p>
            <a:r>
              <a:rPr lang="en-US" sz="2000" dirty="0"/>
              <a:t>(Univariate linear regression)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63855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 – hypothesis to learn (parameterized model) </a:t>
            </a:r>
          </a:p>
          <a:p>
            <a:r>
              <a:rPr lang="en-US" i="1" dirty="0">
                <a:solidFill>
                  <a:srgbClr val="FF0000"/>
                </a:solidFill>
              </a:rPr>
              <a:t>h maps from x to 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23950"/>
            <a:ext cx="2972006" cy="5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75612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Assessing the accuracy of model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466850"/>
            <a:ext cx="19050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95550"/>
            <a:ext cx="17145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94050"/>
            <a:ext cx="2806700" cy="67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095750"/>
            <a:ext cx="41910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819150"/>
            <a:ext cx="2209800" cy="450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0"/>
            <a:ext cx="518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regression with residual term. Represents what we can’t explain with our model.</a:t>
            </a:r>
          </a:p>
          <a:p>
            <a:endParaRPr lang="en-US" sz="2000" dirty="0"/>
          </a:p>
          <a:p>
            <a:r>
              <a:rPr lang="en-US" sz="2000" dirty="0"/>
              <a:t>RSS measures the amount of variability that is left unexplained after performing the regression</a:t>
            </a:r>
          </a:p>
          <a:p>
            <a:endParaRPr lang="en-US" sz="2000" baseline="30000" dirty="0"/>
          </a:p>
          <a:p>
            <a:r>
              <a:rPr lang="en-US" sz="2000" dirty="0"/>
              <a:t>TSS (Total sum of squares) measures the total variance when measuring the response y.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 amount of variance explained by our model</a:t>
            </a:r>
            <a:endParaRPr lang="en-US" sz="2000" baseline="30000" dirty="0"/>
          </a:p>
          <a:p>
            <a:endParaRPr lang="en-US" sz="2000" baseline="30000" dirty="0"/>
          </a:p>
          <a:p>
            <a:r>
              <a:rPr lang="en-US" sz="2000" dirty="0"/>
              <a:t>The RSE is an estimate of the standard deviation of </a:t>
            </a:r>
            <a:r>
              <a:rPr lang="en-US" sz="2000" dirty="0" err="1"/>
              <a:t>ε</a:t>
            </a:r>
            <a:r>
              <a:rPr lang="en-US" sz="2000" dirty="0"/>
              <a:t>. It is basically the average amount that the response will deviate from the true regression line. </a:t>
            </a:r>
          </a:p>
          <a:p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620471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39499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Least square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48615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least squares approach chooses β</a:t>
            </a:r>
            <a:r>
              <a:rPr lang="en-US" sz="2000" baseline="-25000" dirty="0"/>
              <a:t>0</a:t>
            </a:r>
            <a:r>
              <a:rPr lang="en-US" sz="2000" dirty="0"/>
              <a:t> and β</a:t>
            </a:r>
            <a:r>
              <a:rPr lang="en-US" sz="2000" baseline="-25000" dirty="0"/>
              <a:t>1</a:t>
            </a:r>
            <a:r>
              <a:rPr lang="en-US" sz="2000" dirty="0"/>
              <a:t> to minimize the RSS. Using some calculus, one can show that the minimizers are:</a:t>
            </a:r>
            <a:endParaRPr lang="en-US" sz="2000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04950"/>
            <a:ext cx="1905000" cy="80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819150"/>
            <a:ext cx="2209800" cy="450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406241"/>
            <a:ext cx="3534780" cy="12356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343150"/>
            <a:ext cx="7683166" cy="615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7150"/>
            <a:ext cx="2463800" cy="23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00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Saving and plotting theta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0150"/>
            <a:ext cx="42672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200150"/>
            <a:ext cx="4193672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2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66750"/>
            <a:ext cx="586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Notes on: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Feature Scaling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Nonlinear Regression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Optimizing Cost using derivatives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3181350"/>
            <a:ext cx="333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 gradient descent algorithm </a:t>
            </a:r>
          </a:p>
          <a:p>
            <a:r>
              <a:rPr lang="en-US" dirty="0">
                <a:solidFill>
                  <a:srgbClr val="FF0000"/>
                </a:solidFill>
              </a:rPr>
              <a:t>-&gt; 08_linear_regression.ipynb</a:t>
            </a:r>
          </a:p>
        </p:txBody>
      </p:sp>
    </p:spTree>
    <p:extLst>
      <p:ext uri="{BB962C8B-B14F-4D97-AF65-F5344CB8AC3E}">
        <p14:creationId xmlns:p14="http://schemas.microsoft.com/office/powerpoint/2010/main" val="1512278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7AA13-A17D-644E-9FD2-27957EE19F39}"/>
              </a:ext>
            </a:extLst>
          </p:cNvPr>
          <p:cNvSpPr txBox="1"/>
          <p:nvPr/>
        </p:nvSpPr>
        <p:spPr>
          <a:xfrm>
            <a:off x="4038600" y="2190750"/>
            <a:ext cx="1717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STOP LECTURE 2</a:t>
            </a:r>
          </a:p>
        </p:txBody>
      </p:sp>
    </p:spTree>
    <p:extLst>
      <p:ext uri="{BB962C8B-B14F-4D97-AF65-F5344CB8AC3E}">
        <p14:creationId xmlns:p14="http://schemas.microsoft.com/office/powerpoint/2010/main" val="244838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0" y="4196775"/>
            <a:ext cx="376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49019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9" y="302895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61626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94311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358138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430206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282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26303"/>
              </p:ext>
            </p:extLst>
          </p:nvPr>
        </p:nvGraphicFramePr>
        <p:xfrm>
          <a:off x="215306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4558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4558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4558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80064"/>
              </p:ext>
            </p:extLst>
          </p:nvPr>
        </p:nvGraphicFramePr>
        <p:xfrm>
          <a:off x="3242055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71369"/>
              </p:ext>
            </p:extLst>
          </p:nvPr>
        </p:nvGraphicFramePr>
        <p:xfrm>
          <a:off x="6268804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72400" y="4552950"/>
            <a:ext cx="10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Draw h(x)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89535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27241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9535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619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9" y="1985145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478062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141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2594174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7" y="3919133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382703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81915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595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7238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2045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5715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Simplified</a:t>
            </a:r>
          </a:p>
        </p:txBody>
      </p:sp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284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1430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33550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19400" y="4629150"/>
            <a:ext cx="421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Note: h(x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)-y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=0, J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= 1/(2m)*(0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+0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+0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)=0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95750"/>
            <a:ext cx="3741419" cy="5773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248150"/>
            <a:ext cx="1723212" cy="3405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24150"/>
            <a:ext cx="835762" cy="208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2659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7600" y="2659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4200" y="29527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72200" y="2038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6600" y="2114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76400" y="2800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38400" y="2495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96200" y="2038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0.5 \leq x_1 \leq 0.5, -0.5 \leq x_2 \leq 0.5$&#10;&#10;&#10;\end{document}"/>
  <p:tag name="IGUANATEXSIZE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\times frontage + \theta_2 \times depth&#10;$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&#10;$&#10;&#10;\end{document}"/>
  <p:tag name="IGUANATEXSIZE" val="2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&#10;$&#10;&#10;\end{document}"/>
  <p:tag name="IGUANATEXSIZE" val="2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\leq n&#10;$&#10;&#10;\end{document}"/>
  <p:tag name="IGUANATEXSIZE" val="2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19141</TotalTime>
  <Words>1525</Words>
  <Application>Microsoft Macintosh PowerPoint</Application>
  <PresentationFormat>On-screen Show (16:9)</PresentationFormat>
  <Paragraphs>400</Paragraphs>
  <Slides>54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1_Lecture</vt:lpstr>
      <vt:lpstr>2_Office Theme</vt:lpstr>
      <vt:lpstr>3_Office Theme</vt:lpstr>
      <vt:lpstr>PowerPoint Presentation</vt:lpstr>
      <vt:lpstr>Linear Regression with  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subject/>
  <dc:creator>Jay Urbain</dc:creator>
  <cp:keywords/>
  <dc:description/>
  <cp:lastModifiedBy>Jay Urbain</cp:lastModifiedBy>
  <cp:revision>206</cp:revision>
  <cp:lastPrinted>2018-09-23T17:05:56Z</cp:lastPrinted>
  <dcterms:created xsi:type="dcterms:W3CDTF">2010-07-08T21:59:02Z</dcterms:created>
  <dcterms:modified xsi:type="dcterms:W3CDTF">2018-09-27T09:15:12Z</dcterms:modified>
  <cp:category/>
</cp:coreProperties>
</file>