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charts/chart7.xml" ContentType="application/vnd.openxmlformats-officedocument.drawingml.chart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charts/chart10.xml" ContentType="application/vnd.openxmlformats-officedocument.drawingml.chart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6.xml" ContentType="application/vnd.openxmlformats-officedocument.presentationml.notesSlide+xml"/>
  <Override PartName="/ppt/charts/chart11.xml" ContentType="application/vnd.openxmlformats-officedocument.drawingml.chart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</p:sldMasterIdLst>
  <p:notesMasterIdLst>
    <p:notesMasterId r:id="rId35"/>
  </p:notesMasterIdLst>
  <p:handoutMasterIdLst>
    <p:handoutMasterId r:id="rId36"/>
  </p:handoutMasterIdLst>
  <p:sldIdLst>
    <p:sldId id="367" r:id="rId5"/>
    <p:sldId id="421" r:id="rId6"/>
    <p:sldId id="422" r:id="rId7"/>
    <p:sldId id="447" r:id="rId8"/>
    <p:sldId id="449" r:id="rId9"/>
    <p:sldId id="448" r:id="rId10"/>
    <p:sldId id="451" r:id="rId11"/>
    <p:sldId id="452" r:id="rId12"/>
    <p:sldId id="450" r:id="rId13"/>
    <p:sldId id="423" r:id="rId14"/>
    <p:sldId id="438" r:id="rId15"/>
    <p:sldId id="400" r:id="rId16"/>
    <p:sldId id="439" r:id="rId17"/>
    <p:sldId id="401" r:id="rId18"/>
    <p:sldId id="402" r:id="rId19"/>
    <p:sldId id="404" r:id="rId20"/>
    <p:sldId id="405" r:id="rId21"/>
    <p:sldId id="407" r:id="rId22"/>
    <p:sldId id="409" r:id="rId23"/>
    <p:sldId id="408" r:id="rId24"/>
    <p:sldId id="413" r:id="rId25"/>
    <p:sldId id="414" r:id="rId26"/>
    <p:sldId id="440" r:id="rId27"/>
    <p:sldId id="441" r:id="rId28"/>
    <p:sldId id="442" r:id="rId29"/>
    <p:sldId id="443" r:id="rId30"/>
    <p:sldId id="445" r:id="rId31"/>
    <p:sldId id="416" r:id="rId32"/>
    <p:sldId id="434" r:id="rId33"/>
    <p:sldId id="437" r:id="rId34"/>
  </p:sldIdLst>
  <p:sldSz cx="9144000" cy="5143500" type="screen16x9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4" autoAdjust="0"/>
    <p:restoredTop sz="84553" autoAdjust="0"/>
  </p:normalViewPr>
  <p:slideViewPr>
    <p:cSldViewPr>
      <p:cViewPr varScale="1">
        <p:scale>
          <a:sx n="132" d="100"/>
          <a:sy n="132" d="100"/>
        </p:scale>
        <p:origin x="184" y="168"/>
      </p:cViewPr>
      <p:guideLst>
        <p:guide orient="horz" pos="310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/C:\Users\tlow\Desktop\cs229a\marker.xlsx" TargetMode="External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tlow\Desktop\cs229a\marker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tlow\Desktop\cs229a\marker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/C:\Users\tlow\Desktop\cs229a\marker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/C:\Users\tlow\Desktop\cs229a\marker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/C:\Users\tlow\Desktop\cs229a\marker.xlsx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/C:\Users\tlow\Desktop\cs229a\marker.xlsx" TargetMode="External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/C:\Users\tlow\Desktop\cs229a\marker.xlsx" TargetMode="External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tlow\Desktop\cs229a\marker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tlow\Desktop\cs229a\marker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tlow\Desktop\cs229a\mark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304.44874274661453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274.51737451737449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ADA-5445-B4C6-DB8B3EB5EA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4321592"/>
        <c:axId val="2124325848"/>
      </c:scatterChart>
      <c:valAx>
        <c:axId val="2124321592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2124325848"/>
        <c:crosses val="autoZero"/>
        <c:crossBetween val="midCat"/>
      </c:valAx>
      <c:valAx>
        <c:axId val="21243258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2124321592"/>
        <c:crossesAt val="0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10"/>
            <c:spPr>
              <a:ln w="25400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304.44874274661458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274.51737451737461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69-904D-AEBF-64A435E13B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2777048"/>
        <c:axId val="-2082771928"/>
      </c:scatterChart>
      <c:valAx>
        <c:axId val="-2082777048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-2082771928"/>
        <c:crosses val="autoZero"/>
        <c:crossBetween val="midCat"/>
      </c:valAx>
      <c:valAx>
        <c:axId val="-20827719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-2082777048"/>
        <c:crossesAt val="0"/>
        <c:crossBetween val="midCat"/>
      </c:valAx>
    </c:plotArea>
    <c:plotVisOnly val="1"/>
    <c:dispBlanksAs val="gap"/>
    <c:showDLblsOverMax val="0"/>
  </c:chart>
  <c:spPr>
    <a:ln w="28575"/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304.44874274661458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274.51737451737461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5C7-8247-9546-C8FF420865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0699320"/>
        <c:axId val="-2080694200"/>
      </c:scatterChart>
      <c:valAx>
        <c:axId val="-2080699320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-2080694200"/>
        <c:crosses val="autoZero"/>
        <c:crossBetween val="midCat"/>
      </c:valAx>
      <c:valAx>
        <c:axId val="-2080694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-2080699320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304.44874274661453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274.51737451737449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BFD-DE4A-AE58-371389E0B5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3917768"/>
        <c:axId val="-2083912792"/>
      </c:scatterChart>
      <c:valAx>
        <c:axId val="-2083917768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-2083912792"/>
        <c:crosses val="autoZero"/>
        <c:crossBetween val="midCat"/>
      </c:valAx>
      <c:valAx>
        <c:axId val="-20839127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-2083917768"/>
        <c:crossesAt val="0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304.44874274661453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274.51737451737449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537-1D48-93C8-F64B77A3E3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4718408"/>
        <c:axId val="-2084713336"/>
      </c:scatterChart>
      <c:valAx>
        <c:axId val="-2084718408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-2084713336"/>
        <c:crosses val="autoZero"/>
        <c:crossBetween val="midCat"/>
      </c:valAx>
      <c:valAx>
        <c:axId val="-2084713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-2084718408"/>
        <c:crossesAt val="0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304.44874274661441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274.51737451737438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1E3-FE41-82A9-4D258A32E9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59570312"/>
        <c:axId val="-2060002440"/>
      </c:scatterChart>
      <c:valAx>
        <c:axId val="-2059570312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-2060002440"/>
        <c:crosses val="autoZero"/>
        <c:crossBetween val="midCat"/>
      </c:valAx>
      <c:valAx>
        <c:axId val="-20600024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-2059570312"/>
        <c:crossesAt val="0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304.44874274661441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274.51737451737438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D45-5743-8C22-81548BE1E4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1279672"/>
        <c:axId val="2042820696"/>
      </c:scatterChart>
      <c:valAx>
        <c:axId val="-2081279672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2042820696"/>
        <c:crosses val="autoZero"/>
        <c:crossBetween val="midCat"/>
      </c:valAx>
      <c:valAx>
        <c:axId val="2042820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-2081279672"/>
        <c:crossesAt val="0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304.44874274661441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274.51737451737438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9DA-F643-90DA-EA4CC53DC8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59702296"/>
        <c:axId val="-2059598968"/>
      </c:scatterChart>
      <c:valAx>
        <c:axId val="-2059702296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-2059598968"/>
        <c:crosses val="autoZero"/>
        <c:crossBetween val="midCat"/>
      </c:valAx>
      <c:valAx>
        <c:axId val="-2059598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-2059702296"/>
        <c:crossesAt val="0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304.44874274661458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274.51737451737461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EE8-CC49-9421-1112A7D5EC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5579560"/>
        <c:axId val="-2081851592"/>
      </c:scatterChart>
      <c:valAx>
        <c:axId val="-2085579560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-2081851592"/>
        <c:crosses val="autoZero"/>
        <c:crossBetween val="midCat"/>
      </c:valAx>
      <c:valAx>
        <c:axId val="-2081851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-2085579560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304.44874274661458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274.51737451737461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81D-FE4C-B72E-A23A6074A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2804120"/>
        <c:axId val="-2082799032"/>
      </c:scatterChart>
      <c:valAx>
        <c:axId val="-2082804120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-2082799032"/>
        <c:crosses val="autoZero"/>
        <c:crossBetween val="midCat"/>
      </c:valAx>
      <c:valAx>
        <c:axId val="-20827990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-2082804120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304.44874274661458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274.51737451737461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AE4-754F-B7CC-72019E47E7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5778104"/>
        <c:axId val="-2085865576"/>
      </c:scatterChart>
      <c:valAx>
        <c:axId val="-208577810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-2085865576"/>
        <c:crosses val="autoZero"/>
        <c:crossBetween val="midCat"/>
      </c:valAx>
      <c:valAx>
        <c:axId val="-2085865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-208577810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12188-802D-0C47-B7D3-3C4FFB958029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DEBAC-26C5-E747-ABD6-E6226CCC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72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10/10/18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Overfitting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linear regression 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our house pricing example again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 a linear function to the data - not a great model 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underfitting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also known as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bias</a:t>
            </a:r>
            <a:b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 is a historic/technical one ­ if we're fitting a straight line to the data we have a strong preconception that there should be a linear fit 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case, this is not correct, but a straight line can't help being straight! Fit a quadratic function 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 well 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 a 4th order polynomial 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curve fit's through all five examples 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Seems to do a good job fitting the training set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But, despite fitting the data we've provided very well, this is actually not such a good model 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overfitting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also known as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variance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 has high variance 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variance - if fitting high order polynomial then the hypothesis can basically fit any data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Space of hypothesis is too large 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77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Overfitting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linear regression 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our house pricing example again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 a linear function to the data - not a great model 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underfitting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also known as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bias</a:t>
            </a:r>
            <a:b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 is a historic/technical one ­ if we're fitting a straight line to the data we have a strong preconception that there should be a linear fit 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case, this is not correct, but a straight line can't help being straight! Fit a quadratic function 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 well 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 a 4th order polynomial 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curve fit's through all five examples 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Seems to do a good job fitting the training set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But, despite fitting the data we've provided very well, this is actually not such a good model 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overfitting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also known as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variance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 has high variance 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variance - if fitting high order polynomial then the hypothesis can basically fit any data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Space of hypothesis is too large 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77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Later we'll look at identifying when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overfitting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underfitting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occurring Earlier we just plotted a higher order function - saw that it looks "too curvy" Plotting hypothesis is one way to decide, but doesn't always work 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Often have lots of a features - here it's not just a case of selecting a degree polynomial, but also harder to plot the data and visualize to decide what features to keep and which to drop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have lots of features and little data 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overfitting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be a problem 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we deal with this?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 number of features 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Manually select which features to keep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selection algorithms are discussed later (good for reducing number of features)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But, in reducing the number of features we lose some information 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Ideally select those features which minimize data loss, but even so, some info is 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lost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Regularization 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all features, but reduce magnitude of parameters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 well when we have a lot of features, each of which contributes a bit to predicting y 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26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regularization, take cost function and modify it to shrink all the parameters Add a term at the end 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regularization term shrinks every parameter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84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a straight line from the y-intercept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9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8.png"/><Relationship Id="rId3" Type="http://schemas.openxmlformats.org/officeDocument/2006/relationships/tags" Target="../tags/tag4.xml"/><Relationship Id="rId7" Type="http://schemas.openxmlformats.org/officeDocument/2006/relationships/image" Target="../media/image15.png"/><Relationship Id="rId12" Type="http://schemas.openxmlformats.org/officeDocument/2006/relationships/chart" Target="../charts/chart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2.xml"/><Relationship Id="rId11" Type="http://schemas.openxmlformats.org/officeDocument/2006/relationships/chart" Target="../charts/chart2.xml"/><Relationship Id="rId5" Type="http://schemas.openxmlformats.org/officeDocument/2006/relationships/slideLayout" Target="../slideLayouts/slideLayout47.xml"/><Relationship Id="rId10" Type="http://schemas.openxmlformats.org/officeDocument/2006/relationships/chart" Target="../charts/chart1.xml"/><Relationship Id="rId4" Type="http://schemas.openxmlformats.org/officeDocument/2006/relationships/tags" Target="../tags/tag5.xml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8.png"/><Relationship Id="rId3" Type="http://schemas.openxmlformats.org/officeDocument/2006/relationships/tags" Target="../tags/tag8.xml"/><Relationship Id="rId7" Type="http://schemas.openxmlformats.org/officeDocument/2006/relationships/image" Target="../media/image15.png"/><Relationship Id="rId12" Type="http://schemas.openxmlformats.org/officeDocument/2006/relationships/chart" Target="../charts/chart6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3.xml"/><Relationship Id="rId11" Type="http://schemas.openxmlformats.org/officeDocument/2006/relationships/chart" Target="../charts/chart5.xml"/><Relationship Id="rId5" Type="http://schemas.openxmlformats.org/officeDocument/2006/relationships/slideLayout" Target="../slideLayouts/slideLayout47.xml"/><Relationship Id="rId10" Type="http://schemas.openxmlformats.org/officeDocument/2006/relationships/chart" Target="../charts/chart4.xml"/><Relationship Id="rId4" Type="http://schemas.openxmlformats.org/officeDocument/2006/relationships/tags" Target="../tags/tag9.xml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12.xml"/><Relationship Id="rId7" Type="http://schemas.openxmlformats.org/officeDocument/2006/relationships/image" Target="../media/image20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47.xml"/><Relationship Id="rId4" Type="http://schemas.openxmlformats.org/officeDocument/2006/relationships/tags" Target="../tags/tag13.xml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6.xml"/><Relationship Id="rId7" Type="http://schemas.openxmlformats.org/officeDocument/2006/relationships/image" Target="../media/image19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47.xml"/><Relationship Id="rId10" Type="http://schemas.openxmlformats.org/officeDocument/2006/relationships/image" Target="../media/image22.png"/><Relationship Id="rId4" Type="http://schemas.openxmlformats.org/officeDocument/2006/relationships/tags" Target="../tags/tag17.xml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26.png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image" Target="../media/image25.png"/><Relationship Id="rId2" Type="http://schemas.openxmlformats.org/officeDocument/2006/relationships/tags" Target="../tags/tag19.xml"/><Relationship Id="rId16" Type="http://schemas.openxmlformats.org/officeDocument/2006/relationships/image" Target="../media/image29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24.png"/><Relationship Id="rId5" Type="http://schemas.openxmlformats.org/officeDocument/2006/relationships/tags" Target="../tags/tag22.xml"/><Relationship Id="rId15" Type="http://schemas.openxmlformats.org/officeDocument/2006/relationships/image" Target="../media/image28.png"/><Relationship Id="rId10" Type="http://schemas.openxmlformats.org/officeDocument/2006/relationships/chart" Target="../charts/chart7.xml"/><Relationship Id="rId4" Type="http://schemas.openxmlformats.org/officeDocument/2006/relationships/tags" Target="../tags/tag21.xml"/><Relationship Id="rId9" Type="http://schemas.openxmlformats.org/officeDocument/2006/relationships/image" Target="../media/image23.png"/><Relationship Id="rId1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4.png"/><Relationship Id="rId3" Type="http://schemas.openxmlformats.org/officeDocument/2006/relationships/tags" Target="../tags/tag29.xml"/><Relationship Id="rId7" Type="http://schemas.openxmlformats.org/officeDocument/2006/relationships/image" Target="../media/image17.png"/><Relationship Id="rId12" Type="http://schemas.openxmlformats.org/officeDocument/2006/relationships/image" Target="../media/image33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32.png"/><Relationship Id="rId5" Type="http://schemas.openxmlformats.org/officeDocument/2006/relationships/tags" Target="../tags/tag31.xml"/><Relationship Id="rId10" Type="http://schemas.openxmlformats.org/officeDocument/2006/relationships/chart" Target="../charts/chart9.xml"/><Relationship Id="rId4" Type="http://schemas.openxmlformats.org/officeDocument/2006/relationships/tags" Target="../tags/tag30.xml"/><Relationship Id="rId9" Type="http://schemas.openxmlformats.org/officeDocument/2006/relationships/chart" Target="../charts/chart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34.xml"/><Relationship Id="rId7" Type="http://schemas.openxmlformats.org/officeDocument/2006/relationships/image" Target="../media/image36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35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41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chart" Target="../charts/chart10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39.xml"/><Relationship Id="rId7" Type="http://schemas.openxmlformats.org/officeDocument/2006/relationships/image" Target="../media/image44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slideLayout" Target="../slideLayouts/slideLayout47.xml"/><Relationship Id="rId5" Type="http://schemas.openxmlformats.org/officeDocument/2006/relationships/tags" Target="../tags/tag41.xml"/><Relationship Id="rId10" Type="http://schemas.openxmlformats.org/officeDocument/2006/relationships/image" Target="../media/image40.png"/><Relationship Id="rId4" Type="http://schemas.openxmlformats.org/officeDocument/2006/relationships/tags" Target="../tags/tag40.xml"/><Relationship Id="rId9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18.png"/><Relationship Id="rId3" Type="http://schemas.openxmlformats.org/officeDocument/2006/relationships/tags" Target="../tags/tag44.xml"/><Relationship Id="rId7" Type="http://schemas.openxmlformats.org/officeDocument/2006/relationships/notesSlide" Target="../notesSlides/notesSlide6.xml"/><Relationship Id="rId12" Type="http://schemas.openxmlformats.org/officeDocument/2006/relationships/chart" Target="../charts/chart1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46.png"/><Relationship Id="rId5" Type="http://schemas.openxmlformats.org/officeDocument/2006/relationships/tags" Target="../tags/tag46.xml"/><Relationship Id="rId10" Type="http://schemas.openxmlformats.org/officeDocument/2006/relationships/image" Target="../media/image45.png"/><Relationship Id="rId4" Type="http://schemas.openxmlformats.org/officeDocument/2006/relationships/tags" Target="../tags/tag45.xml"/><Relationship Id="rId9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tags" Target="../tags/tag48.xml"/><Relationship Id="rId16" Type="http://schemas.openxmlformats.org/officeDocument/2006/relationships/image" Target="../media/image54.png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image" Target="../media/image49.png"/><Relationship Id="rId5" Type="http://schemas.openxmlformats.org/officeDocument/2006/relationships/tags" Target="../tags/tag51.xml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tags" Target="../tags/tag50.xml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tags" Target="../tags/tag56.xml"/><Relationship Id="rId7" Type="http://schemas.openxmlformats.org/officeDocument/2006/relationships/image" Target="../media/image59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58.png"/><Relationship Id="rId5" Type="http://schemas.openxmlformats.org/officeDocument/2006/relationships/slideLayout" Target="../slideLayouts/slideLayout47.xml"/><Relationship Id="rId4" Type="http://schemas.openxmlformats.org/officeDocument/2006/relationships/tags" Target="../tags/tag57.xml"/><Relationship Id="rId9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73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tags" Target="../tags/tag62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51.png"/><Relationship Id="rId17" Type="http://schemas.openxmlformats.org/officeDocument/2006/relationships/image" Target="../media/image55.png"/><Relationship Id="rId2" Type="http://schemas.openxmlformats.org/officeDocument/2006/relationships/tags" Target="../tags/tag61.xml"/><Relationship Id="rId16" Type="http://schemas.openxmlformats.org/officeDocument/2006/relationships/image" Target="../media/image57.png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image" Target="../media/image50.png"/><Relationship Id="rId5" Type="http://schemas.openxmlformats.org/officeDocument/2006/relationships/tags" Target="../tags/tag64.xml"/><Relationship Id="rId15" Type="http://schemas.openxmlformats.org/officeDocument/2006/relationships/image" Target="../media/image56.png"/><Relationship Id="rId10" Type="http://schemas.openxmlformats.org/officeDocument/2006/relationships/image" Target="../media/image49.png"/><Relationship Id="rId4" Type="http://schemas.openxmlformats.org/officeDocument/2006/relationships/tags" Target="../tags/tag63.xml"/><Relationship Id="rId9" Type="http://schemas.openxmlformats.org/officeDocument/2006/relationships/image" Target="../media/image48.png"/><Relationship Id="rId1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264422" y="666750"/>
            <a:ext cx="4727177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Cross Validation,</a:t>
            </a:r>
          </a:p>
          <a:p>
            <a:pPr algn="l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 and Overfitting,</a:t>
            </a:r>
          </a:p>
          <a:p>
            <a:pPr algn="l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Assessing model effectiveness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0" y="3009602"/>
            <a:ext cx="4034118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Jay Urbain, PhD </a:t>
            </a:r>
            <a:br>
              <a:rPr lang="en-US" sz="2800" dirty="0"/>
            </a:br>
            <a:endParaRPr lang="en-US" sz="2800" dirty="0"/>
          </a:p>
          <a:p>
            <a:r>
              <a:rPr lang="en-US" sz="2000" dirty="0"/>
              <a:t>Credits: Hastie and </a:t>
            </a:r>
            <a:r>
              <a:rPr lang="en-US" sz="2000" dirty="0" err="1"/>
              <a:t>Tibshirani</a:t>
            </a:r>
            <a:r>
              <a:rPr lang="en-US" sz="2000" dirty="0"/>
              <a:t>, Andrew Ng, Stanford; 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352550"/>
            <a:ext cx="4035823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Linear regression (housing prices)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348615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Overfitting:</a:t>
            </a:r>
            <a:r>
              <a:rPr lang="en-US" sz="2400" dirty="0"/>
              <a:t> If we have </a:t>
            </a:r>
            <a:r>
              <a:rPr lang="en-US" sz="2400" dirty="0">
                <a:solidFill>
                  <a:srgbClr val="FF0000"/>
                </a:solidFill>
              </a:rPr>
              <a:t>too many features</a:t>
            </a:r>
            <a:r>
              <a:rPr lang="en-US" sz="2400" dirty="0"/>
              <a:t>, the learned hypothesis may fit the training set very well (                                             ), but fail to generalize to new examples (predict prices on new examples). 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628" y="3890010"/>
            <a:ext cx="3052572" cy="4343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64" y="2588389"/>
            <a:ext cx="952837" cy="2361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638" y="2588389"/>
            <a:ext cx="1697355" cy="255083"/>
          </a:xfrm>
          <a:prstGeom prst="rect">
            <a:avLst/>
          </a:prstGeom>
        </p:spPr>
      </p:pic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7385301"/>
              </p:ext>
            </p:extLst>
          </p:nvPr>
        </p:nvGraphicFramePr>
        <p:xfrm>
          <a:off x="830627" y="691812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285541" y="1371808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Price</a:t>
            </a:r>
          </a:p>
        </p:txBody>
      </p:sp>
      <p:sp>
        <p:nvSpPr>
          <p:cNvPr id="22" name="TextBox 20"/>
          <p:cNvSpPr txBox="1"/>
          <p:nvPr/>
        </p:nvSpPr>
        <p:spPr>
          <a:xfrm>
            <a:off x="1375189" y="2263944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Size</a:t>
            </a:r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9353058"/>
              </p:ext>
            </p:extLst>
          </p:nvPr>
        </p:nvGraphicFramePr>
        <p:xfrm>
          <a:off x="3487003" y="691812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2941917" y="1371808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Price</a:t>
            </a:r>
          </a:p>
        </p:txBody>
      </p:sp>
      <p:sp>
        <p:nvSpPr>
          <p:cNvPr id="25" name="TextBox 20"/>
          <p:cNvSpPr txBox="1"/>
          <p:nvPr/>
        </p:nvSpPr>
        <p:spPr>
          <a:xfrm>
            <a:off x="4031565" y="2263944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Size</a:t>
            </a:r>
          </a:p>
        </p:txBody>
      </p:sp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639840"/>
              </p:ext>
            </p:extLst>
          </p:nvPr>
        </p:nvGraphicFramePr>
        <p:xfrm>
          <a:off x="6306403" y="695325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26"/>
          <p:cNvSpPr txBox="1"/>
          <p:nvPr/>
        </p:nvSpPr>
        <p:spPr>
          <a:xfrm rot="16200000">
            <a:off x="5761317" y="1375321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Price</a:t>
            </a:r>
          </a:p>
        </p:txBody>
      </p:sp>
      <p:sp>
        <p:nvSpPr>
          <p:cNvPr id="28" name="TextBox 20"/>
          <p:cNvSpPr txBox="1"/>
          <p:nvPr/>
        </p:nvSpPr>
        <p:spPr>
          <a:xfrm>
            <a:off x="6850965" y="2267457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Size</a:t>
            </a:r>
          </a:p>
        </p:txBody>
      </p:sp>
      <p:pic>
        <p:nvPicPr>
          <p:cNvPr id="29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059" y="2566108"/>
            <a:ext cx="3033949" cy="23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5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Linear regression (housing prices)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348615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Overfitting:</a:t>
            </a:r>
            <a:r>
              <a:rPr lang="en-US" sz="2400" dirty="0"/>
              <a:t> If we have </a:t>
            </a:r>
            <a:r>
              <a:rPr lang="en-US" sz="2400" dirty="0">
                <a:solidFill>
                  <a:srgbClr val="FF0000"/>
                </a:solidFill>
              </a:rPr>
              <a:t>too many features</a:t>
            </a:r>
            <a:r>
              <a:rPr lang="en-US" sz="2400" dirty="0"/>
              <a:t>, the learned hypothesis may fit the training set very well (                                             ), but fail to generalize to new examples (predict prices on new examples). 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628" y="3890010"/>
            <a:ext cx="3052572" cy="4343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64" y="2588389"/>
            <a:ext cx="952837" cy="2361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638" y="2588389"/>
            <a:ext cx="1697355" cy="255083"/>
          </a:xfrm>
          <a:prstGeom prst="rect">
            <a:avLst/>
          </a:prstGeom>
        </p:spPr>
      </p:pic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8332655"/>
              </p:ext>
            </p:extLst>
          </p:nvPr>
        </p:nvGraphicFramePr>
        <p:xfrm>
          <a:off x="830627" y="691812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285541" y="1371808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Price</a:t>
            </a:r>
          </a:p>
        </p:txBody>
      </p:sp>
      <p:sp>
        <p:nvSpPr>
          <p:cNvPr id="22" name="TextBox 20"/>
          <p:cNvSpPr txBox="1"/>
          <p:nvPr/>
        </p:nvSpPr>
        <p:spPr>
          <a:xfrm>
            <a:off x="1375189" y="2263944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Size</a:t>
            </a:r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240390"/>
              </p:ext>
            </p:extLst>
          </p:nvPr>
        </p:nvGraphicFramePr>
        <p:xfrm>
          <a:off x="3487003" y="691812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2941917" y="1371808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Price</a:t>
            </a:r>
          </a:p>
        </p:txBody>
      </p:sp>
      <p:sp>
        <p:nvSpPr>
          <p:cNvPr id="25" name="TextBox 20"/>
          <p:cNvSpPr txBox="1"/>
          <p:nvPr/>
        </p:nvSpPr>
        <p:spPr>
          <a:xfrm>
            <a:off x="4031565" y="2263944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Size</a:t>
            </a:r>
          </a:p>
        </p:txBody>
      </p:sp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9693024"/>
              </p:ext>
            </p:extLst>
          </p:nvPr>
        </p:nvGraphicFramePr>
        <p:xfrm>
          <a:off x="6306403" y="695325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26"/>
          <p:cNvSpPr txBox="1"/>
          <p:nvPr/>
        </p:nvSpPr>
        <p:spPr>
          <a:xfrm rot="16200000">
            <a:off x="5761317" y="1375321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Price</a:t>
            </a:r>
          </a:p>
        </p:txBody>
      </p:sp>
      <p:sp>
        <p:nvSpPr>
          <p:cNvPr id="28" name="TextBox 20"/>
          <p:cNvSpPr txBox="1"/>
          <p:nvPr/>
        </p:nvSpPr>
        <p:spPr>
          <a:xfrm>
            <a:off x="6850965" y="2267457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Size</a:t>
            </a:r>
          </a:p>
        </p:txBody>
      </p:sp>
      <p:pic>
        <p:nvPicPr>
          <p:cNvPr id="29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059" y="2566108"/>
            <a:ext cx="3033949" cy="2352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90600" y="3028950"/>
            <a:ext cx="19666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Underfit</a:t>
            </a:r>
            <a:r>
              <a:rPr lang="en-US" i="1" dirty="0"/>
              <a:t>, high bias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77000" y="3028950"/>
            <a:ext cx="225225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Overfit</a:t>
            </a:r>
            <a:r>
              <a:rPr lang="en-US" i="1" dirty="0"/>
              <a:t>, high variance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200" y="895350"/>
            <a:ext cx="1905000" cy="1143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6324600" y="971550"/>
            <a:ext cx="1738312" cy="1434864"/>
          </a:xfrm>
          <a:custGeom>
            <a:avLst/>
            <a:gdLst>
              <a:gd name="connsiteX0" fmla="*/ 1738312 w 1738312"/>
              <a:gd name="connsiteY0" fmla="*/ 0 h 1434864"/>
              <a:gd name="connsiteX1" fmla="*/ 1452562 w 1738312"/>
              <a:gd name="connsiteY1" fmla="*/ 190500 h 1434864"/>
              <a:gd name="connsiteX2" fmla="*/ 1092729 w 1738312"/>
              <a:gd name="connsiteY2" fmla="*/ 201083 h 1434864"/>
              <a:gd name="connsiteX3" fmla="*/ 817562 w 1738312"/>
              <a:gd name="connsiteY3" fmla="*/ 169333 h 1434864"/>
              <a:gd name="connsiteX4" fmla="*/ 658812 w 1738312"/>
              <a:gd name="connsiteY4" fmla="*/ 391583 h 1434864"/>
              <a:gd name="connsiteX5" fmla="*/ 489479 w 1738312"/>
              <a:gd name="connsiteY5" fmla="*/ 783167 h 1434864"/>
              <a:gd name="connsiteX6" fmla="*/ 330729 w 1738312"/>
              <a:gd name="connsiteY6" fmla="*/ 1153583 h 1434864"/>
              <a:gd name="connsiteX7" fmla="*/ 55562 w 1738312"/>
              <a:gd name="connsiteY7" fmla="*/ 1238250 h 143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8312" h="1434864">
                <a:moveTo>
                  <a:pt x="1738312" y="0"/>
                </a:moveTo>
                <a:cubicBezTo>
                  <a:pt x="1649235" y="78493"/>
                  <a:pt x="1560159" y="156986"/>
                  <a:pt x="1452562" y="190500"/>
                </a:cubicBezTo>
                <a:cubicBezTo>
                  <a:pt x="1344965" y="224014"/>
                  <a:pt x="1198562" y="204611"/>
                  <a:pt x="1092729" y="201083"/>
                </a:cubicBezTo>
                <a:cubicBezTo>
                  <a:pt x="986896" y="197555"/>
                  <a:pt x="889881" y="137583"/>
                  <a:pt x="817562" y="169333"/>
                </a:cubicBezTo>
                <a:cubicBezTo>
                  <a:pt x="745243" y="201083"/>
                  <a:pt x="713492" y="289277"/>
                  <a:pt x="658812" y="391583"/>
                </a:cubicBezTo>
                <a:cubicBezTo>
                  <a:pt x="604132" y="493889"/>
                  <a:pt x="544159" y="656167"/>
                  <a:pt x="489479" y="783167"/>
                </a:cubicBezTo>
                <a:cubicBezTo>
                  <a:pt x="434799" y="910167"/>
                  <a:pt x="403048" y="1077736"/>
                  <a:pt x="330729" y="1153583"/>
                </a:cubicBezTo>
                <a:cubicBezTo>
                  <a:pt x="258410" y="1229430"/>
                  <a:pt x="-145521" y="1691569"/>
                  <a:pt x="55562" y="123825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831167" y="997578"/>
            <a:ext cx="1350524" cy="1203755"/>
          </a:xfrm>
          <a:custGeom>
            <a:avLst/>
            <a:gdLst>
              <a:gd name="connsiteX0" fmla="*/ 0 w 1350524"/>
              <a:gd name="connsiteY0" fmla="*/ 1203755 h 1203755"/>
              <a:gd name="connsiteX1" fmla="*/ 211666 w 1350524"/>
              <a:gd name="connsiteY1" fmla="*/ 621672 h 1203755"/>
              <a:gd name="connsiteX2" fmla="*/ 359833 w 1350524"/>
              <a:gd name="connsiteY2" fmla="*/ 314755 h 1203755"/>
              <a:gd name="connsiteX3" fmla="*/ 751416 w 1350524"/>
              <a:gd name="connsiteY3" fmla="*/ 113672 h 1203755"/>
              <a:gd name="connsiteX4" fmla="*/ 1312333 w 1350524"/>
              <a:gd name="connsiteY4" fmla="*/ 7839 h 1203755"/>
              <a:gd name="connsiteX5" fmla="*/ 1301750 w 1350524"/>
              <a:gd name="connsiteY5" fmla="*/ 7839 h 1203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0524" h="1203755">
                <a:moveTo>
                  <a:pt x="0" y="1203755"/>
                </a:moveTo>
                <a:cubicBezTo>
                  <a:pt x="75847" y="986797"/>
                  <a:pt x="151694" y="769839"/>
                  <a:pt x="211666" y="621672"/>
                </a:cubicBezTo>
                <a:cubicBezTo>
                  <a:pt x="271638" y="473505"/>
                  <a:pt x="269875" y="399422"/>
                  <a:pt x="359833" y="314755"/>
                </a:cubicBezTo>
                <a:cubicBezTo>
                  <a:pt x="449791" y="230088"/>
                  <a:pt x="592666" y="164825"/>
                  <a:pt x="751416" y="113672"/>
                </a:cubicBezTo>
                <a:cubicBezTo>
                  <a:pt x="910166" y="62519"/>
                  <a:pt x="1220611" y="25478"/>
                  <a:pt x="1312333" y="7839"/>
                </a:cubicBezTo>
                <a:cubicBezTo>
                  <a:pt x="1404055" y="-9800"/>
                  <a:pt x="1301750" y="7839"/>
                  <a:pt x="1301750" y="7839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0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Logistic regression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3145040"/>
            <a:ext cx="3018978" cy="25173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28600" y="3442046"/>
            <a:ext cx="2769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    = sigmoid function)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76" y="3632575"/>
            <a:ext cx="106880" cy="1482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16" y="3139684"/>
            <a:ext cx="2126168" cy="901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896" y="3094306"/>
            <a:ext cx="2785350" cy="90183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06551" y="789242"/>
            <a:ext cx="2542757" cy="2287424"/>
            <a:chOff x="306551" y="789242"/>
            <a:chExt cx="2542757" cy="2287424"/>
          </a:xfrm>
        </p:grpSpPr>
        <p:grpSp>
          <p:nvGrpSpPr>
            <p:cNvPr id="15" name="Group 14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ross 38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ross 39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ross 40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ross 41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Cross 46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ross 47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ross 48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ross 49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ross 50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ross 55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Cross 135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Cross 136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Cross 137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096043" y="796460"/>
            <a:ext cx="2542757" cy="2287424"/>
            <a:chOff x="306551" y="789242"/>
            <a:chExt cx="2542757" cy="2287424"/>
          </a:xfrm>
        </p:grpSpPr>
        <p:grpSp>
          <p:nvGrpSpPr>
            <p:cNvPr id="140" name="Group 139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ross 147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Cross 148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Cross 149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Cross 150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154" name="Straight Arrow Connector 153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Cross 155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Cross 156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Cross 157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Cross 158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Cross 159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Cross 160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Cross 161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ross 162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ross 163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Cross 164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1" name="Cross 140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Cross 141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Cross 142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5915443" y="796115"/>
            <a:ext cx="2542757" cy="2287424"/>
            <a:chOff x="306551" y="789242"/>
            <a:chExt cx="2542757" cy="2287424"/>
          </a:xfrm>
        </p:grpSpPr>
        <p:grpSp>
          <p:nvGrpSpPr>
            <p:cNvPr id="178" name="Group 177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182" name="Oval 181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Cross 185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Cross 186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Cross 187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Cross 188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Cross 193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Cross 194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Cross 195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Cross 196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Cross 197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Cross 198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Cross 199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Cross 200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Cross 201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Cross 202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9" name="Cross 178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Cross 179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Cross 180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686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Logistic regression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3145040"/>
            <a:ext cx="3018978" cy="25173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28600" y="3442046"/>
            <a:ext cx="2769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    = sigmoid function)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76" y="3632575"/>
            <a:ext cx="106880" cy="1482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16" y="3139684"/>
            <a:ext cx="2126168" cy="901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896" y="3094306"/>
            <a:ext cx="2785350" cy="90183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06551" y="789242"/>
            <a:ext cx="2542757" cy="2287424"/>
            <a:chOff x="306551" y="789242"/>
            <a:chExt cx="2542757" cy="2287424"/>
          </a:xfrm>
        </p:grpSpPr>
        <p:grpSp>
          <p:nvGrpSpPr>
            <p:cNvPr id="15" name="Group 14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ross 38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ross 39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ross 40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ross 41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Cross 46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ross 47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ross 48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ross 49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ross 50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ross 55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Cross 135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Cross 136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Cross 137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096043" y="796460"/>
            <a:ext cx="2542757" cy="2287424"/>
            <a:chOff x="306551" y="789242"/>
            <a:chExt cx="2542757" cy="2287424"/>
          </a:xfrm>
        </p:grpSpPr>
        <p:grpSp>
          <p:nvGrpSpPr>
            <p:cNvPr id="140" name="Group 139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ross 147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Cross 148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Cross 149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Cross 150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154" name="Straight Arrow Connector 153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Cross 155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Cross 156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Cross 157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Cross 158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Cross 159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Cross 160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Cross 161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ross 162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ross 163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Cross 164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1" name="Cross 140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Cross 141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Cross 142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5915443" y="796115"/>
            <a:ext cx="2542757" cy="2287424"/>
            <a:chOff x="306551" y="789242"/>
            <a:chExt cx="2542757" cy="2287424"/>
          </a:xfrm>
        </p:grpSpPr>
        <p:grpSp>
          <p:nvGrpSpPr>
            <p:cNvPr id="178" name="Group 177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182" name="Oval 181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Cross 185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Cross 186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Cross 187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Cross 188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Cross 193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Cross 194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Cross 195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Cross 196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Cross 197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Cross 198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Cross 199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Cross 200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Cross 201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Cross 202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9" name="Cross 178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Cross 179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Cross 180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762000" y="819150"/>
            <a:ext cx="1905000" cy="1676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4010280" y="645583"/>
            <a:ext cx="1609470" cy="1510912"/>
          </a:xfrm>
          <a:custGeom>
            <a:avLst/>
            <a:gdLst>
              <a:gd name="connsiteX0" fmla="*/ 318303 w 1609470"/>
              <a:gd name="connsiteY0" fmla="*/ 0 h 1510912"/>
              <a:gd name="connsiteX1" fmla="*/ 21970 w 1609470"/>
              <a:gd name="connsiteY1" fmla="*/ 677334 h 1510912"/>
              <a:gd name="connsiteX2" fmla="*/ 43137 w 1609470"/>
              <a:gd name="connsiteY2" fmla="*/ 1068917 h 1510912"/>
              <a:gd name="connsiteX3" fmla="*/ 212470 w 1609470"/>
              <a:gd name="connsiteY3" fmla="*/ 1312334 h 1510912"/>
              <a:gd name="connsiteX4" fmla="*/ 614637 w 1609470"/>
              <a:gd name="connsiteY4" fmla="*/ 1502834 h 1510912"/>
              <a:gd name="connsiteX5" fmla="*/ 995637 w 1609470"/>
              <a:gd name="connsiteY5" fmla="*/ 1460500 h 1510912"/>
              <a:gd name="connsiteX6" fmla="*/ 1450720 w 1609470"/>
              <a:gd name="connsiteY6" fmla="*/ 1322917 h 1510912"/>
              <a:gd name="connsiteX7" fmla="*/ 1609470 w 1609470"/>
              <a:gd name="connsiteY7" fmla="*/ 1195917 h 1510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9470" h="1510912">
                <a:moveTo>
                  <a:pt x="318303" y="0"/>
                </a:moveTo>
                <a:cubicBezTo>
                  <a:pt x="193067" y="249590"/>
                  <a:pt x="67831" y="499181"/>
                  <a:pt x="21970" y="677334"/>
                </a:cubicBezTo>
                <a:cubicBezTo>
                  <a:pt x="-23891" y="855487"/>
                  <a:pt x="11387" y="963084"/>
                  <a:pt x="43137" y="1068917"/>
                </a:cubicBezTo>
                <a:cubicBezTo>
                  <a:pt x="74887" y="1174750"/>
                  <a:pt x="117220" y="1240015"/>
                  <a:pt x="212470" y="1312334"/>
                </a:cubicBezTo>
                <a:cubicBezTo>
                  <a:pt x="307720" y="1384653"/>
                  <a:pt x="484109" y="1478140"/>
                  <a:pt x="614637" y="1502834"/>
                </a:cubicBezTo>
                <a:cubicBezTo>
                  <a:pt x="745165" y="1527528"/>
                  <a:pt x="856290" y="1490486"/>
                  <a:pt x="995637" y="1460500"/>
                </a:cubicBezTo>
                <a:cubicBezTo>
                  <a:pt x="1134984" y="1430514"/>
                  <a:pt x="1348415" y="1367014"/>
                  <a:pt x="1450720" y="1322917"/>
                </a:cubicBezTo>
                <a:cubicBezTo>
                  <a:pt x="1553025" y="1278820"/>
                  <a:pt x="1583012" y="1218847"/>
                  <a:pt x="1609470" y="1195917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6743435" y="762000"/>
            <a:ext cx="1781744" cy="1365682"/>
          </a:xfrm>
          <a:custGeom>
            <a:avLst/>
            <a:gdLst>
              <a:gd name="connsiteX0" fmla="*/ 410898 w 1781744"/>
              <a:gd name="connsiteY0" fmla="*/ 0 h 1365682"/>
              <a:gd name="connsiteX1" fmla="*/ 8732 w 1781744"/>
              <a:gd name="connsiteY1" fmla="*/ 709083 h 1365682"/>
              <a:gd name="connsiteX2" fmla="*/ 156898 w 1781744"/>
              <a:gd name="connsiteY2" fmla="*/ 857250 h 1365682"/>
              <a:gd name="connsiteX3" fmla="*/ 421482 w 1781744"/>
              <a:gd name="connsiteY3" fmla="*/ 772583 h 1365682"/>
              <a:gd name="connsiteX4" fmla="*/ 495565 w 1781744"/>
              <a:gd name="connsiteY4" fmla="*/ 920750 h 1365682"/>
              <a:gd name="connsiteX5" fmla="*/ 379148 w 1781744"/>
              <a:gd name="connsiteY5" fmla="*/ 1111250 h 1365682"/>
              <a:gd name="connsiteX6" fmla="*/ 336815 w 1781744"/>
              <a:gd name="connsiteY6" fmla="*/ 1312333 h 1365682"/>
              <a:gd name="connsiteX7" fmla="*/ 675482 w 1781744"/>
              <a:gd name="connsiteY7" fmla="*/ 1322917 h 1365682"/>
              <a:gd name="connsiteX8" fmla="*/ 622565 w 1781744"/>
              <a:gd name="connsiteY8" fmla="*/ 1121833 h 1365682"/>
              <a:gd name="connsiteX9" fmla="*/ 559065 w 1781744"/>
              <a:gd name="connsiteY9" fmla="*/ 1005417 h 1365682"/>
              <a:gd name="connsiteX10" fmla="*/ 548482 w 1781744"/>
              <a:gd name="connsiteY10" fmla="*/ 825500 h 1365682"/>
              <a:gd name="connsiteX11" fmla="*/ 813065 w 1781744"/>
              <a:gd name="connsiteY11" fmla="*/ 899583 h 1365682"/>
              <a:gd name="connsiteX12" fmla="*/ 802482 w 1781744"/>
              <a:gd name="connsiteY12" fmla="*/ 1248833 h 1365682"/>
              <a:gd name="connsiteX13" fmla="*/ 1035315 w 1781744"/>
              <a:gd name="connsiteY13" fmla="*/ 1365250 h 1365682"/>
              <a:gd name="connsiteX14" fmla="*/ 1416315 w 1781744"/>
              <a:gd name="connsiteY14" fmla="*/ 1280583 h 1365682"/>
              <a:gd name="connsiteX15" fmla="*/ 1257565 w 1781744"/>
              <a:gd name="connsiteY15" fmla="*/ 1090083 h 1365682"/>
              <a:gd name="connsiteX16" fmla="*/ 1024732 w 1781744"/>
              <a:gd name="connsiteY16" fmla="*/ 1047750 h 1365682"/>
              <a:gd name="connsiteX17" fmla="*/ 1056482 w 1781744"/>
              <a:gd name="connsiteY17" fmla="*/ 878417 h 1365682"/>
              <a:gd name="connsiteX18" fmla="*/ 1236398 w 1781744"/>
              <a:gd name="connsiteY18" fmla="*/ 814917 h 1365682"/>
              <a:gd name="connsiteX19" fmla="*/ 1373982 w 1781744"/>
              <a:gd name="connsiteY19" fmla="*/ 1047750 h 1365682"/>
              <a:gd name="connsiteX20" fmla="*/ 1765565 w 1781744"/>
              <a:gd name="connsiteY20" fmla="*/ 1195917 h 1365682"/>
              <a:gd name="connsiteX21" fmla="*/ 1712648 w 1781744"/>
              <a:gd name="connsiteY21" fmla="*/ 1174750 h 136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81744" h="1365682">
                <a:moveTo>
                  <a:pt x="410898" y="0"/>
                </a:moveTo>
                <a:cubicBezTo>
                  <a:pt x="230981" y="283104"/>
                  <a:pt x="51065" y="566208"/>
                  <a:pt x="8732" y="709083"/>
                </a:cubicBezTo>
                <a:cubicBezTo>
                  <a:pt x="-33601" y="851958"/>
                  <a:pt x="88106" y="846667"/>
                  <a:pt x="156898" y="857250"/>
                </a:cubicBezTo>
                <a:cubicBezTo>
                  <a:pt x="225690" y="867833"/>
                  <a:pt x="365038" y="762000"/>
                  <a:pt x="421482" y="772583"/>
                </a:cubicBezTo>
                <a:cubicBezTo>
                  <a:pt x="477926" y="783166"/>
                  <a:pt x="502621" y="864306"/>
                  <a:pt x="495565" y="920750"/>
                </a:cubicBezTo>
                <a:cubicBezTo>
                  <a:pt x="488509" y="977194"/>
                  <a:pt x="405606" y="1045986"/>
                  <a:pt x="379148" y="1111250"/>
                </a:cubicBezTo>
                <a:cubicBezTo>
                  <a:pt x="352690" y="1176514"/>
                  <a:pt x="287426" y="1277055"/>
                  <a:pt x="336815" y="1312333"/>
                </a:cubicBezTo>
                <a:cubicBezTo>
                  <a:pt x="386204" y="1347611"/>
                  <a:pt x="627857" y="1354667"/>
                  <a:pt x="675482" y="1322917"/>
                </a:cubicBezTo>
                <a:cubicBezTo>
                  <a:pt x="723107" y="1291167"/>
                  <a:pt x="641968" y="1174750"/>
                  <a:pt x="622565" y="1121833"/>
                </a:cubicBezTo>
                <a:cubicBezTo>
                  <a:pt x="603162" y="1068916"/>
                  <a:pt x="571412" y="1054806"/>
                  <a:pt x="559065" y="1005417"/>
                </a:cubicBezTo>
                <a:cubicBezTo>
                  <a:pt x="546718" y="956028"/>
                  <a:pt x="506149" y="843139"/>
                  <a:pt x="548482" y="825500"/>
                </a:cubicBezTo>
                <a:cubicBezTo>
                  <a:pt x="590815" y="807861"/>
                  <a:pt x="770732" y="829028"/>
                  <a:pt x="813065" y="899583"/>
                </a:cubicBezTo>
                <a:cubicBezTo>
                  <a:pt x="855398" y="970138"/>
                  <a:pt x="765440" y="1171222"/>
                  <a:pt x="802482" y="1248833"/>
                </a:cubicBezTo>
                <a:cubicBezTo>
                  <a:pt x="839524" y="1326444"/>
                  <a:pt x="933010" y="1359958"/>
                  <a:pt x="1035315" y="1365250"/>
                </a:cubicBezTo>
                <a:cubicBezTo>
                  <a:pt x="1137620" y="1370542"/>
                  <a:pt x="1379273" y="1326444"/>
                  <a:pt x="1416315" y="1280583"/>
                </a:cubicBezTo>
                <a:cubicBezTo>
                  <a:pt x="1453357" y="1234722"/>
                  <a:pt x="1322829" y="1128889"/>
                  <a:pt x="1257565" y="1090083"/>
                </a:cubicBezTo>
                <a:cubicBezTo>
                  <a:pt x="1192301" y="1051278"/>
                  <a:pt x="1058246" y="1083028"/>
                  <a:pt x="1024732" y="1047750"/>
                </a:cubicBezTo>
                <a:cubicBezTo>
                  <a:pt x="991218" y="1012472"/>
                  <a:pt x="1021204" y="917223"/>
                  <a:pt x="1056482" y="878417"/>
                </a:cubicBezTo>
                <a:cubicBezTo>
                  <a:pt x="1091760" y="839612"/>
                  <a:pt x="1183481" y="786695"/>
                  <a:pt x="1236398" y="814917"/>
                </a:cubicBezTo>
                <a:cubicBezTo>
                  <a:pt x="1289315" y="843139"/>
                  <a:pt x="1285788" y="984250"/>
                  <a:pt x="1373982" y="1047750"/>
                </a:cubicBezTo>
                <a:cubicBezTo>
                  <a:pt x="1462176" y="1111250"/>
                  <a:pt x="1709121" y="1174750"/>
                  <a:pt x="1765565" y="1195917"/>
                </a:cubicBezTo>
                <a:cubicBezTo>
                  <a:pt x="1822009" y="1217084"/>
                  <a:pt x="1712648" y="1174750"/>
                  <a:pt x="1712648" y="117475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762000" y="4183618"/>
            <a:ext cx="19666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Underfit</a:t>
            </a:r>
            <a:r>
              <a:rPr lang="en-US" i="1" dirty="0"/>
              <a:t>, high bias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248400" y="4183618"/>
            <a:ext cx="225225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Overfit</a:t>
            </a:r>
            <a:r>
              <a:rPr lang="en-US" i="1" dirty="0"/>
              <a:t>, high variance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4705350"/>
            <a:ext cx="803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model complexity </a:t>
            </a:r>
            <a:r>
              <a:rPr lang="en-US" dirty="0">
                <a:sym typeface="Wingdings"/>
              </a:rPr>
              <a:t>                                                           High model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00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Addressing overfitting: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51262"/>
            <a:ext cx="608076" cy="180594"/>
          </a:xfrm>
          <a:prstGeom prst="rect">
            <a:avLst/>
          </a:prstGeom>
        </p:spPr>
      </p:pic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2830384"/>
              </p:ext>
            </p:extLst>
          </p:nvPr>
        </p:nvGraphicFramePr>
        <p:xfrm>
          <a:off x="6085375" y="354125"/>
          <a:ext cx="2601425" cy="2284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7" name="TextBox 26"/>
          <p:cNvSpPr txBox="1"/>
          <p:nvPr/>
        </p:nvSpPr>
        <p:spPr>
          <a:xfrm rot="16200000">
            <a:off x="5442714" y="1182667"/>
            <a:ext cx="1283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Price</a:t>
            </a:r>
          </a:p>
        </p:txBody>
      </p:sp>
      <p:sp>
        <p:nvSpPr>
          <p:cNvPr id="28" name="TextBox 20"/>
          <p:cNvSpPr txBox="1"/>
          <p:nvPr/>
        </p:nvSpPr>
        <p:spPr>
          <a:xfrm>
            <a:off x="7010400" y="2444308"/>
            <a:ext cx="1283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Size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01023"/>
            <a:ext cx="608076" cy="1805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45664"/>
            <a:ext cx="608076" cy="185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78658"/>
            <a:ext cx="608076" cy="180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28419"/>
            <a:ext cx="608076" cy="1851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73060"/>
            <a:ext cx="608076" cy="18516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81350"/>
            <a:ext cx="518922" cy="69265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371600" y="879904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size of house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71600" y="1195685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no. of bedrooms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71600" y="1566411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no. of floors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78449" y="1915041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 of house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71600" y="22624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average income in neighborhood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71600" y="2612663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kitchen size</a:t>
            </a:r>
          </a:p>
        </p:txBody>
      </p:sp>
      <p:sp>
        <p:nvSpPr>
          <p:cNvPr id="20" name="Freeform 19"/>
          <p:cNvSpPr/>
          <p:nvPr/>
        </p:nvSpPr>
        <p:spPr>
          <a:xfrm>
            <a:off x="6324600" y="742950"/>
            <a:ext cx="1738312" cy="1434864"/>
          </a:xfrm>
          <a:custGeom>
            <a:avLst/>
            <a:gdLst>
              <a:gd name="connsiteX0" fmla="*/ 1738312 w 1738312"/>
              <a:gd name="connsiteY0" fmla="*/ 0 h 1434864"/>
              <a:gd name="connsiteX1" fmla="*/ 1452562 w 1738312"/>
              <a:gd name="connsiteY1" fmla="*/ 190500 h 1434864"/>
              <a:gd name="connsiteX2" fmla="*/ 1092729 w 1738312"/>
              <a:gd name="connsiteY2" fmla="*/ 201083 h 1434864"/>
              <a:gd name="connsiteX3" fmla="*/ 817562 w 1738312"/>
              <a:gd name="connsiteY3" fmla="*/ 169333 h 1434864"/>
              <a:gd name="connsiteX4" fmla="*/ 658812 w 1738312"/>
              <a:gd name="connsiteY4" fmla="*/ 391583 h 1434864"/>
              <a:gd name="connsiteX5" fmla="*/ 489479 w 1738312"/>
              <a:gd name="connsiteY5" fmla="*/ 783167 h 1434864"/>
              <a:gd name="connsiteX6" fmla="*/ 330729 w 1738312"/>
              <a:gd name="connsiteY6" fmla="*/ 1153583 h 1434864"/>
              <a:gd name="connsiteX7" fmla="*/ 55562 w 1738312"/>
              <a:gd name="connsiteY7" fmla="*/ 1238250 h 143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8312" h="1434864">
                <a:moveTo>
                  <a:pt x="1738312" y="0"/>
                </a:moveTo>
                <a:cubicBezTo>
                  <a:pt x="1649235" y="78493"/>
                  <a:pt x="1560159" y="156986"/>
                  <a:pt x="1452562" y="190500"/>
                </a:cubicBezTo>
                <a:cubicBezTo>
                  <a:pt x="1344965" y="224014"/>
                  <a:pt x="1198562" y="204611"/>
                  <a:pt x="1092729" y="201083"/>
                </a:cubicBezTo>
                <a:cubicBezTo>
                  <a:pt x="986896" y="197555"/>
                  <a:pt x="889881" y="137583"/>
                  <a:pt x="817562" y="169333"/>
                </a:cubicBezTo>
                <a:cubicBezTo>
                  <a:pt x="745243" y="201083"/>
                  <a:pt x="713492" y="289277"/>
                  <a:pt x="658812" y="391583"/>
                </a:cubicBezTo>
                <a:cubicBezTo>
                  <a:pt x="604132" y="493889"/>
                  <a:pt x="544159" y="656167"/>
                  <a:pt x="489479" y="783167"/>
                </a:cubicBezTo>
                <a:cubicBezTo>
                  <a:pt x="434799" y="910167"/>
                  <a:pt x="403048" y="1077736"/>
                  <a:pt x="330729" y="1153583"/>
                </a:cubicBezTo>
                <a:cubicBezTo>
                  <a:pt x="258410" y="1229430"/>
                  <a:pt x="-145521" y="1691569"/>
                  <a:pt x="55562" y="123825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/>
          <p:nvPr/>
        </p:nvCxnSpPr>
        <p:spPr>
          <a:xfrm rot="16200000" flipV="1">
            <a:off x="8039100" y="704850"/>
            <a:ext cx="304800" cy="22860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1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Addressing overfitting: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1000" y="916725"/>
            <a:ext cx="8305800" cy="41549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Options:</a:t>
            </a:r>
          </a:p>
          <a:p>
            <a:pPr marL="914400" lvl="1" indent="-457200">
              <a:buAutoNum type="arabicPeriod"/>
            </a:pPr>
            <a:r>
              <a:rPr lang="en-US" sz="2400" dirty="0"/>
              <a:t>Reduce number of features.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/>
              <a:t>Manually select which features to keep.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/>
              <a:t>Model selection algorithm.</a:t>
            </a:r>
          </a:p>
          <a:p>
            <a:pPr marL="914400" lvl="1" indent="-457200">
              <a:buAutoNum type="arabicPeriod"/>
            </a:pPr>
            <a:r>
              <a:rPr lang="en-US" sz="2400" dirty="0"/>
              <a:t>Regularization.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/>
              <a:t>Keep all the features, but reduce magnitude/values of parameters    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/>
              <a:t>Works well when we have a lot of features, each of which contributes a bit to predicting    .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732" y="3237002"/>
            <a:ext cx="224028" cy="3063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896" y="4025542"/>
            <a:ext cx="144018" cy="19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1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Intuition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310515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we penalize and make     ,      really small.</a:t>
            </a:r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808" y="2724191"/>
            <a:ext cx="1697355" cy="2550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53" y="2724150"/>
            <a:ext cx="3382897" cy="262331"/>
          </a:xfrm>
          <a:prstGeom prst="rect">
            <a:avLst/>
          </a:prstGeom>
        </p:spPr>
      </p:pic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585001"/>
              </p:ext>
            </p:extLst>
          </p:nvPr>
        </p:nvGraphicFramePr>
        <p:xfrm>
          <a:off x="1638626" y="590550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1066851" y="1456435"/>
            <a:ext cx="1071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Price</a:t>
            </a:r>
          </a:p>
        </p:txBody>
      </p:sp>
      <p:sp>
        <p:nvSpPr>
          <p:cNvPr id="22" name="TextBox 20"/>
          <p:cNvSpPr txBox="1"/>
          <p:nvPr/>
        </p:nvSpPr>
        <p:spPr>
          <a:xfrm>
            <a:off x="1874798" y="2383437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Size of house</a:t>
            </a:r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9886603"/>
              </p:ext>
            </p:extLst>
          </p:nvPr>
        </p:nvGraphicFramePr>
        <p:xfrm>
          <a:off x="5087204" y="546592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4515429" y="1412475"/>
            <a:ext cx="1071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Price</a:t>
            </a:r>
          </a:p>
        </p:txBody>
      </p:sp>
      <p:sp>
        <p:nvSpPr>
          <p:cNvPr id="29" name="TextBox 20"/>
          <p:cNvSpPr txBox="1"/>
          <p:nvPr/>
        </p:nvSpPr>
        <p:spPr>
          <a:xfrm>
            <a:off x="5295900" y="2343150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Size of house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170" y="3202251"/>
            <a:ext cx="240030" cy="267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444" y="3202251"/>
            <a:ext cx="244602" cy="2628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78" y="3566815"/>
            <a:ext cx="3398901" cy="762762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5257800" y="819150"/>
            <a:ext cx="1738312" cy="1434864"/>
          </a:xfrm>
          <a:custGeom>
            <a:avLst/>
            <a:gdLst>
              <a:gd name="connsiteX0" fmla="*/ 1738312 w 1738312"/>
              <a:gd name="connsiteY0" fmla="*/ 0 h 1434864"/>
              <a:gd name="connsiteX1" fmla="*/ 1452562 w 1738312"/>
              <a:gd name="connsiteY1" fmla="*/ 190500 h 1434864"/>
              <a:gd name="connsiteX2" fmla="*/ 1092729 w 1738312"/>
              <a:gd name="connsiteY2" fmla="*/ 201083 h 1434864"/>
              <a:gd name="connsiteX3" fmla="*/ 817562 w 1738312"/>
              <a:gd name="connsiteY3" fmla="*/ 169333 h 1434864"/>
              <a:gd name="connsiteX4" fmla="*/ 658812 w 1738312"/>
              <a:gd name="connsiteY4" fmla="*/ 391583 h 1434864"/>
              <a:gd name="connsiteX5" fmla="*/ 489479 w 1738312"/>
              <a:gd name="connsiteY5" fmla="*/ 783167 h 1434864"/>
              <a:gd name="connsiteX6" fmla="*/ 330729 w 1738312"/>
              <a:gd name="connsiteY6" fmla="*/ 1153583 h 1434864"/>
              <a:gd name="connsiteX7" fmla="*/ 55562 w 1738312"/>
              <a:gd name="connsiteY7" fmla="*/ 1238250 h 143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8312" h="1434864">
                <a:moveTo>
                  <a:pt x="1738312" y="0"/>
                </a:moveTo>
                <a:cubicBezTo>
                  <a:pt x="1649235" y="78493"/>
                  <a:pt x="1560159" y="156986"/>
                  <a:pt x="1452562" y="190500"/>
                </a:cubicBezTo>
                <a:cubicBezTo>
                  <a:pt x="1344965" y="224014"/>
                  <a:pt x="1198562" y="204611"/>
                  <a:pt x="1092729" y="201083"/>
                </a:cubicBezTo>
                <a:cubicBezTo>
                  <a:pt x="986896" y="197555"/>
                  <a:pt x="889881" y="137583"/>
                  <a:pt x="817562" y="169333"/>
                </a:cubicBezTo>
                <a:cubicBezTo>
                  <a:pt x="745243" y="201083"/>
                  <a:pt x="713492" y="289277"/>
                  <a:pt x="658812" y="391583"/>
                </a:cubicBezTo>
                <a:cubicBezTo>
                  <a:pt x="604132" y="493889"/>
                  <a:pt x="544159" y="656167"/>
                  <a:pt x="489479" y="783167"/>
                </a:cubicBezTo>
                <a:cubicBezTo>
                  <a:pt x="434799" y="910167"/>
                  <a:pt x="403048" y="1077736"/>
                  <a:pt x="330729" y="1153583"/>
                </a:cubicBezTo>
                <a:cubicBezTo>
                  <a:pt x="258410" y="1229430"/>
                  <a:pt x="-145521" y="1691569"/>
                  <a:pt x="55562" y="123825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/>
          <p:nvPr/>
        </p:nvCxnSpPr>
        <p:spPr>
          <a:xfrm rot="16200000" flipV="1">
            <a:off x="6972300" y="781050"/>
            <a:ext cx="304800" cy="22860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2057400" y="971550"/>
            <a:ext cx="1350524" cy="1203755"/>
          </a:xfrm>
          <a:custGeom>
            <a:avLst/>
            <a:gdLst>
              <a:gd name="connsiteX0" fmla="*/ 0 w 1350524"/>
              <a:gd name="connsiteY0" fmla="*/ 1203755 h 1203755"/>
              <a:gd name="connsiteX1" fmla="*/ 211666 w 1350524"/>
              <a:gd name="connsiteY1" fmla="*/ 621672 h 1203755"/>
              <a:gd name="connsiteX2" fmla="*/ 359833 w 1350524"/>
              <a:gd name="connsiteY2" fmla="*/ 314755 h 1203755"/>
              <a:gd name="connsiteX3" fmla="*/ 751416 w 1350524"/>
              <a:gd name="connsiteY3" fmla="*/ 113672 h 1203755"/>
              <a:gd name="connsiteX4" fmla="*/ 1312333 w 1350524"/>
              <a:gd name="connsiteY4" fmla="*/ 7839 h 1203755"/>
              <a:gd name="connsiteX5" fmla="*/ 1301750 w 1350524"/>
              <a:gd name="connsiteY5" fmla="*/ 7839 h 1203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0524" h="1203755">
                <a:moveTo>
                  <a:pt x="0" y="1203755"/>
                </a:moveTo>
                <a:cubicBezTo>
                  <a:pt x="75847" y="986797"/>
                  <a:pt x="151694" y="769839"/>
                  <a:pt x="211666" y="621672"/>
                </a:cubicBezTo>
                <a:cubicBezTo>
                  <a:pt x="271638" y="473505"/>
                  <a:pt x="269875" y="399422"/>
                  <a:pt x="359833" y="314755"/>
                </a:cubicBezTo>
                <a:cubicBezTo>
                  <a:pt x="449791" y="230088"/>
                  <a:pt x="592666" y="164825"/>
                  <a:pt x="751416" y="113672"/>
                </a:cubicBezTo>
                <a:cubicBezTo>
                  <a:pt x="910166" y="62519"/>
                  <a:pt x="1220611" y="25478"/>
                  <a:pt x="1312333" y="7839"/>
                </a:cubicBezTo>
                <a:cubicBezTo>
                  <a:pt x="1404055" y="-9800"/>
                  <a:pt x="1301750" y="7839"/>
                  <a:pt x="1301750" y="7839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05400" y="3714750"/>
            <a:ext cx="248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+ 1000 * Θ</a:t>
            </a:r>
            <a:r>
              <a:rPr lang="en-US" baseline="-25000" dirty="0"/>
              <a:t>3</a:t>
            </a:r>
            <a:r>
              <a:rPr lang="en-US" dirty="0"/>
              <a:t> + 1000 * Θ</a:t>
            </a:r>
            <a:r>
              <a:rPr lang="en-US" baseline="-25000" dirty="0"/>
              <a:t>4</a:t>
            </a:r>
          </a:p>
        </p:txBody>
      </p:sp>
      <p:sp>
        <p:nvSpPr>
          <p:cNvPr id="19" name="Freeform 18"/>
          <p:cNvSpPr/>
          <p:nvPr/>
        </p:nvSpPr>
        <p:spPr>
          <a:xfrm>
            <a:off x="5562600" y="895350"/>
            <a:ext cx="1350524" cy="1203755"/>
          </a:xfrm>
          <a:custGeom>
            <a:avLst/>
            <a:gdLst>
              <a:gd name="connsiteX0" fmla="*/ 0 w 1350524"/>
              <a:gd name="connsiteY0" fmla="*/ 1203755 h 1203755"/>
              <a:gd name="connsiteX1" fmla="*/ 211666 w 1350524"/>
              <a:gd name="connsiteY1" fmla="*/ 621672 h 1203755"/>
              <a:gd name="connsiteX2" fmla="*/ 359833 w 1350524"/>
              <a:gd name="connsiteY2" fmla="*/ 314755 h 1203755"/>
              <a:gd name="connsiteX3" fmla="*/ 751416 w 1350524"/>
              <a:gd name="connsiteY3" fmla="*/ 113672 h 1203755"/>
              <a:gd name="connsiteX4" fmla="*/ 1312333 w 1350524"/>
              <a:gd name="connsiteY4" fmla="*/ 7839 h 1203755"/>
              <a:gd name="connsiteX5" fmla="*/ 1301750 w 1350524"/>
              <a:gd name="connsiteY5" fmla="*/ 7839 h 1203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0524" h="1203755">
                <a:moveTo>
                  <a:pt x="0" y="1203755"/>
                </a:moveTo>
                <a:cubicBezTo>
                  <a:pt x="75847" y="986797"/>
                  <a:pt x="151694" y="769839"/>
                  <a:pt x="211666" y="621672"/>
                </a:cubicBezTo>
                <a:cubicBezTo>
                  <a:pt x="271638" y="473505"/>
                  <a:pt x="269875" y="399422"/>
                  <a:pt x="359833" y="314755"/>
                </a:cubicBezTo>
                <a:cubicBezTo>
                  <a:pt x="449791" y="230088"/>
                  <a:pt x="592666" y="164825"/>
                  <a:pt x="751416" y="113672"/>
                </a:cubicBezTo>
                <a:cubicBezTo>
                  <a:pt x="910166" y="62519"/>
                  <a:pt x="1220611" y="25478"/>
                  <a:pt x="1312333" y="7839"/>
                </a:cubicBezTo>
                <a:cubicBezTo>
                  <a:pt x="1404055" y="-9800"/>
                  <a:pt x="1301750" y="7839"/>
                  <a:pt x="1301750" y="7839"/>
                </a:cubicBezTo>
              </a:path>
            </a:pathLst>
          </a:cu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4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81000" y="916725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Small values for parameters 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/>
              <a:t>“Simpler” hypothesis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/>
              <a:t>Less prone to overfitting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Regularization.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99" y="1042956"/>
            <a:ext cx="1639062" cy="27660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1000" y="213342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Housing: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/>
              <a:t>Features: 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/>
              <a:t>Parameters: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066" y="3008569"/>
            <a:ext cx="2265426" cy="2766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680346"/>
            <a:ext cx="1949958" cy="1943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000" y="3486150"/>
            <a:ext cx="6162842" cy="152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3352800" y="4400550"/>
            <a:ext cx="685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7200" y="4629150"/>
            <a:ext cx="258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not penalize bias term</a:t>
            </a:r>
          </a:p>
        </p:txBody>
      </p:sp>
    </p:spTree>
    <p:extLst>
      <p:ext uri="{BB962C8B-B14F-4D97-AF65-F5344CB8AC3E}">
        <p14:creationId xmlns:p14="http://schemas.microsoft.com/office/powerpoint/2010/main" val="1860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Regularized linear regression.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27284"/>
            <a:ext cx="1066799" cy="4174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770226"/>
            <a:ext cx="5188458" cy="836104"/>
          </a:xfrm>
          <a:prstGeom prst="rect">
            <a:avLst/>
          </a:prstGeom>
        </p:spPr>
      </p:pic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79504"/>
              </p:ext>
            </p:extLst>
          </p:nvPr>
        </p:nvGraphicFramePr>
        <p:xfrm>
          <a:off x="6248400" y="2493547"/>
          <a:ext cx="2731067" cy="2397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TextBox 14"/>
          <p:cNvSpPr txBox="1"/>
          <p:nvPr/>
        </p:nvSpPr>
        <p:spPr>
          <a:xfrm rot="16200000">
            <a:off x="3470509" y="3086283"/>
            <a:ext cx="134774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Price</a:t>
            </a:r>
          </a:p>
        </p:txBody>
      </p:sp>
      <p:sp>
        <p:nvSpPr>
          <p:cNvPr id="16" name="TextBox 20"/>
          <p:cNvSpPr txBox="1"/>
          <p:nvPr/>
        </p:nvSpPr>
        <p:spPr>
          <a:xfrm>
            <a:off x="6692208" y="4779546"/>
            <a:ext cx="2185788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Size of house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386856" y="2493546"/>
            <a:ext cx="0" cy="243280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399416" y="4857750"/>
            <a:ext cx="274458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" y="2495550"/>
            <a:ext cx="570230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33" y="3638550"/>
            <a:ext cx="6324600" cy="876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2600" y="4629150"/>
            <a:ext cx="120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Usually &lt; 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00" y="4629150"/>
            <a:ext cx="14986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63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regularized linear regression, we choose      to minimize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33" y="412810"/>
            <a:ext cx="128016" cy="2194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9227" y="1588353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if      is set to an extremely large value (perhaps for too large for our problem, say                  )?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19" y="1704418"/>
            <a:ext cx="150876" cy="214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25495"/>
            <a:ext cx="1099566" cy="2606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2900" y="2419350"/>
            <a:ext cx="845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Algorithm fails to eliminate </a:t>
            </a:r>
            <a:r>
              <a:rPr lang="en-US" sz="2400" i="1" dirty="0"/>
              <a:t>overfitting</a:t>
            </a:r>
            <a:r>
              <a:rPr lang="en-US" sz="2400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Algorithm results in </a:t>
            </a:r>
            <a:r>
              <a:rPr lang="en-US" sz="2400" i="1" dirty="0" err="1"/>
              <a:t>underfitting</a:t>
            </a:r>
            <a:r>
              <a:rPr lang="en-US" sz="2400" dirty="0"/>
              <a:t>. (Fails to fit even training data well).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Gradient descent will fail to converge.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224" y="2550484"/>
            <a:ext cx="150876" cy="2148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70224"/>
            <a:ext cx="5188458" cy="8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1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019300"/>
            <a:ext cx="4191000" cy="1092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7800" y="1339757"/>
            <a:ext cx="600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has inherent variance that does not have predictive value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0" y="3409950"/>
            <a:ext cx="5828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Necessitates the need for training, validation, and test sets.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Training set – Learn model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Validation set – tune model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Test set – evaluate tuned model</a:t>
            </a:r>
          </a:p>
        </p:txBody>
      </p:sp>
    </p:spTree>
    <p:extLst>
      <p:ext uri="{BB962C8B-B14F-4D97-AF65-F5344CB8AC3E}">
        <p14:creationId xmlns:p14="http://schemas.microsoft.com/office/powerpoint/2010/main" val="2876215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regularized linear regression, we choose      to minimize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33" y="412810"/>
            <a:ext cx="128016" cy="2194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70224"/>
            <a:ext cx="5188458" cy="8361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9227" y="1588353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if      is set to an extremely large value (perhaps for too large for our problem, say                  )?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19" y="1704418"/>
            <a:ext cx="150876" cy="214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25495"/>
            <a:ext cx="1099566" cy="260604"/>
          </a:xfrm>
          <a:prstGeom prst="rect">
            <a:avLst/>
          </a:prstGeom>
        </p:spPr>
      </p:pic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343090"/>
              </p:ext>
            </p:extLst>
          </p:nvPr>
        </p:nvGraphicFramePr>
        <p:xfrm>
          <a:off x="1576683" y="2343150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1004908" y="3209033"/>
            <a:ext cx="1071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Price</a:t>
            </a:r>
          </a:p>
        </p:txBody>
      </p:sp>
      <p:sp>
        <p:nvSpPr>
          <p:cNvPr id="22" name="TextBox 20"/>
          <p:cNvSpPr txBox="1"/>
          <p:nvPr/>
        </p:nvSpPr>
        <p:spPr>
          <a:xfrm>
            <a:off x="1785379" y="4139708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Size of house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654495"/>
            <a:ext cx="3603721" cy="27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36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Gradient descent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87" y="2800350"/>
            <a:ext cx="2110913" cy="248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429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Repeat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63" y="799117"/>
            <a:ext cx="109728" cy="304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3105912"/>
            <a:ext cx="109728" cy="3040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1291492"/>
            <a:ext cx="4834890" cy="6515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2265426"/>
            <a:ext cx="157276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98" y="2092833"/>
            <a:ext cx="3195828" cy="651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562350"/>
            <a:ext cx="6062472" cy="651510"/>
          </a:xfrm>
          <a:prstGeom prst="rect">
            <a:avLst/>
          </a:prstGeom>
        </p:spPr>
      </p:pic>
      <p:sp>
        <p:nvSpPr>
          <p:cNvPr id="22" name="Cross 21"/>
          <p:cNvSpPr/>
          <p:nvPr/>
        </p:nvSpPr>
        <p:spPr>
          <a:xfrm rot="2734294">
            <a:off x="4667025" y="2791805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86600" y="2144600"/>
            <a:ext cx="533400" cy="5033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71800" y="2038350"/>
            <a:ext cx="292100" cy="698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43800" y="2038350"/>
            <a:ext cx="266700" cy="825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629400" y="2190750"/>
            <a:ext cx="317500" cy="39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6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7384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                ,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Non-invertibility  for Normal Equation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591814"/>
            <a:ext cx="2133599" cy="2847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861591"/>
            <a:ext cx="838200" cy="2375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364" y="1099119"/>
            <a:ext cx="2591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(#examples)  (#features)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24193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            ,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00" y="2537972"/>
            <a:ext cx="709900" cy="2244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96" y="2791189"/>
            <a:ext cx="5541334" cy="13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942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DD3A-F653-6744-9D42-542AEB029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L1 and L2 Regularization Methods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1E21E-F7A7-F447-9091-8AFCDA264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regression model that uses </a:t>
            </a:r>
            <a:r>
              <a:rPr lang="en-US" sz="2400" b="1" dirty="0"/>
              <a:t>L1</a:t>
            </a:r>
            <a:r>
              <a:rPr lang="en-US" sz="2400" dirty="0"/>
              <a:t> regularization technique is called </a:t>
            </a:r>
            <a:r>
              <a:rPr lang="en-US" sz="2400" b="1" i="1" dirty="0"/>
              <a:t>Lasso Regression</a:t>
            </a:r>
            <a:r>
              <a:rPr lang="en-US" sz="2400" dirty="0"/>
              <a:t> and model which uses </a:t>
            </a:r>
            <a:r>
              <a:rPr lang="en-US" sz="2400" b="1" dirty="0"/>
              <a:t>L2</a:t>
            </a:r>
            <a:r>
              <a:rPr lang="en-US" sz="2400" dirty="0"/>
              <a:t> is called </a:t>
            </a:r>
            <a:r>
              <a:rPr lang="en-US" sz="2400" b="1" i="1" dirty="0"/>
              <a:t>Ridge Regression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6357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DD3A-F653-6744-9D42-542AEB029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Ridge regression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1E21E-F7A7-F447-9091-8AFCDA264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09999"/>
          </a:xfrm>
        </p:spPr>
        <p:txBody>
          <a:bodyPr>
            <a:noAutofit/>
          </a:bodyPr>
          <a:lstStyle/>
          <a:p>
            <a:r>
              <a:rPr lang="en-US" sz="2000" b="1" dirty="0"/>
              <a:t>Ridge regression </a:t>
            </a:r>
            <a:r>
              <a:rPr lang="en-US" sz="2000" dirty="0"/>
              <a:t>adds “</a:t>
            </a:r>
            <a:r>
              <a:rPr lang="en-US" sz="2000" i="1" dirty="0"/>
              <a:t>squared magnitude</a:t>
            </a:r>
            <a:r>
              <a:rPr lang="en-US" sz="2000" dirty="0"/>
              <a:t>” of coefficient as penalty term to the loss function. Here the </a:t>
            </a:r>
            <a:r>
              <a:rPr lang="en-US" sz="2000" i="1" dirty="0"/>
              <a:t>highlighted</a:t>
            </a:r>
            <a:r>
              <a:rPr lang="en-US" sz="2000" dirty="0"/>
              <a:t> part represents </a:t>
            </a:r>
            <a:r>
              <a:rPr lang="en-US" sz="2000" b="1" dirty="0"/>
              <a:t>L2</a:t>
            </a:r>
            <a:r>
              <a:rPr lang="en-US" sz="2000" dirty="0"/>
              <a:t> regularization element.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if </a:t>
            </a:r>
            <a:r>
              <a:rPr lang="en-US" sz="2000" i="1" dirty="0"/>
              <a:t>lambda</a:t>
            </a:r>
            <a:r>
              <a:rPr lang="en-US" sz="2000" dirty="0"/>
              <a:t> is zero you are back to OLS. </a:t>
            </a:r>
          </a:p>
          <a:p>
            <a:r>
              <a:rPr lang="en-US" sz="2000" dirty="0"/>
              <a:t>If </a:t>
            </a:r>
            <a:r>
              <a:rPr lang="en-US" sz="2000" i="1" dirty="0"/>
              <a:t>lambda</a:t>
            </a:r>
            <a:r>
              <a:rPr lang="en-US" sz="2000" dirty="0"/>
              <a:t> is very large then it will add too much weight and it will lead to under-fitting. So it’s important how </a:t>
            </a:r>
            <a:r>
              <a:rPr lang="en-US" sz="2000" i="1" dirty="0"/>
              <a:t>lambda</a:t>
            </a:r>
            <a:r>
              <a:rPr lang="en-US" sz="2000" dirty="0"/>
              <a:t> is chosen. This technique works very well to avoid over-fitting issue.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2ADDA-B9DB-C143-8D3D-12C90E2AE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1962150"/>
            <a:ext cx="3276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30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DD3A-F653-6744-9D42-542AEB029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Lasso Regression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1E21E-F7A7-F447-9091-8AFCDA264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09999"/>
          </a:xfrm>
        </p:spPr>
        <p:txBody>
          <a:bodyPr>
            <a:noAutofit/>
          </a:bodyPr>
          <a:lstStyle/>
          <a:p>
            <a:r>
              <a:rPr lang="en-US" sz="2000" b="1" dirty="0"/>
              <a:t>Lasso Regression</a:t>
            </a:r>
            <a:r>
              <a:rPr lang="en-US" sz="2000" dirty="0"/>
              <a:t> (Least Absolute Shrinkage and Selection Operator) adds “</a:t>
            </a:r>
            <a:r>
              <a:rPr lang="en-US" sz="2000" i="1" dirty="0"/>
              <a:t>absolute value of magnitude</a:t>
            </a:r>
            <a:r>
              <a:rPr lang="en-US" sz="2000" dirty="0"/>
              <a:t>” of coefficient as penalty term to the loss function.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 </a:t>
            </a:r>
            <a:r>
              <a:rPr lang="en-US" sz="2000" i="1" dirty="0"/>
              <a:t>lambda</a:t>
            </a:r>
            <a:r>
              <a:rPr lang="en-US" sz="2000" dirty="0"/>
              <a:t> is zero then we will get back OLS whereas very large value will make coefficients zero hence it will under-fit.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4B7BE-9882-254D-A833-A9E77BCAD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1962150"/>
            <a:ext cx="3276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75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DD3A-F653-6744-9D42-542AEB029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Ridge vs. Lasso Regression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1E21E-F7A7-F447-9091-8AFCDA264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09999"/>
          </a:xfrm>
        </p:spPr>
        <p:txBody>
          <a:bodyPr>
            <a:noAutofit/>
          </a:bodyPr>
          <a:lstStyle/>
          <a:p>
            <a:r>
              <a:rPr lang="en-US" sz="2000" b="1" dirty="0"/>
              <a:t>Key difference: </a:t>
            </a:r>
            <a:r>
              <a:rPr lang="en-US" sz="2000" dirty="0"/>
              <a:t>Lasso shrinks the less important feature’s coefficient to zero thus, removing some feature altogether. So, this works well for </a:t>
            </a:r>
            <a:r>
              <a:rPr lang="en-US" sz="2000" b="1" dirty="0"/>
              <a:t>feature selection</a:t>
            </a:r>
            <a:r>
              <a:rPr lang="en-US" sz="2000" dirty="0"/>
              <a:t> in case we have a huge number of features.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21D860-E944-4E4B-A304-D80517794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266950"/>
            <a:ext cx="4953000" cy="1511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C113F1-A239-444B-B1F1-89F8A8108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969016"/>
            <a:ext cx="1866900" cy="673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30499C-5067-B543-84DA-19239AC1B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100" y="3915171"/>
            <a:ext cx="18161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51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5CB0-8ECC-654B-AE1E-B7B773DD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05979"/>
            <a:ext cx="4323600" cy="857250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No regularization (below)</a:t>
            </a:r>
            <a:br>
              <a:rPr lang="en-US" sz="2400" dirty="0"/>
            </a:br>
            <a:r>
              <a:rPr lang="en-US" sz="2400" dirty="0"/>
              <a:t>L2 (upper right)</a:t>
            </a:r>
            <a:br>
              <a:rPr lang="en-US" sz="2400" dirty="0"/>
            </a:br>
            <a:r>
              <a:rPr lang="en-US" sz="2400" dirty="0"/>
              <a:t>L1 (lower right)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1BE97-6428-6549-8671-1FE1E1CED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8" y="1234680"/>
            <a:ext cx="4492082" cy="24229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38BB4B-A929-7845-9222-B0D25CB49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300" y="57150"/>
            <a:ext cx="4356100" cy="25787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F75439-E53E-D04C-B42C-5A813403C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299" y="2495550"/>
            <a:ext cx="4439401" cy="26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72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81000" y="285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Regularized logistic regression.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730752" y="1384656"/>
            <a:ext cx="4041648" cy="1263294"/>
            <a:chOff x="3730752" y="1589532"/>
            <a:chExt cx="3584448" cy="1058418"/>
          </a:xfrm>
        </p:grpSpPr>
        <p:pic>
          <p:nvPicPr>
            <p:cNvPr id="39" name="Picture 38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752" y="1589532"/>
              <a:ext cx="2441448" cy="1058418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752" y="1619188"/>
              <a:ext cx="1010412" cy="306324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381000" y="30289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Cost function: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3400" y="796115"/>
            <a:ext cx="2542757" cy="2287424"/>
            <a:chOff x="306551" y="789242"/>
            <a:chExt cx="2542757" cy="2287424"/>
          </a:xfrm>
        </p:grpSpPr>
        <p:grpSp>
          <p:nvGrpSpPr>
            <p:cNvPr id="44" name="Group 43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Cross 59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ross 60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ross 61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Cross 62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ross 63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ross 64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ross 65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Cross 66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Cross 67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ross 68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Cross 44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ross 45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ross 46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76" y="3410186"/>
            <a:ext cx="8229600" cy="9903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0400" y="4171950"/>
            <a:ext cx="1334490" cy="87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62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Gradient descent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87" y="2800350"/>
            <a:ext cx="2110913" cy="248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429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Repeat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63" y="799117"/>
            <a:ext cx="109728" cy="304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3105912"/>
            <a:ext cx="109728" cy="3040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1291492"/>
            <a:ext cx="4834890" cy="6515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2265426"/>
            <a:ext cx="157276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98" y="2092833"/>
            <a:ext cx="3195828" cy="651510"/>
          </a:xfrm>
          <a:prstGeom prst="rect">
            <a:avLst/>
          </a:prstGeom>
        </p:spPr>
      </p:pic>
      <p:sp>
        <p:nvSpPr>
          <p:cNvPr id="22" name="Cross 21"/>
          <p:cNvSpPr/>
          <p:nvPr/>
        </p:nvSpPr>
        <p:spPr>
          <a:xfrm rot="2734294">
            <a:off x="4667025" y="2791805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86600" y="2144600"/>
            <a:ext cx="533400" cy="5033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43800" y="2038350"/>
            <a:ext cx="266700" cy="825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29400" y="2190750"/>
            <a:ext cx="317500" cy="3926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71800" y="2038350"/>
            <a:ext cx="2921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6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6200" y="133350"/>
            <a:ext cx="93889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Assessing the accuracy of regression model coefficients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466850"/>
            <a:ext cx="1905000" cy="800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495550"/>
            <a:ext cx="1714500" cy="3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3194050"/>
            <a:ext cx="2806700" cy="673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4095750"/>
            <a:ext cx="4191000" cy="990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800" y="819150"/>
            <a:ext cx="2209800" cy="4509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66750"/>
            <a:ext cx="5181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Linear regression with residual term. Represents what we can’t explain with our model.</a:t>
            </a:r>
          </a:p>
          <a:p>
            <a:endParaRPr lang="en-US" sz="2000" dirty="0"/>
          </a:p>
          <a:p>
            <a:r>
              <a:rPr lang="en-US" sz="2000" dirty="0"/>
              <a:t>RSS measures the amount of variability that is left unexplained after performing the regression</a:t>
            </a:r>
          </a:p>
          <a:p>
            <a:endParaRPr lang="en-US" sz="2000" baseline="30000" dirty="0"/>
          </a:p>
          <a:p>
            <a:r>
              <a:rPr lang="en-US" sz="2000" dirty="0"/>
              <a:t>TSS (Total sum of squares) measures the total variance when measuring the response y.</a:t>
            </a:r>
          </a:p>
          <a:p>
            <a:endParaRPr lang="en-US" sz="2000" dirty="0"/>
          </a:p>
          <a:p>
            <a:r>
              <a:rPr lang="en-US" sz="2000" dirty="0"/>
              <a:t>R</a:t>
            </a:r>
            <a:r>
              <a:rPr lang="en-US" sz="2000" baseline="30000" dirty="0"/>
              <a:t>2</a:t>
            </a:r>
            <a:r>
              <a:rPr lang="en-US" sz="2000" dirty="0"/>
              <a:t>  amount of variance explained by our model</a:t>
            </a:r>
            <a:endParaRPr lang="en-US" sz="2000" baseline="30000" dirty="0"/>
          </a:p>
          <a:p>
            <a:endParaRPr lang="en-US" sz="2000" baseline="30000" dirty="0"/>
          </a:p>
          <a:p>
            <a:r>
              <a:rPr lang="en-US" sz="2000" dirty="0"/>
              <a:t>The RSE is an estimate of the standard deviation of </a:t>
            </a:r>
            <a:r>
              <a:rPr lang="en-US" sz="2000" dirty="0" err="1"/>
              <a:t>ε</a:t>
            </a:r>
            <a:r>
              <a:rPr lang="en-US" sz="2000" dirty="0"/>
              <a:t>. It is basically the average amount that the response will deviate from the true regression line. </a:t>
            </a:r>
          </a:p>
          <a:p>
            <a:endParaRPr lang="en-US" sz="2000" baseline="30000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7620000" y="1200150"/>
            <a:ext cx="0" cy="381000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558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866" y="133350"/>
            <a:ext cx="49503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Assessing the performance of classification </a:t>
            </a:r>
          </a:p>
          <a:p>
            <a:r>
              <a:rPr lang="en-US" sz="3200" dirty="0"/>
              <a:t>model coefficients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200150"/>
            <a:ext cx="8265981" cy="368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09550"/>
            <a:ext cx="2959100" cy="19691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76800" y="4171950"/>
            <a:ext cx="416393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Precision = TP/(TP + FN)</a:t>
            </a:r>
          </a:p>
          <a:p>
            <a:r>
              <a:rPr lang="en-US" dirty="0"/>
              <a:t>Recall = TP/(TP + FN)</a:t>
            </a:r>
          </a:p>
          <a:p>
            <a:r>
              <a:rPr lang="en-US" dirty="0"/>
              <a:t>F1 = 2*Precision*Recall/(Precision + Recall</a:t>
            </a:r>
          </a:p>
        </p:txBody>
      </p:sp>
    </p:spTree>
    <p:extLst>
      <p:ext uri="{BB962C8B-B14F-4D97-AF65-F5344CB8AC3E}">
        <p14:creationId xmlns:p14="http://schemas.microsoft.com/office/powerpoint/2010/main" val="773246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9F64-1F7E-974D-88FE-70AE2011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 validation via cross-validation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E5934-56CA-C74D-974D-71BD0D2EC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/>
              <a:t>One disadvantage of using a holdout set for model validation is that we have lost a portion of our data to the model training. </a:t>
            </a:r>
          </a:p>
          <a:p>
            <a:r>
              <a:rPr lang="en-US" sz="2000" dirty="0"/>
              <a:t>One way to address this is to use </a:t>
            </a:r>
            <a:r>
              <a:rPr lang="en-US" sz="2000" i="1" dirty="0"/>
              <a:t>cross-validation</a:t>
            </a:r>
            <a:r>
              <a:rPr lang="en-US" sz="2000" dirty="0"/>
              <a:t>—i.e., to do a sequence of fits where each subset of the data is used both as a training set and as a validation set.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FD7D07-EFE6-604D-B79B-9ED7791AA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419350"/>
            <a:ext cx="2908300" cy="15518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1D5AFA-3137-7642-8A62-E9F7E31AD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957769"/>
            <a:ext cx="5625832" cy="10643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BF44C0-909E-9743-9B2B-99C91C6DE0D7}"/>
              </a:ext>
            </a:extLst>
          </p:cNvPr>
          <p:cNvSpPr txBox="1"/>
          <p:nvPr/>
        </p:nvSpPr>
        <p:spPr>
          <a:xfrm>
            <a:off x="6536255" y="4652784"/>
            <a:ext cx="234397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Combine with average</a:t>
            </a:r>
          </a:p>
        </p:txBody>
      </p:sp>
    </p:spTree>
    <p:extLst>
      <p:ext uri="{BB962C8B-B14F-4D97-AF65-F5344CB8AC3E}">
        <p14:creationId xmlns:p14="http://schemas.microsoft.com/office/powerpoint/2010/main" val="4199837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9F64-1F7E-974D-88FE-70AE2011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5-Fold Cross Validation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BF44C0-909E-9743-9B2B-99C91C6DE0D7}"/>
              </a:ext>
            </a:extLst>
          </p:cNvPr>
          <p:cNvSpPr txBox="1"/>
          <p:nvPr/>
        </p:nvSpPr>
        <p:spPr>
          <a:xfrm>
            <a:off x="6536255" y="4652784"/>
            <a:ext cx="234397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Combine with average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3CEC74-A261-C740-A902-64EB306CA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200150"/>
            <a:ext cx="4114800" cy="22576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588D24-BB8D-674C-A45A-991D0DCBE425}"/>
              </a:ext>
            </a:extLst>
          </p:cNvPr>
          <p:cNvSpPr txBox="1"/>
          <p:nvPr/>
        </p:nvSpPr>
        <p:spPr>
          <a:xfrm>
            <a:off x="380840" y="3714750"/>
            <a:ext cx="8731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from </a:t>
            </a:r>
            <a:r>
              <a:rPr lang="en-US" b="1" dirty="0" err="1">
                <a:latin typeface="Courier" pitchFamily="2" charset="0"/>
              </a:rPr>
              <a:t>sklearn.cross_validation</a:t>
            </a:r>
            <a:r>
              <a:rPr lang="en-US" b="1" dirty="0">
                <a:latin typeface="Courier" pitchFamily="2" charset="0"/>
              </a:rPr>
              <a:t> import </a:t>
            </a:r>
            <a:r>
              <a:rPr lang="en-US" dirty="0" err="1">
                <a:latin typeface="Courier" pitchFamily="2" charset="0"/>
              </a:rPr>
              <a:t>LeaveOneOut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scores = </a:t>
            </a:r>
            <a:r>
              <a:rPr lang="en-US" dirty="0" err="1">
                <a:latin typeface="Courier" pitchFamily="2" charset="0"/>
              </a:rPr>
              <a:t>cross_val_score</a:t>
            </a:r>
            <a:r>
              <a:rPr lang="en-US" dirty="0">
                <a:latin typeface="Courier" pitchFamily="2" charset="0"/>
              </a:rPr>
              <a:t>(model, X, y, cv=</a:t>
            </a:r>
            <a:r>
              <a:rPr lang="en-US" dirty="0" err="1">
                <a:latin typeface="Courier" pitchFamily="2" charset="0"/>
              </a:rPr>
              <a:t>LeaveOneOut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len</a:t>
            </a:r>
            <a:r>
              <a:rPr lang="en-US" dirty="0">
                <a:latin typeface="Courier" pitchFamily="2" charset="0"/>
              </a:rPr>
              <a:t>(X))) </a:t>
            </a:r>
          </a:p>
        </p:txBody>
      </p:sp>
    </p:spTree>
    <p:extLst>
      <p:ext uri="{BB962C8B-B14F-4D97-AF65-F5344CB8AC3E}">
        <p14:creationId xmlns:p14="http://schemas.microsoft.com/office/powerpoint/2010/main" val="21376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9F64-1F7E-974D-88FE-70AE2011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Selecting the best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E5934-56CA-C74D-974D-71BD0D2EC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339447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i="1" dirty="0"/>
              <a:t>If our estimator is underperforming, how should we move forward? </a:t>
            </a:r>
            <a:r>
              <a:rPr lang="en-US" dirty="0"/>
              <a:t>There are several possible answers: </a:t>
            </a:r>
            <a:endParaRPr lang="en-US" sz="2000" dirty="0"/>
          </a:p>
          <a:p>
            <a:r>
              <a:rPr lang="en-US" dirty="0"/>
              <a:t>Use a more complicated/more flexible model </a:t>
            </a:r>
            <a:endParaRPr lang="en-US" sz="2000" dirty="0"/>
          </a:p>
          <a:p>
            <a:r>
              <a:rPr lang="en-US" dirty="0"/>
              <a:t>Use a less complicated/less flexible model </a:t>
            </a:r>
          </a:p>
          <a:p>
            <a:r>
              <a:rPr lang="en-US" dirty="0"/>
              <a:t>Gather more training samples </a:t>
            </a:r>
          </a:p>
          <a:p>
            <a:r>
              <a:rPr lang="en-US" dirty="0"/>
              <a:t>Gather more data to add features to each sample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answer to this question is often counterintuitive. </a:t>
            </a:r>
          </a:p>
          <a:p>
            <a:r>
              <a:rPr lang="en-US" dirty="0"/>
              <a:t>Sometimes using a more complicated model will give worse results, and adding more training samples may not improve your results! </a:t>
            </a:r>
          </a:p>
          <a:p>
            <a:r>
              <a:rPr lang="en-US" dirty="0"/>
              <a:t>The ability to determine what steps will improve your model is what separates the successful machine learning practitioners from the unsuccessful.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79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16E5-6F1A-AC48-874E-FCE3AE93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 Different Polynomial Models</a:t>
            </a:r>
            <a:br>
              <a:rPr lang="en-US" dirty="0"/>
            </a:br>
            <a:r>
              <a:rPr lang="en-US" dirty="0"/>
              <a:t>Which is the best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82FF5-8043-3F47-849F-303D5DD71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7F44DD-ED32-F141-87D6-DC791958B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552973"/>
            <a:ext cx="4476007" cy="304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51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ECB84-6F51-3141-9CBE-D5B9C939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vs. validation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A4916-9E6F-F341-8C24-39640D4C8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ACB3EA-99D9-8F48-825F-FA2DFBDE4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063229"/>
            <a:ext cx="5001902" cy="332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36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FC52C-9062-584C-A2A1-FF48CCF2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bias–variance trade-off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09523-9A7D-3C41-86F5-435AC4953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554" y="1063229"/>
            <a:ext cx="8229600" cy="3394472"/>
          </a:xfrm>
        </p:spPr>
        <p:txBody>
          <a:bodyPr/>
          <a:lstStyle/>
          <a:p>
            <a:r>
              <a:rPr lang="en-US" sz="2000" dirty="0"/>
              <a:t>Fundamentally, the question of “the best model” is about finding a sweet spot in the trade-off between </a:t>
            </a:r>
            <a:r>
              <a:rPr lang="en-US" sz="2000" i="1" dirty="0"/>
              <a:t>bias </a:t>
            </a:r>
            <a:r>
              <a:rPr lang="en-US" sz="2000" dirty="0"/>
              <a:t>and </a:t>
            </a:r>
            <a:r>
              <a:rPr lang="en-US" sz="2000" i="1" dirty="0"/>
              <a:t>variance</a:t>
            </a:r>
            <a:r>
              <a:rPr lang="en-US" sz="2000" dirty="0"/>
              <a:t>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FFEF1-F845-6149-A5D8-20E5185A1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04" y="1893408"/>
            <a:ext cx="7658100" cy="310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60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1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g(\theta_0 + \theta_1 x_1 + \theta_2 x_2)&#10;$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g$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2$&#10;&#10;$+ \theta_3 x_1^2 + \theta_4 x_2^2$&#10;&#10;$+ \theta_5 x_1 x_2)&#10;$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theta_6 x_1^3 x_2 + \dots)&#10;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g(\theta_0 + \theta_1 x_1 + \theta_2 x_2)&#10;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g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2$&#10;&#10;$+ \theta_3 x_1^2 + \theta_4 x_2^2$&#10;&#10;$+ \theta_5 x_1 x_2)&#10;$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theta_6 x_1^3 x_2 + \dots)&#10;$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 =&#10;$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 =&#10;$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sum\limits^{m}_{i=1} (h_\theta(x^{(i)})-y^{(i)})^2 \approx 0&#10;$&#10;&#10;\end{document}"/>
  <p:tag name="IGUANATEXSIZE" val="1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 =&#10;$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4 =&#10;$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5 =&#10;$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6 =&#10;$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$&#10;x_{100}&#10;$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j&#10;$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&#10;$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3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&#10;$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4&#10;$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 \displaystyle&#10;\min_\theta \frac{1}{2m} \sum_{i=1}^m (h_\theta (x^{(i)}) - y^{(i)})^2 &#10;$&#10;&#10;\end{document}"/>
  <p:tag name="IGUANATEXSIZE" val="2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, \dots, \theta_n&#10;$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, \theta_2, \dots, \theta_{100}&#10;$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, x_2, \dots, x_{100}&#10;$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3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&#10;$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 = 10^{10}&#10;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&#10;$&#10;&#10;\end{document}"/>
  <p:tag name="IGUANATEXSIZE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 = 10^{10}&#10;$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+ \theta_1 x + \theta_2 x^2 + \theta_3 x^3 + \theta_4 x^4&#10;$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0 := \theta_0 - \alpha \frac{1}{m} \sum\limits^{m}_{i=1} (h_\theta(x^{(i)})-y^{(i)}) x_0^{(i)}&#10;$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&#10;$&#10;&#10;\end{document}"/>
  <p:tag name="IGUANATEXSIZE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frac{1}{m} \sum\limits^{m}_{i=1} (h_\theta(x^{(i)})-y^{(i)}) x_j^{(i)}&#10;$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(1 - \alpha \frac{\lambda}{m}) - \alpha \frac{1}{m} \sum\limits^{m}_{i=1} (h_\theta(x^{(i)})-y^{(i)}) x_j^{(i)}&#10;$&#10;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theta = (X^TX)^{-1}X^Ty&#10;$&#10;&#10;\end{document}"/>
  <p:tag name="IGUANATEXSIZE" val="3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m \leq n&#10;$&#10;&#10;\end{document}"/>
  <p:tag name="IGUANATEXSIZE" val="3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lambda &gt; 0&#10;$&#10;&#10;\end{document}"/>
  <p:tag name="IGUANATEXSIZE" val="3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theta = \left(X^TX + \lambda \left[\begin{smallmatrix}&#10;0 &amp; &amp; &amp; &amp;\\&#10;&amp; 1 &amp; &amp;  &amp;\\&#10;&amp; &amp; 1 &amp; &amp;\\&#10;&amp; &amp; &amp; \ddots &amp;\\&#10;&amp; &amp; &amp; &amp; 1&#10;\end{smallmatrix}\right]&#10;\right)^{-1} X^T y&#10;$&#10;&#10;\end{document}"/>
  <p:tag name="IGUANATEXSIZE" val="3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dots)&#10;$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$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sum\limits^{m}_{i=1} (h_\theta(x^{(i)})-y^{(i)})^2 \approx 0&#10;$&#10;&#10;\end{document}"/>
  <p:tag name="IGUANATEXSIZE" val="1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0 := \theta_0 - \alpha \frac{1}{m} \sum\limits^{m}_{i=1} (h_\theta(x^{(i)})-y^{(i)}) x_0^{(i)}&#10;$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&#10;$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frac{1}{m} \sum\limits^{m}_{i=1} (h_\theta(x^{(i)})-y^{(i)}) x_j^{(i)}&#10;$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&#10;$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3374</TotalTime>
  <Words>1028</Words>
  <Application>Microsoft Macintosh PowerPoint</Application>
  <PresentationFormat>On-screen Show (16:9)</PresentationFormat>
  <Paragraphs>196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Courier</vt:lpstr>
      <vt:lpstr>Wingdings</vt:lpstr>
      <vt:lpstr>1_Lecture</vt:lpstr>
      <vt:lpstr>2_Office Theme</vt:lpstr>
      <vt:lpstr>3_Office Theme</vt:lpstr>
      <vt:lpstr>2_Lecture</vt:lpstr>
      <vt:lpstr>PowerPoint Presentation</vt:lpstr>
      <vt:lpstr>PowerPoint Presentation</vt:lpstr>
      <vt:lpstr>PowerPoint Presentation</vt:lpstr>
      <vt:lpstr>Model validation via cross-validation </vt:lpstr>
      <vt:lpstr>5-Fold Cross Validation</vt:lpstr>
      <vt:lpstr>Selecting the best model</vt:lpstr>
      <vt:lpstr>3 Different Polynomial Models Which is the best model?</vt:lpstr>
      <vt:lpstr>Training vs. validation Scores</vt:lpstr>
      <vt:lpstr>The bias–variance trade-off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L1 and L2 Regularization Methods</vt:lpstr>
      <vt:lpstr>Ridge regression</vt:lpstr>
      <vt:lpstr>Lasso Regression</vt:lpstr>
      <vt:lpstr>Ridge vs. Lasso Regression</vt:lpstr>
      <vt:lpstr>No regularization (below) L2 (upper right) L1 (lower right)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Jay Urbain</cp:lastModifiedBy>
  <cp:revision>289</cp:revision>
  <cp:lastPrinted>2017-03-21T14:56:33Z</cp:lastPrinted>
  <dcterms:created xsi:type="dcterms:W3CDTF">2010-07-08T21:59:02Z</dcterms:created>
  <dcterms:modified xsi:type="dcterms:W3CDTF">2018-10-10T19:47:12Z</dcterms:modified>
</cp:coreProperties>
</file>