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455" r:id="rId4"/>
    <p:sldId id="456" r:id="rId5"/>
    <p:sldId id="457" r:id="rId6"/>
    <p:sldId id="458" r:id="rId7"/>
    <p:sldId id="552" r:id="rId8"/>
    <p:sldId id="553" r:id="rId9"/>
    <p:sldId id="549" r:id="rId10"/>
    <p:sldId id="554" r:id="rId11"/>
    <p:sldId id="492" r:id="rId12"/>
    <p:sldId id="509" r:id="rId13"/>
    <p:sldId id="512" r:id="rId14"/>
    <p:sldId id="511" r:id="rId15"/>
    <p:sldId id="518" r:id="rId16"/>
    <p:sldId id="517" r:id="rId17"/>
    <p:sldId id="539" r:id="rId18"/>
    <p:sldId id="542" r:id="rId19"/>
    <p:sldId id="555" r:id="rId20"/>
    <p:sldId id="5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5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9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4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9A841-83DE-9349-8E1B-DA622B8711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551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891047"/>
            <a:ext cx="4837111" cy="42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8966" y="1991743"/>
            <a:ext cx="6573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Let’s pick another arbitrary person from this study. If you were told they have cancer, what is the probability they had a positive test result?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P(B|A) = P(AB) / P(A) = 20/25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576" y="2372355"/>
            <a:ext cx="39689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638" y="1819071"/>
            <a:ext cx="69456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945" y="1444544"/>
            <a:ext cx="756575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80602" y="2833663"/>
            <a:ext cx="849596" cy="893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503845" y="2238326"/>
            <a:ext cx="849596" cy="14883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53441" y="1891047"/>
            <a:ext cx="448361" cy="1686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4914E52-0C85-FA4A-AB92-383EA10859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149753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Medium"/>
                <a:cs typeface="PFDinTextCompPro-Medium"/>
              </a:rPr>
              <a:t>Deriving Bayes’ theorem: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We know: P(A|B) = P(AB) / P(B) and P(B|A) = P(AB) / P(A)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Thus: P(AB) = P(A|B) * P(B) = P(B|A) * P(A)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Rearrange to get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Bayes’ theorem</a:t>
            </a:r>
            <a:r>
              <a:rPr lang="en-US" sz="2800" dirty="0">
                <a:latin typeface="PFDinTextCompPro-Italic"/>
                <a:cs typeface="PFDinTextCompPro-Italic"/>
              </a:rPr>
              <a:t>: P(A|B) = P(B|A) * P(A) / P(B)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568D1C-C5DF-6248-A833-ED70473825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967462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4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800" i="1" dirty="0">
                <a:cs typeface="PFDinTextCompPro-Italic"/>
              </a:rPr>
              <a:t>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, …, 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dirty="0">
                <a:latin typeface="PFDinTextCompPro-Italic"/>
                <a:cs typeface="PFDinTextCompPro-Italic"/>
              </a:rPr>
              <a:t> and a class label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079" y="6374987"/>
            <a:ext cx="5880110" cy="61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2" i="1" dirty="0"/>
              <a:t>source: </a:t>
            </a:r>
            <a:r>
              <a:rPr lang="en-US" sz="1042" i="1" u="sng" dirty="0"/>
              <a:t>Data Analysis with Open Source Tools</a:t>
            </a:r>
            <a:r>
              <a:rPr lang="en-US" sz="1042" i="1" dirty="0"/>
              <a:t>, by Philipp K. </a:t>
            </a:r>
            <a:r>
              <a:rPr lang="en-US" sz="1042" i="1" dirty="0" err="1"/>
              <a:t>Janert</a:t>
            </a:r>
            <a:r>
              <a:rPr lang="en-US" sz="1042" i="1" dirty="0"/>
              <a:t>. O’Reilly Media, 2011.</a:t>
            </a:r>
          </a:p>
          <a:p>
            <a:endParaRPr lang="en-US" sz="2344" dirty="0"/>
          </a:p>
        </p:txBody>
      </p:sp>
      <p:sp>
        <p:nvSpPr>
          <p:cNvPr id="10" name="TextBox 9"/>
          <p:cNvSpPr txBox="1"/>
          <p:nvPr/>
        </p:nvSpPr>
        <p:spPr>
          <a:xfrm>
            <a:off x="936415" y="4686261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2800" i="1" dirty="0">
                <a:latin typeface="PFDinTextCompPro-Italic"/>
                <a:cs typeface="PFDinTextCompPro-Italic"/>
              </a:rPr>
              <a:t>given</a:t>
            </a:r>
            <a:r>
              <a:rPr lang="en-US" sz="2800" dirty="0">
                <a:latin typeface="PFDinTextCompPro-Italic"/>
                <a:cs typeface="PFDinTextCompPro-Italic"/>
              </a:rPr>
              <a:t> the data we observe.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78C15-C192-5C41-9DBA-CC783EE9AD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545622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5"/>
            <a:ext cx="10914507" cy="18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46" dirty="0">
                <a:latin typeface="PFDinTextCompPro-Italic"/>
                <a:cs typeface="PFDinTextCompPro-Italic"/>
              </a:rPr>
              <a:t>This term is the </a:t>
            </a:r>
            <a:r>
              <a:rPr lang="en-US" sz="3646" dirty="0">
                <a:latin typeface="PFDinTextCompPro-Medium"/>
                <a:cs typeface="PFDinTextCompPro-Medium"/>
              </a:rPr>
              <a:t>prior probability</a:t>
            </a:r>
            <a:r>
              <a:rPr lang="en-US" sz="3906" dirty="0">
                <a:latin typeface="PFDinTextCompPro-Italic"/>
                <a:cs typeface="PFDinTextCompPro-Italic"/>
              </a:rPr>
              <a:t> of </a:t>
            </a:r>
            <a:r>
              <a:rPr lang="en-US" sz="2604" i="1" dirty="0">
                <a:cs typeface="PFDinTextCompPro-Italic"/>
              </a:rPr>
              <a:t>C</a:t>
            </a:r>
            <a:r>
              <a:rPr lang="en-US" sz="3906" dirty="0">
                <a:latin typeface="PFDinTextCompPro-Italic"/>
                <a:cs typeface="PFDinTextCompPro-Italic"/>
              </a:rPr>
              <a:t>. </a:t>
            </a:r>
            <a:r>
              <a:rPr lang="en-US" sz="3646" dirty="0">
                <a:latin typeface="PFDinTextCompPro-Italic"/>
                <a:cs typeface="PFDinTextCompPro-Italic"/>
              </a:rPr>
              <a:t>It represents the probability of a record belonging to class</a:t>
            </a:r>
            <a:r>
              <a:rPr lang="en-US" sz="3906" dirty="0">
                <a:latin typeface="PFDinTextCompPro-Italic"/>
                <a:cs typeface="PFDinTextCompPro-Italic"/>
              </a:rPr>
              <a:t> </a:t>
            </a:r>
            <a:r>
              <a:rPr lang="en-US" sz="2604" i="1" dirty="0">
                <a:cs typeface="PFDinTextCompPro-Italic"/>
              </a:rPr>
              <a:t>C</a:t>
            </a:r>
            <a:r>
              <a:rPr lang="en-US" sz="4167" i="1" dirty="0">
                <a:cs typeface="PFDinTextCompPro-Italic"/>
              </a:rPr>
              <a:t> </a:t>
            </a:r>
            <a:r>
              <a:rPr lang="en-US" sz="3646" dirty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8973461" y="3627446"/>
            <a:ext cx="694560" cy="11906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032E40B-1709-AB4A-8328-830EA93F1E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6BEB1-523E-AD46-8F50-49BB8FA59DB6}"/>
              </a:ext>
            </a:extLst>
          </p:cNvPr>
          <p:cNvSpPr txBox="1"/>
          <p:nvPr/>
        </p:nvSpPr>
        <p:spPr>
          <a:xfrm>
            <a:off x="9607463" y="50730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16135119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511132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>
                <a:latin typeface="PFDinTextCompPro-Medium"/>
                <a:cs typeface="PFDinTextCompPro-Medium"/>
              </a:rPr>
              <a:t>likelihood function</a:t>
            </a:r>
            <a:r>
              <a:rPr lang="en-US" sz="2800" dirty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800" dirty="0">
                <a:cs typeface="PFDinTextCompPro-Italic"/>
              </a:rPr>
              <a:t>{</a:t>
            </a:r>
            <a:r>
              <a:rPr lang="en-US" sz="2800" i="1" dirty="0">
                <a:cs typeface="PFDinTextCompPro-Italic"/>
              </a:rPr>
              <a:t>x</a:t>
            </a:r>
            <a:r>
              <a:rPr lang="en-US" sz="2800" i="1" baseline="-25000" dirty="0">
                <a:cs typeface="PFDinTextCompPro-Italic"/>
              </a:rPr>
              <a:t>i</a:t>
            </a:r>
            <a:r>
              <a:rPr lang="en-US" sz="2800" dirty="0">
                <a:latin typeface="PFDinTextCompPro-Italic"/>
                <a:cs typeface="PFDinTextCompPro-Italic"/>
              </a:rPr>
              <a:t>} given that that record belongs to class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5599886" y="3718572"/>
            <a:ext cx="595337" cy="10995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73E31F3-F8E5-EE4F-98B5-5AB799805D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2578E-FE37-0541-9AD5-69A335AD675B}"/>
              </a:ext>
            </a:extLst>
          </p:cNvPr>
          <p:cNvSpPr txBox="1"/>
          <p:nvPr/>
        </p:nvSpPr>
        <p:spPr>
          <a:xfrm>
            <a:off x="5185775" y="5148197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21698915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>
                <a:latin typeface="PFDinTextCompPro-Medium"/>
                <a:cs typeface="PFDinTextCompPro-Medium"/>
              </a:rPr>
              <a:t>normalization constant. </a:t>
            </a:r>
            <a:r>
              <a:rPr lang="en-US" sz="2800" dirty="0">
                <a:latin typeface="PFDinTextCompPro-Italic"/>
                <a:cs typeface="PFDinTextCompPro-Italic"/>
              </a:rPr>
              <a:t>It doesn’t depend on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, and is generally ignored.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7473440" y="4222781"/>
            <a:ext cx="813734" cy="9884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7945B6-9EF2-3E45-B49E-2826E3D79E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9CE85-7FBC-D848-AD11-3887A1617B32}"/>
              </a:ext>
            </a:extLst>
          </p:cNvPr>
          <p:cNvSpPr txBox="1"/>
          <p:nvPr/>
        </p:nvSpPr>
        <p:spPr>
          <a:xfrm>
            <a:off x="8430016" y="5386192"/>
            <a:ext cx="25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probability of X</a:t>
            </a:r>
          </a:p>
        </p:txBody>
      </p:sp>
    </p:spTree>
    <p:extLst>
      <p:ext uri="{BB962C8B-B14F-4D97-AF65-F5344CB8AC3E}">
        <p14:creationId xmlns:p14="http://schemas.microsoft.com/office/powerpoint/2010/main" val="41939218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>
                <a:latin typeface="PFDinTextCompPro-Medium"/>
                <a:cs typeface="PFDinTextCompPro-Medium"/>
              </a:rPr>
              <a:t>posterior probability</a:t>
            </a:r>
            <a:r>
              <a:rPr lang="en-US" sz="2800" dirty="0">
                <a:latin typeface="PFDinTextCompPro-Italic"/>
                <a:cs typeface="PFDinTextCompPro-Italic"/>
              </a:rPr>
              <a:t> of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325534" y="4024337"/>
            <a:ext cx="893005" cy="10914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38746" y="5402243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2800" dirty="0">
                <a:latin typeface="PFDinTextCompPro-Medium"/>
                <a:cs typeface="PFDinTextCompPro-Medium"/>
              </a:rPr>
              <a:t>update </a:t>
            </a:r>
            <a:r>
              <a:rPr lang="en-US" sz="2800" dirty="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 using the data (“evidence”) at our disposal.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512F8B-DBC8-3F47-B31D-C1E0F374C2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DB329-DD6F-C34D-A336-960FBF14086A}"/>
              </a:ext>
            </a:extLst>
          </p:cNvPr>
          <p:cNvSpPr txBox="1"/>
          <p:nvPr/>
        </p:nvSpPr>
        <p:spPr>
          <a:xfrm>
            <a:off x="1292944" y="4908965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1183640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Estimating the full likelihood function.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cs typeface="PFDinTextCompPro-Italic"/>
              </a:rPr>
              <a:t>P({x</a:t>
            </a:r>
            <a:r>
              <a:rPr lang="en-US" sz="2800" i="1" baseline="-25000" dirty="0">
                <a:cs typeface="PFDinTextCompPro-Italic"/>
              </a:rPr>
              <a:t>i</a:t>
            </a:r>
            <a:r>
              <a:rPr lang="en-US" sz="2800" i="1" dirty="0">
                <a:cs typeface="PFDinTextCompPro-Italic"/>
              </a:rPr>
              <a:t>}|C) = P({x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, x</a:t>
            </a:r>
            <a:r>
              <a:rPr lang="en-US" sz="2800" i="1" baseline="-25000" dirty="0">
                <a:cs typeface="PFDinTextCompPro-Italic"/>
              </a:rPr>
              <a:t>2</a:t>
            </a:r>
            <a:r>
              <a:rPr lang="en-US" sz="2800" i="1" dirty="0">
                <a:cs typeface="PFDinTextCompPro-Italic"/>
              </a:rPr>
              <a:t>, …, 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i="1" dirty="0">
                <a:cs typeface="PFDinTextCompPro-Italic"/>
              </a:rPr>
              <a:t>})|C)</a:t>
            </a:r>
          </a:p>
          <a:p>
            <a:endParaRPr lang="en-US" sz="2800" i="1" dirty="0"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estimate.</a:t>
            </a:r>
            <a:endParaRPr lang="en-US" sz="2800" i="1" dirty="0"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404E6F-91C2-BC4B-A6FC-8F3D4CE9F9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35278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800" i="1" dirty="0">
                <a:cs typeface="PFDinTextCompPro-Italic"/>
              </a:rPr>
              <a:t>x</a:t>
            </a:r>
            <a:r>
              <a:rPr lang="en-US" sz="2800" i="1" baseline="-25000" dirty="0">
                <a:cs typeface="PFDinTextCompPro-Italic"/>
              </a:rPr>
              <a:t>i </a:t>
            </a:r>
            <a:r>
              <a:rPr lang="en-US" sz="2800" dirty="0">
                <a:latin typeface="PFDinTextCompPro-Italic"/>
                <a:cs typeface="PFDinTextCompPro-Italic"/>
              </a:rPr>
              <a:t>are conditionally independent from each other (given the class):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800" i="1" dirty="0">
                <a:cs typeface="PFDinTextCompPro-Italic"/>
              </a:rPr>
              <a:t>P({x</a:t>
            </a:r>
            <a:r>
              <a:rPr lang="en-US" sz="2800" i="1" baseline="-25000" dirty="0">
                <a:cs typeface="PFDinTextCompPro-Italic"/>
              </a:rPr>
              <a:t>i</a:t>
            </a:r>
            <a:r>
              <a:rPr lang="en-US" sz="2800" i="1" dirty="0">
                <a:cs typeface="PFDinTextCompPro-Italic"/>
              </a:rPr>
              <a:t>}|C)  =  P({x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, x</a:t>
            </a:r>
            <a:r>
              <a:rPr lang="en-US" sz="2800" i="1" baseline="-25000" dirty="0">
                <a:cs typeface="PFDinTextCompPro-Italic"/>
              </a:rPr>
              <a:t>2</a:t>
            </a:r>
            <a:r>
              <a:rPr lang="en-US" sz="2800" i="1" dirty="0">
                <a:cs typeface="PFDinTextCompPro-Italic"/>
              </a:rPr>
              <a:t>, …, 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i="1" dirty="0">
                <a:cs typeface="PFDinTextCompPro-Italic"/>
              </a:rPr>
              <a:t>}|C)  ≈   P(x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|C) * P(x</a:t>
            </a:r>
            <a:r>
              <a:rPr lang="en-US" sz="2800" i="1" baseline="-25000" dirty="0">
                <a:cs typeface="PFDinTextCompPro-Italic"/>
              </a:rPr>
              <a:t>2</a:t>
            </a:r>
            <a:r>
              <a:rPr lang="en-US" sz="2800" i="1" dirty="0">
                <a:cs typeface="PFDinTextCompPro-Italic"/>
              </a:rPr>
              <a:t>|C) * … * P(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i="1" dirty="0" err="1">
                <a:cs typeface="PFDinTextCompPro-Italic"/>
              </a:rPr>
              <a:t>|C</a:t>
            </a:r>
            <a:r>
              <a:rPr lang="en-US" sz="2800" i="1" dirty="0">
                <a:cs typeface="PFDinTextCompPro-Italic"/>
              </a:rPr>
              <a:t>)</a:t>
            </a:r>
          </a:p>
          <a:p>
            <a:pPr algn="l"/>
            <a:endParaRPr lang="en-US" sz="2800" i="1" dirty="0"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“naïve” assumption simplifies the likelihood function to make it tractable.</a:t>
            </a:r>
            <a:endParaRPr lang="en-US" sz="2800" i="1" dirty="0"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A1FBCB-DB59-CC4A-98F1-898E173A9F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29051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1252373"/>
            <a:ext cx="8754344" cy="2275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7969" y="3035364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summary,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training phase</a:t>
            </a:r>
            <a:r>
              <a:rPr lang="en-US" sz="2800" dirty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likelihood function</a:t>
            </a:r>
            <a:r>
              <a:rPr lang="en-US" sz="2800" dirty="0">
                <a:latin typeface="PFDinTextCompPro-Italic"/>
                <a:cs typeface="PFDinTextCompPro-Italic"/>
              </a:rPr>
              <a:t>, which is the conditional probability of each feature given each class.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prediction phase</a:t>
            </a:r>
            <a:r>
              <a:rPr lang="en-US" sz="2800" dirty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posterior probability</a:t>
            </a:r>
            <a:r>
              <a:rPr lang="en-US" sz="2800" dirty="0">
                <a:latin typeface="PFDinTextCompPro-Italic"/>
                <a:cs typeface="PFDinTextCompPro-Italic"/>
              </a:rPr>
              <a:t> of each class given the observed features, and choosing the class with the highest probability.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699110" y="2390298"/>
            <a:ext cx="457871" cy="542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623202" y="1642990"/>
            <a:ext cx="595337" cy="542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19534CA-5DF5-F94D-BFB8-6BEA83943E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8198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and Bayes Theorem</a:t>
            </a:r>
          </a:p>
          <a:p>
            <a:r>
              <a:rPr lang="en-US" dirty="0">
                <a:effectLst/>
              </a:rPr>
              <a:t>Naïve Bayes Theorem</a:t>
            </a:r>
          </a:p>
          <a:p>
            <a:r>
              <a:rPr lang="en-US" dirty="0"/>
              <a:t>Extension to Bayesian Networks and Probabilistic Graphical Models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9534CA-5DF5-F94D-BFB8-6BEA83943E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475CB-D124-3047-BF34-68745907244C}"/>
              </a:ext>
            </a:extLst>
          </p:cNvPr>
          <p:cNvSpPr txBox="1"/>
          <p:nvPr/>
        </p:nvSpPr>
        <p:spPr>
          <a:xfrm>
            <a:off x="4133589" y="1991638"/>
            <a:ext cx="28456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See Machine Learning Slides</a:t>
            </a:r>
          </a:p>
        </p:txBody>
      </p:sp>
    </p:spTree>
    <p:extLst>
      <p:ext uri="{BB962C8B-B14F-4D97-AF65-F5344CB8AC3E}">
        <p14:creationId xmlns:p14="http://schemas.microsoft.com/office/powerpoint/2010/main" val="25649092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CDA910-D859-DF45-8113-4E927C04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54" y="2039205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BD444-C70C-0A40-8F1C-F2A76F69BD32}"/>
              </a:ext>
            </a:extLst>
          </p:cNvPr>
          <p:cNvSpPr txBox="1"/>
          <p:nvPr/>
        </p:nvSpPr>
        <p:spPr>
          <a:xfrm>
            <a:off x="5110553" y="1651094"/>
            <a:ext cx="680817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You’re flipping a coin. This diagram represents the “universe” of all possible outcomes, also known as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events</a:t>
            </a:r>
            <a:r>
              <a:rPr lang="en-US" sz="2800" dirty="0">
                <a:latin typeface="PFDinTextCompPro-Italic"/>
                <a:cs typeface="PFDinTextCompPro-Italic"/>
              </a:rPr>
              <a:t>. This universe is known as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sample space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i="1" dirty="0">
                <a:latin typeface="PFDinTextCompPro-Italic"/>
                <a:cs typeface="PFDinTextCompPro-Italic"/>
              </a:rPr>
              <a:t>Q: What are the mutually exclusive events that make up the sample space for a coin flip?</a:t>
            </a: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Heads and tails</a:t>
            </a:r>
          </a:p>
        </p:txBody>
      </p:sp>
    </p:spTree>
    <p:extLst>
      <p:ext uri="{BB962C8B-B14F-4D97-AF65-F5344CB8AC3E}">
        <p14:creationId xmlns:p14="http://schemas.microsoft.com/office/powerpoint/2010/main" val="40442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5ECA7C2-9AB4-9F46-96B8-2519D932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32" y="1786003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E1F3BE-C03B-BD4A-BB2B-1D3CF36EDB52}"/>
              </a:ext>
            </a:extLst>
          </p:cNvPr>
          <p:cNvSpPr txBox="1"/>
          <p:nvPr/>
        </p:nvSpPr>
        <p:spPr>
          <a:xfrm>
            <a:off x="4860032" y="1387382"/>
            <a:ext cx="68392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DinTextCompPro-Italic"/>
                <a:cs typeface="PFDinTextCompPro-Italic"/>
              </a:rPr>
              <a:t>Let’s now assume that our universe involves a research study on humans. Event “A” is people in that study who have cancer.</a:t>
            </a:r>
          </a:p>
          <a:p>
            <a:endParaRPr lang="en-US" sz="14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Q: If our study has 100 people and “A” has 25 people, what is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probability</a:t>
            </a:r>
            <a:r>
              <a:rPr lang="en-US" sz="2800" dirty="0">
                <a:latin typeface="PFDinTextCompPro-Italic"/>
                <a:cs typeface="PFDinTextCompPro-Italic"/>
              </a:rPr>
              <a:t> of A?</a:t>
            </a:r>
          </a:p>
          <a:p>
            <a:r>
              <a:rPr lang="en-US" sz="2800" dirty="0">
                <a:latin typeface="PFDinTextCompPro-Italic"/>
                <a:cs typeface="PFDinTextCompPro-Italic"/>
              </a:rPr>
              <a:t>A: P(A) = 25/100</a:t>
            </a:r>
          </a:p>
          <a:p>
            <a:endParaRPr lang="en-US" sz="14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Q: What is the max probability of any event?</a:t>
            </a:r>
          </a:p>
        </p:txBody>
      </p:sp>
    </p:spTree>
    <p:extLst>
      <p:ext uri="{BB962C8B-B14F-4D97-AF65-F5344CB8AC3E}">
        <p14:creationId xmlns:p14="http://schemas.microsoft.com/office/powerpoint/2010/main" val="263199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1F3BE-C03B-BD4A-BB2B-1D3CF36EDB52}"/>
              </a:ext>
            </a:extLst>
          </p:cNvPr>
          <p:cNvSpPr txBox="1"/>
          <p:nvPr/>
        </p:nvSpPr>
        <p:spPr>
          <a:xfrm>
            <a:off x="4860032" y="1387382"/>
            <a:ext cx="68392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DinTextCompPro-Italic"/>
                <a:cs typeface="PFDinTextCompPro-Italic"/>
              </a:rPr>
              <a:t>This represents the same set of people, except everyone in the study is given a test. Event “B” is everyone in the study for whom the test is positive.</a:t>
            </a:r>
          </a:p>
          <a:p>
            <a:endParaRPr lang="en-US" sz="1400" i="1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latin typeface="PFDinTextCompPro-Italic"/>
                <a:cs typeface="PFDinTextCompPro-Italic"/>
              </a:rPr>
              <a:t>Q: What portion of the diagram represents the subset of people with a negative test?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A: The white area between the smaller circle and the larger circle.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63CED2-8FB5-6147-8941-AAD4A923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" y="1690688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4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F5205F-4EEE-0F4E-A5AA-2A02F108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" y="1460326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D3B51-0B8A-1747-868E-09D38D22973A}"/>
              </a:ext>
            </a:extLst>
          </p:cNvPr>
          <p:cNvSpPr txBox="1"/>
          <p:nvPr/>
        </p:nvSpPr>
        <p:spPr>
          <a:xfrm>
            <a:off x="4276268" y="986695"/>
            <a:ext cx="74480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Because “A” and “B” are events from the same study, we can show them together.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would you describe the “cancer status” and “test status” of people in each area of the diagram?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Pink: cancer, negative test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    Purple: cancer, positive test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    Blue: no cancer, positive test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    White: no cancer, negative test</a:t>
            </a:r>
          </a:p>
        </p:txBody>
      </p:sp>
    </p:spTree>
    <p:extLst>
      <p:ext uri="{BB962C8B-B14F-4D97-AF65-F5344CB8AC3E}">
        <p14:creationId xmlns:p14="http://schemas.microsoft.com/office/powerpoint/2010/main" val="19172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891047"/>
            <a:ext cx="4837111" cy="42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92690" y="1527850"/>
            <a:ext cx="66727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purple section is known as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intersection</a:t>
            </a:r>
            <a:r>
              <a:rPr lang="en-US" sz="2800" dirty="0">
                <a:latin typeface="PFDinTextCompPro-Italic"/>
                <a:cs typeface="PFDinTextCompPro-Italic"/>
              </a:rPr>
              <a:t> of A and B, denoted as P(A,B).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Thinking of this test as a classifier for predicting cancer, draw the confusion matrix.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576" y="2372355"/>
            <a:ext cx="39689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638" y="1819071"/>
            <a:ext cx="69456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945" y="1444544"/>
            <a:ext cx="756575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80602" y="2833663"/>
            <a:ext cx="849596" cy="893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503845" y="2238326"/>
            <a:ext cx="849596" cy="14883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53441" y="1891047"/>
            <a:ext cx="448361" cy="1686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86" y="4141670"/>
            <a:ext cx="4068134" cy="216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3511281-65E8-2C4C-8542-4A7A5D338F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092977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891047"/>
            <a:ext cx="4837111" cy="42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8966" y="1274314"/>
            <a:ext cx="65735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Let’s pick an arbitrary person from this study. If you were told their test result was positive, what is the probability they actually have cancer?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20/30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is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conditional probability of A given B</a:t>
            </a:r>
            <a:r>
              <a:rPr lang="en-US" sz="2800" dirty="0">
                <a:latin typeface="PFDinTextCompPro-Italic"/>
                <a:cs typeface="PFDinTextCompPro-Italic"/>
              </a:rPr>
              <a:t>, denoted as P(A|B).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P(A|B) = P(AB) / P(B) = (20/100) / (30/100)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576" y="2372355"/>
            <a:ext cx="39689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638" y="1819071"/>
            <a:ext cx="69456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945" y="1444544"/>
            <a:ext cx="756575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80602" y="2833663"/>
            <a:ext cx="849596" cy="893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503845" y="2238326"/>
            <a:ext cx="849596" cy="14883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53441" y="1891047"/>
            <a:ext cx="448361" cy="1686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0F16F46-BF70-A546-840D-4199F3BA5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517898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3" y="1580976"/>
            <a:ext cx="4713082" cy="472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8577" y="1445194"/>
            <a:ext cx="6573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You can think of conditional probability as “changing the relevant universe.” P(A|B) is a way of saying “Given that my entire universe is now B, what is the probability of A?”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is also known as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transforming the sample space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579B2C-FF8B-FD4B-AE80-3450973D5E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882653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1093</Words>
  <Application>Microsoft Macintosh PowerPoint</Application>
  <PresentationFormat>Widescreen</PresentationFormat>
  <Paragraphs>136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ArialMT</vt:lpstr>
      <vt:lpstr>Calibri</vt:lpstr>
      <vt:lpstr>Calibri Light</vt:lpstr>
      <vt:lpstr>Lucida Grande</vt:lpstr>
      <vt:lpstr>PFDinTextCompPro-Italic</vt:lpstr>
      <vt:lpstr>PFDinTextCompPro-Medium</vt:lpstr>
      <vt:lpstr>Wingdings</vt:lpstr>
      <vt:lpstr>Office Theme</vt:lpstr>
      <vt:lpstr>Naïve Bayes</vt:lpstr>
      <vt:lpstr>Topics </vt:lpstr>
      <vt:lpstr>Probability</vt:lpstr>
      <vt:lpstr>Probability</vt:lpstr>
      <vt:lpstr>Probability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</dc:title>
  <dc:subject/>
  <dc:creator>Jay Urbain</dc:creator>
  <cp:keywords/>
  <dc:description/>
  <cp:lastModifiedBy>Urbain, Dr. Jay</cp:lastModifiedBy>
  <cp:revision>47</cp:revision>
  <cp:lastPrinted>2018-07-11T20:54:19Z</cp:lastPrinted>
  <dcterms:created xsi:type="dcterms:W3CDTF">2018-06-20T21:37:19Z</dcterms:created>
  <dcterms:modified xsi:type="dcterms:W3CDTF">2018-10-25T10:21:14Z</dcterms:modified>
  <cp:category/>
</cp:coreProperties>
</file>