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08" r:id="rId2"/>
    <p:sldId id="260" r:id="rId3"/>
    <p:sldId id="263" r:id="rId4"/>
    <p:sldId id="264" r:id="rId5"/>
    <p:sldId id="265" r:id="rId6"/>
    <p:sldId id="266" r:id="rId7"/>
    <p:sldId id="267" r:id="rId8"/>
    <p:sldId id="269" r:id="rId9"/>
    <p:sldId id="270" r:id="rId10"/>
    <p:sldId id="268" r:id="rId11"/>
    <p:sldId id="271" r:id="rId12"/>
    <p:sldId id="272" r:id="rId13"/>
    <p:sldId id="273" r:id="rId14"/>
    <p:sldId id="299" r:id="rId15"/>
    <p:sldId id="300" r:id="rId16"/>
    <p:sldId id="279" r:id="rId17"/>
    <p:sldId id="280" r:id="rId18"/>
    <p:sldId id="281" r:id="rId19"/>
    <p:sldId id="282" r:id="rId20"/>
    <p:sldId id="283" r:id="rId21"/>
    <p:sldId id="289" r:id="rId22"/>
    <p:sldId id="276" r:id="rId23"/>
    <p:sldId id="284" r:id="rId24"/>
    <p:sldId id="285" r:id="rId25"/>
    <p:sldId id="286" r:id="rId26"/>
    <p:sldId id="304" r:id="rId27"/>
    <p:sldId id="303" r:id="rId28"/>
    <p:sldId id="277" r:id="rId29"/>
    <p:sldId id="291" r:id="rId30"/>
    <p:sldId id="287" r:id="rId31"/>
    <p:sldId id="302" r:id="rId32"/>
    <p:sldId id="305" r:id="rId33"/>
    <p:sldId id="278" r:id="rId34"/>
    <p:sldId id="293" r:id="rId35"/>
    <p:sldId id="294" r:id="rId36"/>
    <p:sldId id="292" r:id="rId37"/>
    <p:sldId id="297" r:id="rId38"/>
    <p:sldId id="306" r:id="rId39"/>
    <p:sldId id="274" r:id="rId40"/>
    <p:sldId id="307" r:id="rId41"/>
    <p:sldId id="295" r:id="rId42"/>
    <p:sldId id="27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94573"/>
  </p:normalViewPr>
  <p:slideViewPr>
    <p:cSldViewPr snapToGrid="0" snapToObjects="1">
      <p:cViewPr>
        <p:scale>
          <a:sx n="110" d="100"/>
          <a:sy n="110" d="100"/>
        </p:scale>
        <p:origin x="352" y="13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F0222-F473-E84E-ADA7-722099846BAE}" type="datetimeFigureOut">
              <a:rPr lang="en-US" smtClean="0"/>
              <a:t>10/25/18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CD5D9-8DED-C842-8379-B673AA503A66}" type="slidenum">
              <a:rPr lang="en-US" smtClean="0"/>
              <a:t>‹#›</a:t>
            </a:fld>
            <a:endParaRPr lang="en-US" dirty="0"/>
          </a:p>
        </p:txBody>
      </p:sp>
    </p:spTree>
    <p:extLst>
      <p:ext uri="{BB962C8B-B14F-4D97-AF65-F5344CB8AC3E}">
        <p14:creationId xmlns:p14="http://schemas.microsoft.com/office/powerpoint/2010/main" val="15934596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a:t>
            </a:fld>
            <a:endParaRPr lang="en-US" dirty="0"/>
          </a:p>
        </p:txBody>
      </p:sp>
    </p:spTree>
    <p:extLst>
      <p:ext uri="{BB962C8B-B14F-4D97-AF65-F5344CB8AC3E}">
        <p14:creationId xmlns:p14="http://schemas.microsoft.com/office/powerpoint/2010/main" val="145383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purpose method,</a:t>
            </a:r>
            <a:r>
              <a:rPr lang="en-US" baseline="0" dirty="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5</a:t>
            </a:fld>
            <a:endParaRPr lang="en-US" dirty="0"/>
          </a:p>
        </p:txBody>
      </p:sp>
    </p:spTree>
    <p:extLst>
      <p:ext uri="{BB962C8B-B14F-4D97-AF65-F5344CB8AC3E}">
        <p14:creationId xmlns:p14="http://schemas.microsoft.com/office/powerpoint/2010/main" val="36391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pruning, high bias high variance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6</a:t>
            </a:fld>
            <a:endParaRPr lang="en-US" dirty="0"/>
          </a:p>
        </p:txBody>
      </p:sp>
    </p:spTree>
    <p:extLst>
      <p:ext uri="{BB962C8B-B14F-4D97-AF65-F5344CB8AC3E}">
        <p14:creationId xmlns:p14="http://schemas.microsoft.com/office/powerpoint/2010/main" val="36391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equivalent to leave-one-out cross-validation error </a:t>
            </a:r>
            <a:endParaRPr lang="en-US" dirty="0"/>
          </a:p>
          <a:p>
            <a:r>
              <a:rPr lang="en-US" dirty="0"/>
              <a:t>1/N</a:t>
            </a:r>
            <a:r>
              <a:rPr lang="en-US" baseline="0" dirty="0"/>
              <a:t> to choose, 1-1/N not to choose,  (1-1/N)N and (1-1/N) 1-(1-1/N)N 1-e^(-1)</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10</a:t>
            </a:fld>
            <a:endParaRPr lang="en-US" dirty="0"/>
          </a:p>
        </p:txBody>
      </p:sp>
    </p:spTree>
    <p:extLst>
      <p:ext uri="{BB962C8B-B14F-4D97-AF65-F5344CB8AC3E}">
        <p14:creationId xmlns:p14="http://schemas.microsoft.com/office/powerpoint/2010/main" val="214136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13</a:t>
            </a:fld>
            <a:endParaRPr lang="en-US" dirty="0"/>
          </a:p>
        </p:txBody>
      </p:sp>
    </p:spTree>
    <p:extLst>
      <p:ext uri="{BB962C8B-B14F-4D97-AF65-F5344CB8AC3E}">
        <p14:creationId xmlns:p14="http://schemas.microsoft.com/office/powerpoint/2010/main" val="410952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16</a:t>
            </a:fld>
            <a:endParaRPr lang="en-US" dirty="0"/>
          </a:p>
        </p:txBody>
      </p:sp>
    </p:spTree>
    <p:extLst>
      <p:ext uri="{BB962C8B-B14F-4D97-AF65-F5344CB8AC3E}">
        <p14:creationId xmlns:p14="http://schemas.microsoft.com/office/powerpoint/2010/main" val="349316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There are around 20,000 genes in humans , and individual genes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23 chromosomes</a:t>
            </a:r>
            <a:r>
              <a:rPr lang="en-US" baseline="0" dirty="0"/>
              <a:t> (2 x ) </a:t>
            </a:r>
            <a:endParaRPr lang="en-US" dirty="0"/>
          </a:p>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26</a:t>
            </a:fld>
            <a:endParaRPr lang="en-US" dirty="0"/>
          </a:p>
        </p:txBody>
      </p:sp>
    </p:spTree>
    <p:extLst>
      <p:ext uri="{BB962C8B-B14F-4D97-AF65-F5344CB8AC3E}">
        <p14:creationId xmlns:p14="http://schemas.microsoft.com/office/powerpoint/2010/main" val="104880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34439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256927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3361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35237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58185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403414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34975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294654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97373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84130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C5E1-CA78-144B-A978-43C1D8C90971}" type="datetimeFigureOut">
              <a:rPr lang="en-US" smtClean="0"/>
              <a:t>10/25/18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69106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C5E1-CA78-144B-A978-43C1D8C90971}" type="datetimeFigureOut">
              <a:rPr lang="en-US" smtClean="0"/>
              <a:t>10/25/18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42D2E-B3C0-844A-B5AA-CF2FBD73BBB4}" type="slidenum">
              <a:rPr lang="en-US" smtClean="0"/>
              <a:t>‹#›</a:t>
            </a:fld>
            <a:endParaRPr lang="en-US" dirty="0"/>
          </a:p>
        </p:txBody>
      </p:sp>
    </p:spTree>
    <p:extLst>
      <p:ext uri="{BB962C8B-B14F-4D97-AF65-F5344CB8AC3E}">
        <p14:creationId xmlns:p14="http://schemas.microsoft.com/office/powerpoint/2010/main" val="416514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tat.berkeley.edu/~breiman/RandomFores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orange.biolab.s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tatweb.stanford.edu/~tibs/ElemStatLearn/printings/ESLII_print1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AD7B-A6D0-5F43-B436-782835D54D4E}"/>
              </a:ext>
            </a:extLst>
          </p:cNvPr>
          <p:cNvSpPr>
            <a:spLocks noGrp="1"/>
          </p:cNvSpPr>
          <p:nvPr>
            <p:ph type="ctrTitle"/>
          </p:nvPr>
        </p:nvSpPr>
        <p:spPr/>
        <p:txBody>
          <a:bodyPr/>
          <a:lstStyle/>
          <a:p>
            <a:r>
              <a:rPr lang="en-US" dirty="0"/>
              <a:t>Random Forests, Bagging, and Boosting</a:t>
            </a:r>
          </a:p>
        </p:txBody>
      </p:sp>
      <p:sp>
        <p:nvSpPr>
          <p:cNvPr id="3" name="Subtitle 2">
            <a:extLst>
              <a:ext uri="{FF2B5EF4-FFF2-40B4-BE49-F238E27FC236}">
                <a16:creationId xmlns:a16="http://schemas.microsoft.com/office/drawing/2014/main" id="{8669F376-951C-F240-A857-0794502A9C97}"/>
              </a:ext>
            </a:extLst>
          </p:cNvPr>
          <p:cNvSpPr>
            <a:spLocks noGrp="1"/>
          </p:cNvSpPr>
          <p:nvPr>
            <p:ph type="subTitle" idx="1"/>
          </p:nvPr>
        </p:nvSpPr>
        <p:spPr>
          <a:xfrm>
            <a:off x="1371600" y="3886200"/>
            <a:ext cx="6400800" cy="2119964"/>
          </a:xfrm>
        </p:spPr>
        <p:txBody>
          <a:bodyPr>
            <a:normAutofit fontScale="62500" lnSpcReduction="20000"/>
          </a:bodyPr>
          <a:lstStyle/>
          <a:p>
            <a:r>
              <a:rPr lang="en-US" dirty="0"/>
              <a:t>Jay </a:t>
            </a:r>
            <a:r>
              <a:rPr lang="en-US" dirty="0" err="1"/>
              <a:t>Urbain</a:t>
            </a:r>
            <a:r>
              <a:rPr lang="en-US" dirty="0"/>
              <a:t>, PhD</a:t>
            </a:r>
          </a:p>
          <a:p>
            <a:endParaRPr lang="en-US" dirty="0"/>
          </a:p>
          <a:p>
            <a:pPr algn="l"/>
            <a:r>
              <a:rPr lang="en-US" sz="2900" dirty="0"/>
              <a:t>Credits:</a:t>
            </a:r>
          </a:p>
          <a:p>
            <a:pPr algn="l"/>
            <a:r>
              <a:rPr lang="en-US" sz="2900" dirty="0"/>
              <a:t>Jake </a:t>
            </a:r>
            <a:r>
              <a:rPr lang="en-US" sz="2900" dirty="0" err="1"/>
              <a:t>VanderPlas</a:t>
            </a:r>
            <a:r>
              <a:rPr lang="en-US" sz="2900" dirty="0"/>
              <a:t>, Python Data Science Handbook</a:t>
            </a:r>
          </a:p>
          <a:p>
            <a:pPr algn="l"/>
            <a:r>
              <a:rPr lang="en-US" sz="2900" dirty="0"/>
              <a:t>P. </a:t>
            </a:r>
            <a:r>
              <a:rPr lang="en-US" sz="2900" dirty="0" err="1"/>
              <a:t>Protopapas</a:t>
            </a:r>
            <a:r>
              <a:rPr lang="en-US" sz="2900" dirty="0"/>
              <a:t>, K. Rader, W. Pan, Harvard</a:t>
            </a:r>
          </a:p>
          <a:p>
            <a:pPr algn="l"/>
            <a:r>
              <a:rPr lang="en-US" sz="2900" dirty="0"/>
              <a:t>Hastie et </a:t>
            </a:r>
            <a:r>
              <a:rPr lang="en-US" sz="2900" dirty="0" err="1"/>
              <a:t>al.,”The</a:t>
            </a:r>
            <a:r>
              <a:rPr lang="en-US" sz="2900" dirty="0"/>
              <a:t> Elements of Statistical Learning: Data Mining, Inference, and Prediction”, Springer (2009)</a:t>
            </a:r>
          </a:p>
          <a:p>
            <a:endParaRPr lang="en-US" dirty="0"/>
          </a:p>
          <a:p>
            <a:endParaRPr lang="en-US" dirty="0"/>
          </a:p>
        </p:txBody>
      </p:sp>
    </p:spTree>
    <p:extLst>
      <p:ext uri="{BB962C8B-B14F-4D97-AF65-F5344CB8AC3E}">
        <p14:creationId xmlns:p14="http://schemas.microsoft.com/office/powerpoint/2010/main" val="183643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Out-of-Bag Error Estimation </a:t>
            </a:r>
          </a:p>
        </p:txBody>
      </p:sp>
      <p:sp>
        <p:nvSpPr>
          <p:cNvPr id="3" name="Content Placeholder 2"/>
          <p:cNvSpPr>
            <a:spLocks noGrp="1"/>
          </p:cNvSpPr>
          <p:nvPr>
            <p:ph idx="1"/>
          </p:nvPr>
        </p:nvSpPr>
        <p:spPr>
          <a:xfrm>
            <a:off x="250257" y="1309913"/>
            <a:ext cx="8633861" cy="4949374"/>
          </a:xfrm>
        </p:spPr>
        <p:txBody>
          <a:bodyPr>
            <a:normAutofit/>
          </a:bodyPr>
          <a:lstStyle/>
          <a:p>
            <a:r>
              <a:rPr lang="en-US" sz="2400" dirty="0"/>
              <a:t>No cross validation?</a:t>
            </a:r>
          </a:p>
          <a:p>
            <a:r>
              <a:rPr lang="en-US" sz="2400" dirty="0"/>
              <a:t>*In bootstrapping we sample with replacement, and therefore </a:t>
            </a:r>
            <a:r>
              <a:rPr lang="en-US" sz="2400" b="1" dirty="0"/>
              <a:t>not all observations are used for each bootstrap sample</a:t>
            </a:r>
            <a:r>
              <a:rPr lang="en-US" sz="2400" dirty="0"/>
              <a:t>. On average 1/3 of them are not used! </a:t>
            </a:r>
          </a:p>
          <a:p>
            <a:r>
              <a:rPr lang="en-US" sz="2400" dirty="0"/>
              <a:t>Called out-of-bag samples (OOB).</a:t>
            </a:r>
          </a:p>
          <a:p>
            <a:r>
              <a:rPr lang="en-US" sz="2400" dirty="0"/>
              <a:t>We can predict the response for the</a:t>
            </a:r>
            <a:r>
              <a:rPr lang="en-US" sz="2400" i="1" dirty="0"/>
              <a:t> i-th </a:t>
            </a:r>
            <a:r>
              <a:rPr lang="en-US" sz="2400" dirty="0"/>
              <a:t>observation using each of the trees in which that observation was OOB and do this for </a:t>
            </a:r>
            <a:r>
              <a:rPr lang="en-US" sz="2400" i="1" dirty="0"/>
              <a:t>n</a:t>
            </a:r>
            <a:r>
              <a:rPr lang="en-US" sz="2400" dirty="0"/>
              <a:t> observations.</a:t>
            </a:r>
          </a:p>
          <a:p>
            <a:r>
              <a:rPr lang="en-US" sz="2400" dirty="0"/>
              <a:t>Calculate overall OOB MSE or classification error.</a:t>
            </a:r>
          </a:p>
        </p:txBody>
      </p:sp>
      <p:sp>
        <p:nvSpPr>
          <p:cNvPr id="4" name="TextBox 3">
            <a:extLst>
              <a:ext uri="{FF2B5EF4-FFF2-40B4-BE49-F238E27FC236}">
                <a16:creationId xmlns:a16="http://schemas.microsoft.com/office/drawing/2014/main" id="{252FC881-C58F-EF48-A00F-3A9FCE057DC6}"/>
              </a:ext>
            </a:extLst>
          </p:cNvPr>
          <p:cNvSpPr txBox="1"/>
          <p:nvPr/>
        </p:nvSpPr>
        <p:spPr>
          <a:xfrm>
            <a:off x="1265723" y="5305180"/>
            <a:ext cx="5873467" cy="738664"/>
          </a:xfrm>
          <a:prstGeom prst="rect">
            <a:avLst/>
          </a:prstGeom>
          <a:noFill/>
          <a:ln>
            <a:solidFill>
              <a:srgbClr val="FF0000"/>
            </a:solidFill>
          </a:ln>
        </p:spPr>
        <p:txBody>
          <a:bodyPr wrap="none" rtlCol="0">
            <a:spAutoFit/>
          </a:bodyPr>
          <a:lstStyle/>
          <a:p>
            <a:r>
              <a:rPr lang="en-US" sz="1400" dirty="0"/>
              <a:t>*Note: equivalent to leave-one-out cross-validation error </a:t>
            </a:r>
          </a:p>
          <a:p>
            <a:r>
              <a:rPr lang="en-US" sz="1400" dirty="0"/>
              <a:t>1/N to choose, 1-1/N not to choose,  (1-1/N)N and (1-1/N) 1-(1-1/N)N 1-e^(-1)</a:t>
            </a:r>
          </a:p>
          <a:p>
            <a:endParaRPr lang="en-US" sz="1400" dirty="0"/>
          </a:p>
        </p:txBody>
      </p:sp>
    </p:spTree>
    <p:extLst>
      <p:ext uri="{BB962C8B-B14F-4D97-AF65-F5344CB8AC3E}">
        <p14:creationId xmlns:p14="http://schemas.microsoft.com/office/powerpoint/2010/main" val="213996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normAutofit/>
          </a:bodyPr>
          <a:lstStyle/>
          <a:p>
            <a:pPr>
              <a:spcAft>
                <a:spcPts val="1800"/>
              </a:spcAft>
            </a:pPr>
            <a:r>
              <a:rPr lang="en-US" sz="2400" dirty="0"/>
              <a:t>Reduces overfitting (variance)</a:t>
            </a:r>
          </a:p>
          <a:p>
            <a:pPr>
              <a:spcAft>
                <a:spcPts val="1800"/>
              </a:spcAft>
            </a:pPr>
            <a:r>
              <a:rPr lang="en-US" sz="2400" dirty="0"/>
              <a:t>Normally uses one type of classifier</a:t>
            </a:r>
          </a:p>
          <a:p>
            <a:pPr>
              <a:spcAft>
                <a:spcPts val="1800"/>
              </a:spcAft>
            </a:pPr>
            <a:r>
              <a:rPr lang="en-US" sz="2400" dirty="0"/>
              <a:t>Decision trees are popular</a:t>
            </a:r>
          </a:p>
          <a:p>
            <a:pPr>
              <a:spcAft>
                <a:spcPts val="1800"/>
              </a:spcAft>
            </a:pPr>
            <a:r>
              <a:rPr lang="en-US" sz="2400" dirty="0"/>
              <a:t>Easy to parallelize</a:t>
            </a:r>
          </a:p>
        </p:txBody>
      </p:sp>
    </p:spTree>
    <p:extLst>
      <p:ext uri="{BB962C8B-B14F-4D97-AF65-F5344CB8AC3E}">
        <p14:creationId xmlns:p14="http://schemas.microsoft.com/office/powerpoint/2010/main" val="20694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Measures </a:t>
            </a:r>
          </a:p>
        </p:txBody>
      </p:sp>
      <p:sp>
        <p:nvSpPr>
          <p:cNvPr id="3" name="Content Placeholder 2"/>
          <p:cNvSpPr>
            <a:spLocks noGrp="1"/>
          </p:cNvSpPr>
          <p:nvPr>
            <p:ph idx="1"/>
          </p:nvPr>
        </p:nvSpPr>
        <p:spPr/>
        <p:txBody>
          <a:bodyPr>
            <a:normAutofit/>
          </a:bodyPr>
          <a:lstStyle/>
          <a:p>
            <a:r>
              <a:rPr lang="en-US" sz="2400" dirty="0"/>
              <a:t>Bagging results in improved accuracy over prediction using a single tree. </a:t>
            </a:r>
          </a:p>
          <a:p>
            <a:r>
              <a:rPr lang="en-US" sz="2400" dirty="0"/>
              <a:t>Unfortunately, difficult to interpret the resulting model.</a:t>
            </a:r>
          </a:p>
          <a:p>
            <a:r>
              <a:rPr lang="en-US" sz="2400" dirty="0"/>
              <a:t>Bagging improves prediction accuracy at the expense of interpretability. </a:t>
            </a:r>
          </a:p>
          <a:p>
            <a:endParaRPr lang="en-US" sz="2400" dirty="0"/>
          </a:p>
          <a:p>
            <a:pPr marL="0" indent="0">
              <a:buNone/>
            </a:pPr>
            <a:r>
              <a:rPr lang="en-US" sz="2400" dirty="0"/>
              <a:t>Calculate the total amount that the </a:t>
            </a:r>
            <a:r>
              <a:rPr lang="en-US" sz="2400" b="1" dirty="0"/>
              <a:t>RSS</a:t>
            </a:r>
            <a:r>
              <a:rPr lang="en-US" sz="2400" dirty="0"/>
              <a:t> or </a:t>
            </a:r>
            <a:r>
              <a:rPr lang="en-US" sz="2400" b="1" dirty="0"/>
              <a:t>Gini index </a:t>
            </a:r>
            <a:r>
              <a:rPr lang="en-US" sz="2400" dirty="0"/>
              <a:t>is decreased due to splits over a given predictor, averaged over all B trees. </a:t>
            </a:r>
          </a:p>
          <a:p>
            <a:pPr marL="0" indent="0">
              <a:buNone/>
            </a:pPr>
            <a:endParaRPr lang="en-US" sz="2400" dirty="0"/>
          </a:p>
        </p:txBody>
      </p:sp>
    </p:spTree>
    <p:extLst>
      <p:ext uri="{BB962C8B-B14F-4D97-AF65-F5344CB8AC3E}">
        <p14:creationId xmlns:p14="http://schemas.microsoft.com/office/powerpoint/2010/main" val="407178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riableImport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2" name="TextBox 1"/>
          <p:cNvSpPr txBox="1"/>
          <p:nvPr/>
        </p:nvSpPr>
        <p:spPr>
          <a:xfrm>
            <a:off x="5397500" y="345043"/>
            <a:ext cx="3071738" cy="369332"/>
          </a:xfrm>
          <a:prstGeom prst="rect">
            <a:avLst/>
          </a:prstGeom>
          <a:noFill/>
        </p:spPr>
        <p:txBody>
          <a:bodyPr wrap="none" rtlCol="0">
            <a:spAutoFit/>
          </a:bodyPr>
          <a:lstStyle/>
          <a:p>
            <a:r>
              <a:rPr lang="en-US" b="1" dirty="0"/>
              <a:t>Using Gini index on heart data</a:t>
            </a:r>
          </a:p>
        </p:txBody>
      </p:sp>
      <p:sp>
        <p:nvSpPr>
          <p:cNvPr id="3" name="TextBox 2">
            <a:extLst>
              <a:ext uri="{FF2B5EF4-FFF2-40B4-BE49-F238E27FC236}">
                <a16:creationId xmlns:a16="http://schemas.microsoft.com/office/drawing/2014/main" id="{9EC18A53-D517-5B42-AD4C-032FB90BA7B3}"/>
              </a:ext>
            </a:extLst>
          </p:cNvPr>
          <p:cNvSpPr txBox="1"/>
          <p:nvPr/>
        </p:nvSpPr>
        <p:spPr>
          <a:xfrm>
            <a:off x="3611301" y="1059418"/>
            <a:ext cx="5335930" cy="923330"/>
          </a:xfrm>
          <a:prstGeom prst="rect">
            <a:avLst/>
          </a:prstGeom>
          <a:noFill/>
          <a:ln>
            <a:solidFill>
              <a:srgbClr val="FF0000"/>
            </a:solidFill>
          </a:ln>
        </p:spPr>
        <p:txBody>
          <a:bodyPr wrap="square" rtlCol="0">
            <a:spAutoFit/>
          </a:bodyPr>
          <a:lstStyle/>
          <a:p>
            <a:r>
              <a:rPr lang="en-US" dirty="0"/>
              <a:t>A variable importance plot for the Heart data. Variable importance is computed using the mean decrease in Gini index, and expressed relative to the maximum. </a:t>
            </a:r>
          </a:p>
        </p:txBody>
      </p:sp>
    </p:spTree>
    <p:extLst>
      <p:ext uri="{BB962C8B-B14F-4D97-AF65-F5344CB8AC3E}">
        <p14:creationId xmlns:p14="http://schemas.microsoft.com/office/powerpoint/2010/main" val="171418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Measures </a:t>
            </a:r>
          </a:p>
        </p:txBody>
      </p:sp>
      <p:sp>
        <p:nvSpPr>
          <p:cNvPr id="7" name="Content Placeholder 2"/>
          <p:cNvSpPr>
            <a:spLocks noGrp="1"/>
          </p:cNvSpPr>
          <p:nvPr>
            <p:ph idx="1"/>
          </p:nvPr>
        </p:nvSpPr>
        <p:spPr>
          <a:xfrm>
            <a:off x="457200" y="1600200"/>
            <a:ext cx="8229600" cy="4525963"/>
          </a:xfrm>
        </p:spPr>
        <p:txBody>
          <a:bodyPr>
            <a:normAutofit/>
          </a:bodyPr>
          <a:lstStyle/>
          <a:p>
            <a:pPr marL="0" indent="0">
              <a:buNone/>
            </a:pPr>
            <a:r>
              <a:rPr lang="en-US" sz="2400" dirty="0"/>
              <a:t>Record the prediction accuracy on the OOB samples for each tree.</a:t>
            </a:r>
          </a:p>
          <a:p>
            <a:pPr marL="0" indent="0">
              <a:buNone/>
            </a:pPr>
            <a:endParaRPr lang="en-US" sz="2400" dirty="0"/>
          </a:p>
          <a:p>
            <a:pPr marL="0" indent="0">
              <a:buNone/>
            </a:pPr>
            <a:r>
              <a:rPr lang="en-US" sz="2400" dirty="0"/>
              <a:t>Randomly permute the data for column </a:t>
            </a:r>
            <a:r>
              <a:rPr lang="en-US" sz="2400" i="1" dirty="0"/>
              <a:t>j</a:t>
            </a:r>
            <a:r>
              <a:rPr lang="en-US" sz="2400" dirty="0"/>
              <a:t> in the oob samples the record the accuracy again. </a:t>
            </a:r>
          </a:p>
          <a:p>
            <a:pPr marL="0" indent="0">
              <a:buNone/>
            </a:pPr>
            <a:endParaRPr lang="en-US" sz="2400" dirty="0"/>
          </a:p>
          <a:p>
            <a:pPr marL="0" indent="0">
              <a:buNone/>
            </a:pPr>
            <a:r>
              <a:rPr lang="en-US" sz="2400" dirty="0"/>
              <a:t>The decrease in accuracy as a result of this permuting is averaged over all trees, and is used as a measure of the importance of variable j in the random forest. </a:t>
            </a:r>
          </a:p>
          <a:p>
            <a:pPr marL="0" indent="0">
              <a:buNone/>
            </a:pPr>
            <a:endParaRPr lang="en-US" sz="2400" dirty="0"/>
          </a:p>
          <a:p>
            <a:pPr marL="0" indent="0">
              <a:buNone/>
            </a:pPr>
            <a:endParaRPr lang="en-US" sz="2400" i="1" dirty="0"/>
          </a:p>
          <a:p>
            <a:pPr marL="0" indent="0">
              <a:buNone/>
            </a:pPr>
            <a:endParaRPr lang="en-US" sz="2400" dirty="0"/>
          </a:p>
        </p:txBody>
      </p:sp>
    </p:spTree>
    <p:extLst>
      <p:ext uri="{BB962C8B-B14F-4D97-AF65-F5344CB8AC3E}">
        <p14:creationId xmlns:p14="http://schemas.microsoft.com/office/powerpoint/2010/main" val="413973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9400" y="0"/>
            <a:ext cx="6024489" cy="6858000"/>
          </a:xfrm>
          <a:prstGeom prst="rect">
            <a:avLst/>
          </a:prstGeom>
        </p:spPr>
      </p:pic>
    </p:spTree>
    <p:extLst>
      <p:ext uri="{BB962C8B-B14F-4D97-AF65-F5344CB8AC3E}">
        <p14:creationId xmlns:p14="http://schemas.microsoft.com/office/powerpoint/2010/main" val="220454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 issues</a:t>
            </a:r>
          </a:p>
        </p:txBody>
      </p:sp>
      <p:sp>
        <p:nvSpPr>
          <p:cNvPr id="3" name="Content Placeholder 2"/>
          <p:cNvSpPr>
            <a:spLocks noGrp="1"/>
          </p:cNvSpPr>
          <p:nvPr>
            <p:ph idx="1"/>
          </p:nvPr>
        </p:nvSpPr>
        <p:spPr/>
        <p:txBody>
          <a:bodyPr>
            <a:normAutofit/>
          </a:bodyPr>
          <a:lstStyle/>
          <a:p>
            <a:pPr marL="0" indent="0">
              <a:buNone/>
            </a:pPr>
            <a:r>
              <a:rPr lang="en-US" sz="2400" dirty="0"/>
              <a:t>Each tree is identically distributed (</a:t>
            </a:r>
            <a:r>
              <a:rPr lang="en-US" sz="2400" dirty="0" err="1"/>
              <a:t>i.d.</a:t>
            </a:r>
            <a:r>
              <a:rPr lang="en-US" sz="2400" dirty="0"/>
              <a:t>), but not mutually independent.</a:t>
            </a:r>
          </a:p>
          <a:p>
            <a:pPr>
              <a:buFont typeface="Arial" panose="020B0604020202020204" pitchFamily="34" charset="0"/>
              <a:buChar char="•"/>
            </a:pPr>
            <a:r>
              <a:rPr lang="en-US" sz="2400" dirty="0"/>
              <a:t>the expectation of the average of </a:t>
            </a:r>
            <a:r>
              <a:rPr lang="en-US" sz="2400" i="1" dirty="0"/>
              <a:t>B</a:t>
            </a:r>
            <a:r>
              <a:rPr lang="en-US" sz="2400" dirty="0"/>
              <a:t> such trees is the same as the expectation of any one of them. </a:t>
            </a:r>
          </a:p>
          <a:p>
            <a:pPr>
              <a:buFont typeface="Arial" panose="020B0604020202020204" pitchFamily="34" charset="0"/>
              <a:buChar char="•"/>
            </a:pPr>
            <a:r>
              <a:rPr lang="en-US" sz="2400" dirty="0"/>
              <a:t>the bias of bagged trees is the same as that of the individual trees.</a:t>
            </a:r>
          </a:p>
          <a:p>
            <a:pPr>
              <a:buFont typeface="Arial" panose="020B0604020202020204" pitchFamily="34" charset="0"/>
              <a:buChar char="•"/>
            </a:pPr>
            <a:r>
              <a:rPr lang="en-US" sz="2400" b="1" dirty="0" err="1"/>
              <a:t>i.d.</a:t>
            </a:r>
            <a:r>
              <a:rPr lang="en-US" sz="2400" b="1" dirty="0"/>
              <a:t> and not </a:t>
            </a:r>
            <a:r>
              <a:rPr lang="en-US" sz="2400" b="1" dirty="0" err="1"/>
              <a:t>i.i.d</a:t>
            </a:r>
            <a:r>
              <a:rPr lang="en-US" sz="2400" b="1" dirty="0"/>
              <a:t> (independent and identically distributed).</a:t>
            </a:r>
          </a:p>
          <a:p>
            <a:pPr marL="0" indent="0">
              <a:buNone/>
            </a:pPr>
            <a:endParaRPr lang="en-US" sz="2400" dirty="0"/>
          </a:p>
          <a:p>
            <a:pPr marL="0" indent="0">
              <a:buNone/>
            </a:pPr>
            <a:endParaRPr lang="en-US" sz="2400" dirty="0"/>
          </a:p>
        </p:txBody>
      </p:sp>
      <p:sp>
        <p:nvSpPr>
          <p:cNvPr id="5" name="TextBox 4">
            <a:extLst>
              <a:ext uri="{FF2B5EF4-FFF2-40B4-BE49-F238E27FC236}">
                <a16:creationId xmlns:a16="http://schemas.microsoft.com/office/drawing/2014/main" id="{0729D19B-6DBD-134F-AC5A-6C1278799006}"/>
              </a:ext>
            </a:extLst>
          </p:cNvPr>
          <p:cNvSpPr txBox="1"/>
          <p:nvPr/>
        </p:nvSpPr>
        <p:spPr>
          <a:xfrm>
            <a:off x="1041721" y="5000263"/>
            <a:ext cx="7060557" cy="923330"/>
          </a:xfrm>
          <a:prstGeom prst="rect">
            <a:avLst/>
          </a:prstGeom>
          <a:noFill/>
          <a:ln>
            <a:solidFill>
              <a:srgbClr val="FF0000"/>
            </a:solidFill>
          </a:ln>
        </p:spPr>
        <p:txBody>
          <a:bodyPr wrap="square" rtlCol="0">
            <a:spAutoFit/>
          </a:bodyPr>
          <a:lstStyle/>
          <a:p>
            <a:r>
              <a:rPr lang="en-US" dirty="0"/>
              <a:t>A collection of random variables is independent and identically distributed (</a:t>
            </a:r>
            <a:r>
              <a:rPr lang="en-US" dirty="0" err="1"/>
              <a:t>i.i.d</a:t>
            </a:r>
            <a:r>
              <a:rPr lang="en-US" dirty="0"/>
              <a:t>. or </a:t>
            </a:r>
            <a:r>
              <a:rPr lang="en-US" dirty="0" err="1"/>
              <a:t>iid</a:t>
            </a:r>
            <a:r>
              <a:rPr lang="en-US" dirty="0"/>
              <a:t> or IID) if each random variable has the same probability distribution as the others and all are mutually independent.</a:t>
            </a:r>
          </a:p>
        </p:txBody>
      </p:sp>
    </p:spTree>
    <p:extLst>
      <p:ext uri="{BB962C8B-B14F-4D97-AF65-F5344CB8AC3E}">
        <p14:creationId xmlns:p14="http://schemas.microsoft.com/office/powerpoint/2010/main" val="193570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 issues</a:t>
            </a:r>
          </a:p>
        </p:txBody>
      </p:sp>
      <p:sp>
        <p:nvSpPr>
          <p:cNvPr id="3" name="Content Placeholder 2"/>
          <p:cNvSpPr>
            <a:spLocks noGrp="1"/>
          </p:cNvSpPr>
          <p:nvPr>
            <p:ph idx="1"/>
          </p:nvPr>
        </p:nvSpPr>
        <p:spPr/>
        <p:txBody>
          <a:bodyPr>
            <a:normAutofit/>
          </a:bodyPr>
          <a:lstStyle/>
          <a:p>
            <a:r>
              <a:rPr lang="en-US" sz="2400" dirty="0"/>
              <a:t>An average of </a:t>
            </a:r>
            <a:r>
              <a:rPr lang="en-US" sz="2400" i="1" dirty="0"/>
              <a:t>B</a:t>
            </a:r>
            <a:r>
              <a:rPr lang="en-US" sz="2400" dirty="0"/>
              <a:t> i.i.d. random variables, each with variance σ</a:t>
            </a:r>
            <a:r>
              <a:rPr lang="en-US" sz="2400" baseline="30000" dirty="0"/>
              <a:t>2</a:t>
            </a:r>
            <a:r>
              <a:rPr lang="en-US" sz="2400" dirty="0"/>
              <a:t>, has variance</a:t>
            </a:r>
            <a:r>
              <a:rPr lang="en-US" sz="2400" i="1" dirty="0"/>
              <a:t>: σ</a:t>
            </a:r>
            <a:r>
              <a:rPr lang="en-US" sz="2400" i="1" baseline="30000" dirty="0"/>
              <a:t>2</a:t>
            </a:r>
            <a:r>
              <a:rPr lang="en-US" sz="2400" i="1" dirty="0"/>
              <a:t>/B</a:t>
            </a:r>
          </a:p>
          <a:p>
            <a:r>
              <a:rPr lang="en-US" sz="2400" dirty="0"/>
              <a:t>If i.d. (identical but not independent) and pair correlation </a:t>
            </a:r>
            <a:r>
              <a:rPr lang="en-US" sz="2400" dirty="0">
                <a:latin typeface="Symbol" charset="2"/>
                <a:cs typeface="Symbol" charset="2"/>
              </a:rPr>
              <a:t>r </a:t>
            </a:r>
            <a:r>
              <a:rPr lang="en-US" sz="2400" dirty="0">
                <a:cs typeface="Symbol" charset="2"/>
              </a:rPr>
              <a:t> is present, then the variance is: </a:t>
            </a:r>
          </a:p>
          <a:p>
            <a:pPr marL="0" indent="0">
              <a:buNone/>
            </a:pPr>
            <a:endParaRPr lang="en-US" sz="2400" dirty="0">
              <a:cs typeface="Symbol" charset="2"/>
            </a:endParaRPr>
          </a:p>
          <a:p>
            <a:pPr marL="0" indent="0">
              <a:buNone/>
            </a:pPr>
            <a:endParaRPr lang="en-US" sz="2400" dirty="0">
              <a:cs typeface="Symbol" charset="2"/>
            </a:endParaRPr>
          </a:p>
          <a:p>
            <a:r>
              <a:rPr lang="en-US" sz="2400" dirty="0">
                <a:cs typeface="Symbol" charset="2"/>
              </a:rPr>
              <a:t>As </a:t>
            </a:r>
            <a:r>
              <a:rPr lang="en-US" sz="2400" i="1" dirty="0">
                <a:cs typeface="Symbol" charset="2"/>
              </a:rPr>
              <a:t>B</a:t>
            </a:r>
            <a:r>
              <a:rPr lang="en-US" sz="2400" dirty="0"/>
              <a:t> increases the second term disappears but the first term remains. </a:t>
            </a:r>
          </a:p>
          <a:p>
            <a:r>
              <a:rPr lang="en-US" sz="2400" b="1" dirty="0"/>
              <a:t>Why does bagging generate correlated trees?</a:t>
            </a:r>
          </a:p>
          <a:p>
            <a:pPr marL="0" indent="0">
              <a:buNone/>
            </a:pPr>
            <a:endParaRPr lang="en-US" sz="2400" dirty="0"/>
          </a:p>
          <a:p>
            <a:pPr marL="0" indent="0">
              <a:buNone/>
            </a:pPr>
            <a:endParaRPr lang="en-US" sz="2400" dirty="0"/>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717" y="3276818"/>
            <a:ext cx="2303492" cy="741124"/>
          </a:xfrm>
          <a:prstGeom prst="rect">
            <a:avLst/>
          </a:prstGeom>
        </p:spPr>
      </p:pic>
    </p:spTree>
    <p:extLst>
      <p:ext uri="{BB962C8B-B14F-4D97-AF65-F5344CB8AC3E}">
        <p14:creationId xmlns:p14="http://schemas.microsoft.com/office/powerpoint/2010/main" val="2157088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 issues</a:t>
            </a:r>
          </a:p>
        </p:txBody>
      </p:sp>
      <p:sp>
        <p:nvSpPr>
          <p:cNvPr id="3" name="Content Placeholder 2"/>
          <p:cNvSpPr>
            <a:spLocks noGrp="1"/>
          </p:cNvSpPr>
          <p:nvPr>
            <p:ph idx="1"/>
          </p:nvPr>
        </p:nvSpPr>
        <p:spPr/>
        <p:txBody>
          <a:bodyPr>
            <a:normAutofit/>
          </a:bodyPr>
          <a:lstStyle/>
          <a:p>
            <a:r>
              <a:rPr lang="en-US" sz="2400" dirty="0"/>
              <a:t>Suppose that there is one very strong predictor in the data set, along with a number of other moderately strong predictors. </a:t>
            </a:r>
          </a:p>
          <a:p>
            <a:r>
              <a:rPr lang="en-US" sz="2400" dirty="0"/>
              <a:t>Then all bagged trees will select the strong predictor at the top of the tree and therefore all trees will look similar. </a:t>
            </a:r>
          </a:p>
          <a:p>
            <a:r>
              <a:rPr lang="en-US" sz="2400" b="1" dirty="0"/>
              <a:t>How do we avoid this?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2186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 issues</a:t>
            </a:r>
          </a:p>
        </p:txBody>
      </p:sp>
      <p:sp>
        <p:nvSpPr>
          <p:cNvPr id="3" name="Content Placeholder 2"/>
          <p:cNvSpPr>
            <a:spLocks noGrp="1"/>
          </p:cNvSpPr>
          <p:nvPr>
            <p:ph idx="1"/>
          </p:nvPr>
        </p:nvSpPr>
        <p:spPr/>
        <p:txBody>
          <a:bodyPr>
            <a:normAutofit/>
          </a:bodyPr>
          <a:lstStyle/>
          <a:p>
            <a:pPr marL="0" indent="0">
              <a:buNone/>
            </a:pPr>
            <a:r>
              <a:rPr lang="en-US" sz="2400" dirty="0"/>
              <a:t>Ideas:</a:t>
            </a:r>
          </a:p>
          <a:p>
            <a:r>
              <a:rPr lang="en-US" sz="2400" dirty="0"/>
              <a:t>Penalize the splitting (like in pruning) with a penalty term that depends on the number of times a predictor is selected at a given length. </a:t>
            </a:r>
          </a:p>
          <a:p>
            <a:r>
              <a:rPr lang="en-US" sz="2400" dirty="0"/>
              <a:t>Restrict how many times a predictor can be used.</a:t>
            </a:r>
          </a:p>
          <a:p>
            <a:r>
              <a:rPr lang="en-US" sz="2400" dirty="0"/>
              <a:t>Only allow a certain number of predictors.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69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0" indent="0">
              <a:spcAft>
                <a:spcPts val="1200"/>
              </a:spcAft>
              <a:buNone/>
            </a:pPr>
            <a:r>
              <a:rPr lang="en-US" sz="2400" b="1" dirty="0"/>
              <a:t>Bagging</a:t>
            </a:r>
          </a:p>
          <a:p>
            <a:pPr marL="0" indent="0">
              <a:spcAft>
                <a:spcPts val="1200"/>
              </a:spcAft>
              <a:buNone/>
            </a:pPr>
            <a:r>
              <a:rPr lang="en-US" sz="2400" dirty="0"/>
              <a:t>Random Forests</a:t>
            </a:r>
          </a:p>
          <a:p>
            <a:pPr marL="0" indent="0">
              <a:spcAft>
                <a:spcPts val="1200"/>
              </a:spcAft>
              <a:buNone/>
            </a:pPr>
            <a:r>
              <a:rPr lang="en-US" sz="2400" dirty="0"/>
              <a:t>Boosting</a:t>
            </a:r>
          </a:p>
        </p:txBody>
      </p:sp>
    </p:spTree>
    <p:extLst>
      <p:ext uri="{BB962C8B-B14F-4D97-AF65-F5344CB8AC3E}">
        <p14:creationId xmlns:p14="http://schemas.microsoft.com/office/powerpoint/2010/main" val="21824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 issues</a:t>
            </a:r>
          </a:p>
        </p:txBody>
      </p:sp>
      <p:sp>
        <p:nvSpPr>
          <p:cNvPr id="3" name="Content Placeholder 2"/>
          <p:cNvSpPr>
            <a:spLocks noGrp="1"/>
          </p:cNvSpPr>
          <p:nvPr>
            <p:ph idx="1"/>
          </p:nvPr>
        </p:nvSpPr>
        <p:spPr/>
        <p:txBody>
          <a:bodyPr>
            <a:normAutofit/>
          </a:bodyPr>
          <a:lstStyle/>
          <a:p>
            <a:r>
              <a:rPr lang="en-US" sz="2400" dirty="0"/>
              <a:t>We want i.i.d such as the bias to be the same and variance to be less.</a:t>
            </a:r>
          </a:p>
          <a:p>
            <a:endParaRPr lang="en-US" sz="2400" dirty="0"/>
          </a:p>
          <a:p>
            <a:pPr marL="0" indent="0">
              <a:buNone/>
            </a:pPr>
            <a:r>
              <a:rPr lang="en-US" sz="2400" dirty="0"/>
              <a:t>Other ideas: </a:t>
            </a:r>
          </a:p>
          <a:p>
            <a:pPr marL="0" indent="0">
              <a:buNone/>
            </a:pPr>
            <a:r>
              <a:rPr lang="en-US" sz="2400" dirty="0"/>
              <a:t>What if we consider only a </a:t>
            </a:r>
            <a:r>
              <a:rPr lang="en-US" sz="2400" b="1" i="1" dirty="0"/>
              <a:t>subset of the predictors </a:t>
            </a:r>
            <a:r>
              <a:rPr lang="en-US" sz="2400" dirty="0"/>
              <a:t>at each split? </a:t>
            </a:r>
          </a:p>
          <a:p>
            <a:r>
              <a:rPr lang="en-US" sz="2400" dirty="0"/>
              <a:t>We will still get correlated trees unless …. we </a:t>
            </a:r>
            <a:r>
              <a:rPr lang="en-US" sz="2400" b="1" dirty="0">
                <a:solidFill>
                  <a:srgbClr val="FF0000"/>
                </a:solidFill>
              </a:rPr>
              <a:t>randomly</a:t>
            </a:r>
            <a:r>
              <a:rPr lang="en-US" sz="2400" dirty="0">
                <a:solidFill>
                  <a:srgbClr val="FF0000"/>
                </a:solidFill>
              </a:rPr>
              <a:t> </a:t>
            </a:r>
            <a:r>
              <a:rPr lang="en-US" sz="2400" dirty="0"/>
              <a:t>select the subset!</a:t>
            </a:r>
          </a:p>
        </p:txBody>
      </p:sp>
    </p:spTree>
    <p:extLst>
      <p:ext uri="{BB962C8B-B14F-4D97-AF65-F5344CB8AC3E}">
        <p14:creationId xmlns:p14="http://schemas.microsoft.com/office/powerpoint/2010/main" val="316887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0" indent="0">
              <a:spcAft>
                <a:spcPts val="1200"/>
              </a:spcAft>
              <a:buNone/>
            </a:pPr>
            <a:r>
              <a:rPr lang="en-US" dirty="0">
                <a:solidFill>
                  <a:schemeClr val="bg1">
                    <a:lumMod val="85000"/>
                  </a:schemeClr>
                </a:solidFill>
              </a:rPr>
              <a:t>Bagging</a:t>
            </a:r>
          </a:p>
          <a:p>
            <a:pPr marL="0" indent="0">
              <a:spcAft>
                <a:spcPts val="1200"/>
              </a:spcAft>
              <a:buNone/>
            </a:pPr>
            <a:r>
              <a:rPr lang="en-US" dirty="0"/>
              <a:t>Random Forests</a:t>
            </a:r>
          </a:p>
          <a:p>
            <a:pPr marL="0" indent="0">
              <a:spcAft>
                <a:spcPts val="1200"/>
              </a:spcAft>
              <a:buNone/>
            </a:pPr>
            <a:r>
              <a:rPr lang="en-US" dirty="0">
                <a:solidFill>
                  <a:schemeClr val="bg1">
                    <a:lumMod val="85000"/>
                  </a:schemeClr>
                </a:solidFill>
              </a:rPr>
              <a:t>Boosting</a:t>
            </a:r>
          </a:p>
        </p:txBody>
      </p:sp>
    </p:spTree>
    <p:extLst>
      <p:ext uri="{BB962C8B-B14F-4D97-AF65-F5344CB8AC3E}">
        <p14:creationId xmlns:p14="http://schemas.microsoft.com/office/powerpoint/2010/main" val="84857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a:bodyPr>
          <a:lstStyle/>
          <a:p>
            <a:r>
              <a:rPr lang="en-US" sz="2400" dirty="0"/>
              <a:t>As in bagging, we build a number of decision trees on bootstrapped training samples.</a:t>
            </a:r>
          </a:p>
          <a:p>
            <a:r>
              <a:rPr lang="en-US" sz="2400" dirty="0"/>
              <a:t>Each time a split in a tree is considered, a random sample of </a:t>
            </a:r>
            <a:r>
              <a:rPr lang="en-US" sz="2400" i="1" dirty="0"/>
              <a:t>m</a:t>
            </a:r>
            <a:r>
              <a:rPr lang="en-US" sz="2400" dirty="0"/>
              <a:t> predictors is chosen as split candidates from the full set of </a:t>
            </a:r>
            <a:r>
              <a:rPr lang="en-US" sz="2400" i="1" dirty="0"/>
              <a:t>p</a:t>
            </a:r>
            <a:r>
              <a:rPr lang="en-US" sz="2400" dirty="0"/>
              <a:t> predictors. </a:t>
            </a:r>
          </a:p>
          <a:p>
            <a:pPr marL="0" indent="0">
              <a:buNone/>
            </a:pPr>
            <a:endParaRPr lang="en-US" sz="2400" dirty="0"/>
          </a:p>
          <a:p>
            <a:pPr marL="0" indent="0">
              <a:buNone/>
            </a:pPr>
            <a:r>
              <a:rPr lang="en-US" sz="2400" i="1" dirty="0"/>
              <a:t>Note: that if m = p, then this is just bagging. </a:t>
            </a:r>
          </a:p>
        </p:txBody>
      </p:sp>
    </p:spTree>
    <p:extLst>
      <p:ext uri="{BB962C8B-B14F-4D97-AF65-F5344CB8AC3E}">
        <p14:creationId xmlns:p14="http://schemas.microsoft.com/office/powerpoint/2010/main" val="19525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a:bodyPr>
          <a:lstStyle/>
          <a:p>
            <a:r>
              <a:rPr lang="en-US" sz="2400" dirty="0"/>
              <a:t>Random forests are </a:t>
            </a:r>
            <a:r>
              <a:rPr lang="en-US" sz="2400" i="1" dirty="0"/>
              <a:t>very</a:t>
            </a:r>
            <a:r>
              <a:rPr lang="en-US" sz="2400" dirty="0"/>
              <a:t> popular. </a:t>
            </a:r>
          </a:p>
          <a:p>
            <a:r>
              <a:rPr lang="en-US" sz="2400" dirty="0"/>
              <a:t>Leo Breiman’s and Adele Cutler maintains a random forest website where the software is freely available, and it is included in every ML/STAT package.</a:t>
            </a:r>
          </a:p>
          <a:p>
            <a:pPr marL="0" indent="0">
              <a:buNone/>
            </a:pPr>
            <a:endParaRPr lang="en-US" sz="2400" dirty="0"/>
          </a:p>
          <a:p>
            <a:pPr marL="0" indent="0">
              <a:buNone/>
            </a:pPr>
            <a:r>
              <a:rPr lang="en-US" sz="2400" dirty="0">
                <a:hlinkClick r:id="rId2"/>
              </a:rPr>
              <a:t>http://www.stat.berkeley.edu/~breiman/RandomForests/</a:t>
            </a:r>
            <a:endParaRPr lang="en-US" sz="2400" dirty="0"/>
          </a:p>
          <a:p>
            <a:pPr marL="0" indent="0">
              <a:buNone/>
            </a:pPr>
            <a:endParaRPr lang="en-US" sz="2400" dirty="0"/>
          </a:p>
        </p:txBody>
      </p:sp>
    </p:spTree>
    <p:extLst>
      <p:ext uri="{BB962C8B-B14F-4D97-AF65-F5344CB8AC3E}">
        <p14:creationId xmlns:p14="http://schemas.microsoft.com/office/powerpoint/2010/main" val="376300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Algorithm </a:t>
            </a:r>
          </a:p>
        </p:txBody>
      </p:sp>
      <p:sp>
        <p:nvSpPr>
          <p:cNvPr id="3" name="Content Placeholder 2"/>
          <p:cNvSpPr>
            <a:spLocks noGrp="1"/>
          </p:cNvSpPr>
          <p:nvPr>
            <p:ph idx="1"/>
          </p:nvPr>
        </p:nvSpPr>
        <p:spPr>
          <a:xfrm>
            <a:off x="457200" y="1282700"/>
            <a:ext cx="8229600" cy="4525963"/>
          </a:xfrm>
        </p:spPr>
        <p:txBody>
          <a:bodyPr>
            <a:noAutofit/>
          </a:bodyPr>
          <a:lstStyle/>
          <a:p>
            <a:pPr marL="0" indent="0">
              <a:buNone/>
            </a:pPr>
            <a:r>
              <a:rPr lang="en-US" sz="2200" dirty="0"/>
              <a:t>For b = 1 to B: </a:t>
            </a:r>
          </a:p>
          <a:p>
            <a:pPr marL="457200" lvl="1" indent="0">
              <a:buNone/>
            </a:pPr>
            <a:r>
              <a:rPr lang="en-US" sz="2200" dirty="0"/>
              <a:t>(a) Draw a bootstrap sample Z</a:t>
            </a:r>
            <a:r>
              <a:rPr lang="en-US" sz="2200" baseline="30000" dirty="0"/>
              <a:t>∗</a:t>
            </a:r>
            <a:r>
              <a:rPr lang="en-US" sz="2200" dirty="0"/>
              <a:t> of size </a:t>
            </a:r>
            <a:r>
              <a:rPr lang="en-US" sz="2200" i="1" dirty="0"/>
              <a:t>N</a:t>
            </a:r>
            <a:r>
              <a:rPr lang="en-US" sz="2200" dirty="0"/>
              <a:t> from the training data. </a:t>
            </a:r>
          </a:p>
          <a:p>
            <a:pPr marL="0" indent="0">
              <a:buNone/>
            </a:pPr>
            <a:r>
              <a:rPr lang="en-US" sz="2200" dirty="0"/>
              <a:t>	(b) Grow a random-forest tree  to the bootstrapped data, by 			recursively repeating the following steps for each node of the tree, 	until the minimum node size </a:t>
            </a:r>
            <a:r>
              <a:rPr lang="en-US" sz="2200" b="1" i="1" dirty="0"/>
              <a:t>n</a:t>
            </a:r>
            <a:r>
              <a:rPr lang="en-US" sz="2200" b="1" i="1" baseline="-25000" dirty="0"/>
              <a:t>min</a:t>
            </a:r>
            <a:r>
              <a:rPr lang="en-US" sz="2200" dirty="0"/>
              <a:t> is reached. </a:t>
            </a:r>
          </a:p>
          <a:p>
            <a:pPr marL="0" indent="0">
              <a:buNone/>
            </a:pPr>
            <a:r>
              <a:rPr lang="en-US" sz="2200" dirty="0"/>
              <a:t>		i. Select </a:t>
            </a:r>
            <a:r>
              <a:rPr lang="en-US" sz="2200" b="1" i="1" dirty="0"/>
              <a:t>m</a:t>
            </a:r>
            <a:r>
              <a:rPr lang="en-US" sz="2200" dirty="0"/>
              <a:t> variables at random from the </a:t>
            </a:r>
            <a:r>
              <a:rPr lang="en-US" sz="2200" i="1" dirty="0"/>
              <a:t>p</a:t>
            </a:r>
            <a:r>
              <a:rPr lang="en-US" sz="2200" dirty="0"/>
              <a:t> variables. </a:t>
            </a:r>
          </a:p>
          <a:p>
            <a:pPr marL="0" indent="0">
              <a:buNone/>
            </a:pPr>
            <a:r>
              <a:rPr lang="en-US" sz="2200" dirty="0"/>
              <a:t>		ii. Pick the best variable/split-point among the </a:t>
            </a:r>
            <a:r>
              <a:rPr lang="en-US" sz="2200" i="1" dirty="0"/>
              <a:t>m</a:t>
            </a:r>
            <a:r>
              <a:rPr lang="en-US" sz="2200" dirty="0"/>
              <a:t>.</a:t>
            </a:r>
          </a:p>
          <a:p>
            <a:pPr marL="0" indent="0">
              <a:buNone/>
            </a:pPr>
            <a:r>
              <a:rPr lang="en-US" sz="2200" dirty="0"/>
              <a:t>		iii. Split the node into two daughter nodes. </a:t>
            </a:r>
          </a:p>
          <a:p>
            <a:pPr marL="0" indent="0">
              <a:buNone/>
            </a:pPr>
            <a:r>
              <a:rPr lang="en-US" sz="2200" dirty="0"/>
              <a:t>Output the ensemble of trees. </a:t>
            </a:r>
          </a:p>
          <a:p>
            <a:pPr marL="0" indent="0">
              <a:buNone/>
            </a:pPr>
            <a:endParaRPr lang="en-US" sz="2200" dirty="0"/>
          </a:p>
          <a:p>
            <a:pPr marL="0" indent="0">
              <a:buNone/>
            </a:pPr>
            <a:r>
              <a:rPr lang="en-US" sz="2200" dirty="0"/>
              <a:t>To make a prediction at a new point </a:t>
            </a:r>
            <a:r>
              <a:rPr lang="en-US" sz="2200" i="1" dirty="0"/>
              <a:t>x</a:t>
            </a:r>
            <a:r>
              <a:rPr lang="en-US" sz="2200" dirty="0"/>
              <a:t> we do:</a:t>
            </a:r>
          </a:p>
          <a:p>
            <a:pPr marL="0" indent="0">
              <a:buNone/>
            </a:pPr>
            <a:r>
              <a:rPr lang="en-US" sz="2200" dirty="0"/>
              <a:t>	For regression: average the results </a:t>
            </a:r>
          </a:p>
          <a:p>
            <a:pPr marL="0" indent="0">
              <a:buNone/>
            </a:pPr>
            <a:r>
              <a:rPr lang="en-US" sz="2200" dirty="0"/>
              <a:t>	For classification: majority vote </a:t>
            </a:r>
          </a:p>
          <a:p>
            <a:pPr marL="0" indent="0">
              <a:buNone/>
            </a:pPr>
            <a:endParaRPr lang="en-US" sz="2200" dirty="0"/>
          </a:p>
        </p:txBody>
      </p:sp>
    </p:spTree>
    <p:extLst>
      <p:ext uri="{BB962C8B-B14F-4D97-AF65-F5344CB8AC3E}">
        <p14:creationId xmlns:p14="http://schemas.microsoft.com/office/powerpoint/2010/main" val="3944281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Tuning</a:t>
            </a:r>
          </a:p>
        </p:txBody>
      </p:sp>
      <p:sp>
        <p:nvSpPr>
          <p:cNvPr id="3" name="Content Placeholder 2"/>
          <p:cNvSpPr>
            <a:spLocks noGrp="1"/>
          </p:cNvSpPr>
          <p:nvPr>
            <p:ph idx="1"/>
          </p:nvPr>
        </p:nvSpPr>
        <p:spPr/>
        <p:txBody>
          <a:bodyPr>
            <a:normAutofit/>
          </a:bodyPr>
          <a:lstStyle/>
          <a:p>
            <a:pPr marL="0" indent="0">
              <a:buNone/>
            </a:pPr>
            <a:r>
              <a:rPr lang="en-US" sz="2200" dirty="0"/>
              <a:t>The inventors make the following recommendations: </a:t>
            </a:r>
          </a:p>
          <a:p>
            <a:r>
              <a:rPr lang="en-US" sz="2200" dirty="0"/>
              <a:t>For classification, the default value for </a:t>
            </a:r>
            <a:r>
              <a:rPr lang="en-US" sz="2200" i="1" dirty="0"/>
              <a:t>m</a:t>
            </a:r>
            <a:r>
              <a:rPr lang="en-US" sz="2200" dirty="0"/>
              <a:t> is  </a:t>
            </a:r>
            <a:r>
              <a:rPr lang="en-US" sz="2200" i="1" dirty="0"/>
              <a:t>sqrt(p)</a:t>
            </a:r>
            <a:r>
              <a:rPr lang="en-US" sz="2200" dirty="0"/>
              <a:t> and the minimum node size is one. </a:t>
            </a:r>
          </a:p>
          <a:p>
            <a:r>
              <a:rPr lang="en-US" sz="2200" dirty="0"/>
              <a:t>For regression, the default value for m is </a:t>
            </a:r>
            <a:r>
              <a:rPr lang="en-US" sz="2200" i="1" dirty="0"/>
              <a:t>p/3</a:t>
            </a:r>
            <a:r>
              <a:rPr lang="en-US" sz="2200" dirty="0"/>
              <a:t> and the minimum node size is five. </a:t>
            </a:r>
          </a:p>
          <a:p>
            <a:endParaRPr lang="en-US" sz="2200" dirty="0"/>
          </a:p>
          <a:p>
            <a:pPr marL="0" indent="0">
              <a:buNone/>
            </a:pPr>
            <a:r>
              <a:rPr lang="en-US" sz="2200" dirty="0"/>
              <a:t>In practice the best values for these parameters will depend on the problem, and they should be treated as tuning parameters. </a:t>
            </a:r>
          </a:p>
          <a:p>
            <a:pPr marL="0" indent="0">
              <a:buNone/>
            </a:pPr>
            <a:endParaRPr lang="en-US" sz="2200" dirty="0"/>
          </a:p>
          <a:p>
            <a:pPr marL="0" indent="0">
              <a:buNone/>
            </a:pPr>
            <a:r>
              <a:rPr lang="en-US" sz="2200" dirty="0"/>
              <a:t>Like with Bagging, we can use OOB and therefore  RF can be fit in one sequence, with cross-validation being performed along the way. Once the OOB error stabilizes, the training can be terminated. </a:t>
            </a:r>
          </a:p>
          <a:p>
            <a:pPr marL="0" indent="0">
              <a:buNone/>
            </a:pPr>
            <a:endParaRPr lang="en-US" sz="2200" dirty="0"/>
          </a:p>
        </p:txBody>
      </p:sp>
    </p:spTree>
    <p:extLst>
      <p:ext uri="{BB962C8B-B14F-4D97-AF65-F5344CB8AC3E}">
        <p14:creationId xmlns:p14="http://schemas.microsoft.com/office/powerpoint/2010/main" val="789096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400" dirty="0"/>
              <a:t>4,718 genes measured on tissue samples from 349 patients.</a:t>
            </a:r>
          </a:p>
          <a:p>
            <a:r>
              <a:rPr lang="en-US" sz="2400" dirty="0"/>
              <a:t>Each gene has different expression </a:t>
            </a:r>
          </a:p>
          <a:p>
            <a:r>
              <a:rPr lang="en-US" sz="2400" dirty="0"/>
              <a:t>Each of the patient samples has a qualitative label with 15 different levels: either normal or 1 of 14 different types of cancer. </a:t>
            </a:r>
          </a:p>
          <a:p>
            <a:pPr marL="0" indent="0">
              <a:buNone/>
            </a:pPr>
            <a:endParaRPr lang="en-US" sz="2400" dirty="0"/>
          </a:p>
          <a:p>
            <a:pPr marL="0" indent="0">
              <a:buNone/>
            </a:pPr>
            <a:r>
              <a:rPr lang="en-US" sz="2400" dirty="0"/>
              <a:t>Use random forests to predict cancer type based on the 500 genes that have the largest variance in the training set. </a:t>
            </a:r>
          </a:p>
        </p:txBody>
      </p:sp>
    </p:spTree>
    <p:extLst>
      <p:ext uri="{BB962C8B-B14F-4D97-AF65-F5344CB8AC3E}">
        <p14:creationId xmlns:p14="http://schemas.microsoft.com/office/powerpoint/2010/main" val="74352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F.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79400"/>
            <a:ext cx="7327900" cy="6286500"/>
          </a:xfrm>
          <a:prstGeom prst="rect">
            <a:avLst/>
          </a:prstGeom>
        </p:spPr>
      </p:pic>
      <p:cxnSp>
        <p:nvCxnSpPr>
          <p:cNvPr id="6" name="Straight Connector 5"/>
          <p:cNvCxnSpPr/>
          <p:nvPr/>
        </p:nvCxnSpPr>
        <p:spPr>
          <a:xfrm flipH="1">
            <a:off x="2032001" y="4175125"/>
            <a:ext cx="5587999" cy="31750"/>
          </a:xfrm>
          <a:prstGeom prst="line">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365751" y="889000"/>
            <a:ext cx="809624" cy="3286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75375" y="704334"/>
            <a:ext cx="2110449" cy="369332"/>
          </a:xfrm>
          <a:prstGeom prst="rect">
            <a:avLst/>
          </a:prstGeom>
          <a:noFill/>
        </p:spPr>
        <p:txBody>
          <a:bodyPr wrap="none" rtlCol="0">
            <a:spAutoFit/>
          </a:bodyPr>
          <a:lstStyle/>
          <a:p>
            <a:r>
              <a:rPr lang="en-US" dirty="0"/>
              <a:t>Null choice (Normal) </a:t>
            </a:r>
          </a:p>
        </p:txBody>
      </p:sp>
    </p:spTree>
    <p:extLst>
      <p:ext uri="{BB962C8B-B14F-4D97-AF65-F5344CB8AC3E}">
        <p14:creationId xmlns:p14="http://schemas.microsoft.com/office/powerpoint/2010/main" val="634318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Issues</a:t>
            </a:r>
          </a:p>
        </p:txBody>
      </p:sp>
      <p:sp>
        <p:nvSpPr>
          <p:cNvPr id="3" name="Content Placeholder 2"/>
          <p:cNvSpPr>
            <a:spLocks noGrp="1"/>
          </p:cNvSpPr>
          <p:nvPr>
            <p:ph idx="1"/>
          </p:nvPr>
        </p:nvSpPr>
        <p:spPr/>
        <p:txBody>
          <a:bodyPr>
            <a:normAutofit/>
          </a:bodyPr>
          <a:lstStyle/>
          <a:p>
            <a:pPr marL="0" indent="0">
              <a:buNone/>
            </a:pPr>
            <a:r>
              <a:rPr lang="en-US" sz="2400" dirty="0"/>
              <a:t>When the number of variables is large, but the fraction of relevant variables is small, random forests are likely to perform poorly when </a:t>
            </a:r>
            <a:r>
              <a:rPr lang="en-US" sz="2400" i="1" dirty="0"/>
              <a:t>m </a:t>
            </a:r>
            <a:r>
              <a:rPr lang="en-US" sz="2400" dirty="0"/>
              <a:t>is small. </a:t>
            </a:r>
          </a:p>
          <a:p>
            <a:pPr marL="0" indent="0">
              <a:buNone/>
            </a:pPr>
            <a:endParaRPr lang="en-US" sz="2400" dirty="0"/>
          </a:p>
          <a:p>
            <a:pPr marL="0" indent="0">
              <a:buNone/>
            </a:pPr>
            <a:r>
              <a:rPr lang="en-US" sz="2400" dirty="0"/>
              <a:t>Why? </a:t>
            </a:r>
          </a:p>
          <a:p>
            <a:r>
              <a:rPr lang="en-US" sz="2400" dirty="0"/>
              <a:t>At each split the chance can be small that the relevant variables will be selected. </a:t>
            </a:r>
          </a:p>
          <a:p>
            <a:r>
              <a:rPr lang="en-US" sz="2400" dirty="0"/>
              <a:t>For example, with 3 relevant and 100 not so relevant variables the probability of any of the relevant variables being selected at any split is ~0.25.</a:t>
            </a:r>
          </a:p>
          <a:p>
            <a:pPr marL="0" indent="0">
              <a:buNone/>
            </a:pPr>
            <a:endParaRPr lang="en-US" sz="2400" dirty="0"/>
          </a:p>
        </p:txBody>
      </p:sp>
    </p:spTree>
    <p:extLst>
      <p:ext uri="{BB962C8B-B14F-4D97-AF65-F5344CB8AC3E}">
        <p14:creationId xmlns:p14="http://schemas.microsoft.com/office/powerpoint/2010/main" val="35904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2750" y="712658"/>
            <a:ext cx="8302625" cy="6145342"/>
          </a:xfrm>
          <a:prstGeom prst="rect">
            <a:avLst/>
          </a:prstGeom>
        </p:spPr>
      </p:pic>
      <p:sp>
        <p:nvSpPr>
          <p:cNvPr id="5" name="TextBox 4"/>
          <p:cNvSpPr txBox="1"/>
          <p:nvPr/>
        </p:nvSpPr>
        <p:spPr>
          <a:xfrm>
            <a:off x="3264500" y="513834"/>
            <a:ext cx="2851750" cy="369332"/>
          </a:xfrm>
          <a:prstGeom prst="rect">
            <a:avLst/>
          </a:prstGeom>
          <a:noFill/>
        </p:spPr>
        <p:txBody>
          <a:bodyPr wrap="none" rtlCol="0">
            <a:spAutoFit/>
          </a:bodyPr>
          <a:lstStyle/>
          <a:p>
            <a:r>
              <a:rPr lang="en-US" dirty="0"/>
              <a:t>Probability of being selected</a:t>
            </a:r>
          </a:p>
        </p:txBody>
      </p:sp>
    </p:spTree>
    <p:extLst>
      <p:ext uri="{BB962C8B-B14F-4D97-AF65-F5344CB8AC3E}">
        <p14:creationId xmlns:p14="http://schemas.microsoft.com/office/powerpoint/2010/main" val="226284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6"/>
            <a:ext cx="8229600" cy="1143000"/>
          </a:xfrm>
        </p:spPr>
        <p:txBody>
          <a:bodyPr/>
          <a:lstStyle/>
          <a:p>
            <a:r>
              <a:rPr lang="en-US" dirty="0"/>
              <a:t>Power of the crowds</a:t>
            </a:r>
          </a:p>
        </p:txBody>
      </p:sp>
      <p:sp>
        <p:nvSpPr>
          <p:cNvPr id="3" name="Content Placeholder 2"/>
          <p:cNvSpPr>
            <a:spLocks noGrp="1"/>
          </p:cNvSpPr>
          <p:nvPr>
            <p:ph idx="1"/>
          </p:nvPr>
        </p:nvSpPr>
        <p:spPr/>
        <p:txBody>
          <a:bodyPr/>
          <a:lstStyle/>
          <a:p>
            <a:r>
              <a:rPr lang="en-US" dirty="0"/>
              <a:t>Wisdom of the crowds</a:t>
            </a:r>
          </a:p>
          <a:p>
            <a:endParaRPr lang="en-US" dirty="0"/>
          </a:p>
          <a:p>
            <a:endParaRPr lang="en-US" dirty="0"/>
          </a:p>
        </p:txBody>
      </p:sp>
      <p:pic>
        <p:nvPicPr>
          <p:cNvPr id="4" name="Picture 3" descr="Powerofman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689" y="2252265"/>
            <a:ext cx="6037856" cy="3873898"/>
          </a:xfrm>
          <a:prstGeom prst="rect">
            <a:avLst/>
          </a:prstGeom>
        </p:spPr>
      </p:pic>
      <p:sp>
        <p:nvSpPr>
          <p:cNvPr id="5" name="TextBox 4"/>
          <p:cNvSpPr txBox="1"/>
          <p:nvPr/>
        </p:nvSpPr>
        <p:spPr>
          <a:xfrm>
            <a:off x="3061767" y="6378061"/>
            <a:ext cx="2691699" cy="369332"/>
          </a:xfrm>
          <a:prstGeom prst="rect">
            <a:avLst/>
          </a:prstGeom>
          <a:noFill/>
        </p:spPr>
        <p:txBody>
          <a:bodyPr wrap="none" rtlCol="0">
            <a:spAutoFit/>
          </a:bodyPr>
          <a:lstStyle/>
          <a:p>
            <a:r>
              <a:rPr lang="en-US" dirty="0"/>
              <a:t>Crowdsourcing predictors?</a:t>
            </a:r>
          </a:p>
        </p:txBody>
      </p:sp>
    </p:spTree>
    <p:extLst>
      <p:ext uri="{BB962C8B-B14F-4D97-AF65-F5344CB8AC3E}">
        <p14:creationId xmlns:p14="http://schemas.microsoft.com/office/powerpoint/2010/main" val="4224969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RF overfit?</a:t>
            </a:r>
          </a:p>
        </p:txBody>
      </p:sp>
      <p:sp>
        <p:nvSpPr>
          <p:cNvPr id="3" name="Content Placeholder 2"/>
          <p:cNvSpPr>
            <a:spLocks noGrp="1"/>
          </p:cNvSpPr>
          <p:nvPr>
            <p:ph idx="1"/>
          </p:nvPr>
        </p:nvSpPr>
        <p:spPr/>
        <p:txBody>
          <a:bodyPr>
            <a:normAutofit/>
          </a:bodyPr>
          <a:lstStyle/>
          <a:p>
            <a:pPr marL="0" indent="0">
              <a:buNone/>
            </a:pPr>
            <a:r>
              <a:rPr lang="en-US" sz="2400" dirty="0"/>
              <a:t>Random forests “cannot overfit” the data wrt to number of trees.</a:t>
            </a:r>
          </a:p>
          <a:p>
            <a:pPr marL="0" indent="0">
              <a:buNone/>
            </a:pPr>
            <a:endParaRPr lang="en-US" sz="2400" dirty="0"/>
          </a:p>
          <a:p>
            <a:pPr marL="0" indent="0">
              <a:buNone/>
            </a:pPr>
            <a:r>
              <a:rPr lang="en-US" sz="2400" dirty="0"/>
              <a:t>Why? </a:t>
            </a:r>
          </a:p>
          <a:p>
            <a:pPr marL="0" indent="0">
              <a:buNone/>
            </a:pPr>
            <a:r>
              <a:rPr lang="en-US" sz="2400" dirty="0"/>
              <a:t>The number of trees, </a:t>
            </a:r>
            <a:r>
              <a:rPr lang="en-US" sz="2400" i="1" dirty="0"/>
              <a:t>B</a:t>
            </a:r>
            <a:r>
              <a:rPr lang="en-US" sz="2400" dirty="0"/>
              <a:t> does not mean increase in the flexibility of the model. </a:t>
            </a:r>
          </a:p>
          <a:p>
            <a:pPr marL="0" indent="0">
              <a:buNone/>
            </a:pPr>
            <a:endParaRPr lang="en-US" dirty="0"/>
          </a:p>
        </p:txBody>
      </p:sp>
    </p:spTree>
    <p:extLst>
      <p:ext uri="{BB962C8B-B14F-4D97-AF65-F5344CB8AC3E}">
        <p14:creationId xmlns:p14="http://schemas.microsoft.com/office/powerpoint/2010/main" val="204721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RF’s</a:t>
            </a:r>
          </a:p>
        </p:txBody>
      </p:sp>
      <p:sp>
        <p:nvSpPr>
          <p:cNvPr id="3" name="Content Placeholder 2"/>
          <p:cNvSpPr>
            <a:spLocks noGrp="1"/>
          </p:cNvSpPr>
          <p:nvPr>
            <p:ph idx="1"/>
          </p:nvPr>
        </p:nvSpPr>
        <p:spPr/>
        <p:txBody>
          <a:bodyPr>
            <a:normAutofit/>
          </a:bodyPr>
          <a:lstStyle/>
          <a:p>
            <a:r>
              <a:rPr lang="en-US" sz="2400" dirty="0"/>
              <a:t>There is a lot of discussion about gains in performance by controlling the depths of the individual trees grown in random forests. </a:t>
            </a:r>
          </a:p>
          <a:p>
            <a:r>
              <a:rPr lang="en-US" sz="2400" dirty="0"/>
              <a:t>Full-grown trees seldom costs much (in the classification error) and results in one less tuning parameter. </a:t>
            </a:r>
          </a:p>
          <a:p>
            <a:pPr marL="0" indent="0">
              <a:buNone/>
            </a:pPr>
            <a:endParaRPr lang="en-US" sz="2400" dirty="0"/>
          </a:p>
        </p:txBody>
      </p:sp>
    </p:spTree>
    <p:extLst>
      <p:ext uri="{BB962C8B-B14F-4D97-AF65-F5344CB8AC3E}">
        <p14:creationId xmlns:p14="http://schemas.microsoft.com/office/powerpoint/2010/main" val="1167187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0" indent="0">
              <a:spcAft>
                <a:spcPts val="1200"/>
              </a:spcAft>
              <a:buNone/>
            </a:pPr>
            <a:r>
              <a:rPr lang="en-US" dirty="0">
                <a:solidFill>
                  <a:schemeClr val="bg1">
                    <a:lumMod val="85000"/>
                  </a:schemeClr>
                </a:solidFill>
              </a:rPr>
              <a:t>Bagging</a:t>
            </a:r>
          </a:p>
          <a:p>
            <a:pPr marL="0" indent="0">
              <a:spcAft>
                <a:spcPts val="1200"/>
              </a:spcAft>
              <a:buNone/>
            </a:pPr>
            <a:r>
              <a:rPr lang="en-US" dirty="0">
                <a:solidFill>
                  <a:schemeClr val="bg1">
                    <a:lumMod val="85000"/>
                  </a:schemeClr>
                </a:solidFill>
              </a:rPr>
              <a:t>Random Forests</a:t>
            </a:r>
          </a:p>
          <a:p>
            <a:pPr marL="0" indent="0">
              <a:spcAft>
                <a:spcPts val="1200"/>
              </a:spcAft>
              <a:buNone/>
            </a:pPr>
            <a:r>
              <a:rPr lang="en-US" dirty="0"/>
              <a:t>Boosting</a:t>
            </a:r>
          </a:p>
        </p:txBody>
      </p:sp>
    </p:spTree>
    <p:extLst>
      <p:ext uri="{BB962C8B-B14F-4D97-AF65-F5344CB8AC3E}">
        <p14:creationId xmlns:p14="http://schemas.microsoft.com/office/powerpoint/2010/main" val="2757543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p:txBody>
          <a:bodyPr>
            <a:normAutofit/>
          </a:bodyPr>
          <a:lstStyle/>
          <a:p>
            <a:pPr marL="0" indent="0">
              <a:buNone/>
            </a:pPr>
            <a:r>
              <a:rPr lang="en-US" sz="2400" dirty="0"/>
              <a:t>Boosting is a general approach that can be applied to many statistical learning methods for regression or classification.</a:t>
            </a:r>
          </a:p>
          <a:p>
            <a:pPr marL="0" indent="0">
              <a:buNone/>
            </a:pPr>
            <a:endParaRPr lang="en-US" sz="2400" dirty="0"/>
          </a:p>
          <a:p>
            <a:pPr marL="0" indent="0">
              <a:buNone/>
            </a:pPr>
            <a:r>
              <a:rPr lang="en-US" sz="2400" b="1" dirty="0"/>
              <a:t>Bagging</a:t>
            </a:r>
            <a:r>
              <a:rPr lang="en-US" sz="2400" dirty="0"/>
              <a:t>: Generate multiple trees from bootstrapped data and average the trees. </a:t>
            </a:r>
          </a:p>
          <a:p>
            <a:r>
              <a:rPr lang="en-US" sz="2400" dirty="0"/>
              <a:t>Recall bagging results in i.d. trees and not i.i.d. </a:t>
            </a:r>
          </a:p>
          <a:p>
            <a:pPr marL="0" indent="0">
              <a:buNone/>
            </a:pPr>
            <a:endParaRPr lang="en-US" sz="2400" dirty="0"/>
          </a:p>
          <a:p>
            <a:pPr marL="0" indent="0">
              <a:buNone/>
            </a:pPr>
            <a:r>
              <a:rPr lang="en-US" sz="2400" b="1" dirty="0"/>
              <a:t>RF</a:t>
            </a:r>
            <a:r>
              <a:rPr lang="en-US" sz="2400" dirty="0"/>
              <a:t> produces i.i.d (or more independent) trees by randomly selecting a subset of predictors at each step.</a:t>
            </a:r>
          </a:p>
          <a:p>
            <a:pPr marL="0" indent="0">
              <a:buNone/>
            </a:pPr>
            <a:endParaRPr lang="en-US" sz="2400" dirty="0"/>
          </a:p>
        </p:txBody>
      </p:sp>
    </p:spTree>
    <p:extLst>
      <p:ext uri="{BB962C8B-B14F-4D97-AF65-F5344CB8AC3E}">
        <p14:creationId xmlns:p14="http://schemas.microsoft.com/office/powerpoint/2010/main" val="230846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p:txBody>
          <a:bodyPr>
            <a:normAutofit/>
          </a:bodyPr>
          <a:lstStyle/>
          <a:p>
            <a:pPr marL="0" indent="0">
              <a:buNone/>
            </a:pPr>
            <a:r>
              <a:rPr lang="en-US" sz="2400" dirty="0"/>
              <a:t>Boosting works very differently. </a:t>
            </a:r>
          </a:p>
          <a:p>
            <a:pPr marL="514350" indent="-514350">
              <a:buAutoNum type="arabicPeriod"/>
            </a:pPr>
            <a:r>
              <a:rPr lang="en-US" sz="2400" dirty="0"/>
              <a:t>Boosting does not involve bootstrap sampling</a:t>
            </a:r>
          </a:p>
          <a:p>
            <a:pPr marL="514350" indent="-514350">
              <a:buAutoNum type="arabicPeriod"/>
            </a:pPr>
            <a:r>
              <a:rPr lang="en-US" sz="2400" b="1" dirty="0"/>
              <a:t>Trees are grown sequentially</a:t>
            </a:r>
            <a:r>
              <a:rPr lang="en-US" sz="2400" dirty="0"/>
              <a:t>: each tree is grown using information from previously grown trees</a:t>
            </a:r>
          </a:p>
          <a:p>
            <a:pPr marL="0" indent="0">
              <a:buNone/>
            </a:pPr>
            <a:r>
              <a:rPr lang="en-US" sz="2400" dirty="0"/>
              <a:t>3. Like bagging, boosting involves combining a large number of decision trees, </a:t>
            </a:r>
            <a:r>
              <a:rPr lang="en-US" sz="2400" i="1" dirty="0"/>
              <a:t>f</a:t>
            </a:r>
            <a:r>
              <a:rPr lang="en-US" sz="2400" i="1" baseline="30000" dirty="0"/>
              <a:t>1</a:t>
            </a:r>
            <a:r>
              <a:rPr lang="en-US" sz="2400" i="1" dirty="0"/>
              <a:t>, . . . , f</a:t>
            </a:r>
            <a:r>
              <a:rPr lang="en-US" sz="2400" i="1" baseline="30000" dirty="0"/>
              <a:t>B</a:t>
            </a:r>
            <a:r>
              <a:rPr lang="en-US" sz="2400" i="1" dirty="0"/>
              <a:t> </a:t>
            </a:r>
          </a:p>
          <a:p>
            <a:pPr marL="0" indent="0">
              <a:buNone/>
            </a:pPr>
            <a:endParaRPr lang="en-US" sz="2400" dirty="0"/>
          </a:p>
        </p:txBody>
      </p:sp>
    </p:spTree>
    <p:extLst>
      <p:ext uri="{BB962C8B-B14F-4D97-AF65-F5344CB8AC3E}">
        <p14:creationId xmlns:p14="http://schemas.microsoft.com/office/powerpoint/2010/main" val="1626007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fitting</a:t>
            </a:r>
          </a:p>
        </p:txBody>
      </p:sp>
      <p:sp>
        <p:nvSpPr>
          <p:cNvPr id="3" name="Content Placeholder 2"/>
          <p:cNvSpPr>
            <a:spLocks noGrp="1"/>
          </p:cNvSpPr>
          <p:nvPr>
            <p:ph idx="1"/>
          </p:nvPr>
        </p:nvSpPr>
        <p:spPr/>
        <p:txBody>
          <a:bodyPr>
            <a:normAutofit/>
          </a:bodyPr>
          <a:lstStyle/>
          <a:p>
            <a:pPr marL="0" indent="0">
              <a:buNone/>
            </a:pPr>
            <a:r>
              <a:rPr lang="en-US" sz="2400" dirty="0"/>
              <a:t>Given the current model,</a:t>
            </a:r>
          </a:p>
          <a:p>
            <a:r>
              <a:rPr lang="en-US" sz="2400" dirty="0"/>
              <a:t>Fit a decision tree to the </a:t>
            </a:r>
            <a:r>
              <a:rPr lang="en-US" sz="2400" b="1" dirty="0"/>
              <a:t>residuals</a:t>
            </a:r>
            <a:r>
              <a:rPr lang="en-US" sz="2400" dirty="0"/>
              <a:t> (incorrectly classified samples) from the model. </a:t>
            </a:r>
          </a:p>
          <a:p>
            <a:r>
              <a:rPr lang="en-US" sz="2400" dirty="0"/>
              <a:t>Add this new decision tree into the fitted function in order to update the residuals.</a:t>
            </a:r>
          </a:p>
          <a:p>
            <a:r>
              <a:rPr lang="en-US" sz="2400" dirty="0"/>
              <a:t>The learning rate has to be controlled.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707145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for regression</a:t>
            </a:r>
          </a:p>
        </p:txBody>
      </p:sp>
      <p:sp>
        <p:nvSpPr>
          <p:cNvPr id="3" name="Content Placeholder 2"/>
          <p:cNvSpPr>
            <a:spLocks noGrp="1"/>
          </p:cNvSpPr>
          <p:nvPr>
            <p:ph idx="1"/>
          </p:nvPr>
        </p:nvSpPr>
        <p:spPr>
          <a:xfrm>
            <a:off x="457200" y="1600200"/>
            <a:ext cx="8686800" cy="5019675"/>
          </a:xfrm>
        </p:spPr>
        <p:txBody>
          <a:bodyPr>
            <a:noAutofit/>
          </a:bodyPr>
          <a:lstStyle/>
          <a:p>
            <a:pPr marL="0" indent="0">
              <a:lnSpc>
                <a:spcPct val="130000"/>
              </a:lnSpc>
              <a:buNone/>
            </a:pPr>
            <a:r>
              <a:rPr lang="en-US" sz="2200" dirty="0"/>
              <a:t>1. Set </a:t>
            </a:r>
            <a:r>
              <a:rPr lang="en-US" sz="2200" i="1" dirty="0"/>
              <a:t>f(x)=0</a:t>
            </a:r>
            <a:r>
              <a:rPr lang="en-US" sz="2200" dirty="0"/>
              <a:t> and </a:t>
            </a:r>
            <a:r>
              <a:rPr lang="en-US" sz="2200" i="1" dirty="0"/>
              <a:t>r</a:t>
            </a:r>
            <a:r>
              <a:rPr lang="en-US" sz="2200" i="1" baseline="-25000" dirty="0"/>
              <a:t>i</a:t>
            </a:r>
            <a:r>
              <a:rPr lang="en-US" sz="2200" i="1" dirty="0"/>
              <a:t> =y</a:t>
            </a:r>
            <a:r>
              <a:rPr lang="en-US" sz="2200" i="1" baseline="-25000" dirty="0"/>
              <a:t>i</a:t>
            </a:r>
            <a:r>
              <a:rPr lang="en-US" sz="2200" i="1" dirty="0"/>
              <a:t> </a:t>
            </a:r>
            <a:r>
              <a:rPr lang="en-US" sz="2200" dirty="0"/>
              <a:t>for all </a:t>
            </a:r>
            <a:r>
              <a:rPr lang="en-US" sz="2200" i="1" dirty="0"/>
              <a:t>i</a:t>
            </a:r>
            <a:r>
              <a:rPr lang="en-US" sz="2200" dirty="0"/>
              <a:t> in the training set. </a:t>
            </a:r>
          </a:p>
          <a:p>
            <a:pPr marL="0" indent="0">
              <a:lnSpc>
                <a:spcPct val="130000"/>
              </a:lnSpc>
              <a:buNone/>
            </a:pPr>
            <a:r>
              <a:rPr lang="en-US" sz="2200" dirty="0"/>
              <a:t>2. For </a:t>
            </a:r>
            <a:r>
              <a:rPr lang="en-US" sz="2200" i="1" dirty="0"/>
              <a:t>b=1,2,...,B</a:t>
            </a:r>
            <a:r>
              <a:rPr lang="en-US" sz="2200" dirty="0"/>
              <a:t>, repeat: </a:t>
            </a:r>
          </a:p>
          <a:p>
            <a:pPr marL="0" indent="0">
              <a:lnSpc>
                <a:spcPct val="130000"/>
              </a:lnSpc>
              <a:buNone/>
            </a:pPr>
            <a:r>
              <a:rPr lang="en-US" sz="2200" dirty="0"/>
              <a:t>    a. Fit a tree with d splits(+1 terminal nodes) to the training data (X, r).</a:t>
            </a:r>
          </a:p>
          <a:p>
            <a:pPr marL="0" indent="0">
              <a:lnSpc>
                <a:spcPct val="130000"/>
              </a:lnSpc>
              <a:buNone/>
            </a:pPr>
            <a:r>
              <a:rPr lang="en-US" sz="2200" dirty="0"/>
              <a:t>    b. Update the tree by adding in a shrunken version of the new tree: </a:t>
            </a:r>
          </a:p>
          <a:p>
            <a:pPr marL="0" indent="0">
              <a:lnSpc>
                <a:spcPct val="130000"/>
              </a:lnSpc>
              <a:buNone/>
            </a:pPr>
            <a:r>
              <a:rPr lang="en-US" sz="2200" dirty="0"/>
              <a:t>		</a:t>
            </a:r>
          </a:p>
          <a:p>
            <a:pPr marL="0" indent="0">
              <a:lnSpc>
                <a:spcPct val="130000"/>
              </a:lnSpc>
              <a:buNone/>
            </a:pPr>
            <a:r>
              <a:rPr lang="en-US" sz="2200" dirty="0"/>
              <a:t>    c. Update the residuals,</a:t>
            </a:r>
            <a:br>
              <a:rPr lang="en-US" sz="2200" dirty="0"/>
            </a:br>
            <a:endParaRPr lang="en-US" sz="2200" dirty="0"/>
          </a:p>
          <a:p>
            <a:pPr marL="0" indent="0">
              <a:lnSpc>
                <a:spcPct val="130000"/>
              </a:lnSpc>
              <a:buNone/>
            </a:pPr>
            <a:r>
              <a:rPr lang="en-US" sz="2200" dirty="0"/>
              <a:t>3. Output the boosted model,</a:t>
            </a:r>
          </a:p>
          <a:p>
            <a:pPr marL="0" indent="0">
              <a:lnSpc>
                <a:spcPct val="130000"/>
              </a:lnSpc>
              <a:buNone/>
            </a:pPr>
            <a:endParaRPr lang="en-US" sz="2200" dirty="0"/>
          </a:p>
          <a:p>
            <a:pPr marL="0" indent="0">
              <a:lnSpc>
                <a:spcPct val="130000"/>
              </a:lnSpc>
              <a:buNone/>
            </a:pPr>
            <a:r>
              <a:rPr lang="en-US" sz="2200" dirty="0"/>
              <a:t> </a:t>
            </a:r>
          </a:p>
          <a:p>
            <a:pPr marL="0" indent="0">
              <a:lnSpc>
                <a:spcPct val="130000"/>
              </a:lnSpc>
              <a:buNone/>
            </a:pPr>
            <a:endParaRPr lang="en-US" sz="2200" dirty="0"/>
          </a:p>
          <a:p>
            <a:pPr marL="0" indent="0">
              <a:lnSpc>
                <a:spcPct val="130000"/>
              </a:lnSpc>
              <a:buNone/>
            </a:pPr>
            <a:endParaRPr lang="en-US" sz="2200" dirty="0"/>
          </a:p>
        </p:txBody>
      </p:sp>
      <p:pic>
        <p:nvPicPr>
          <p:cNvPr id="5" name="Picture 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75" y="3648075"/>
            <a:ext cx="2946111" cy="374650"/>
          </a:xfrm>
          <a:prstGeom prst="rect">
            <a:avLst/>
          </a:prstGeom>
        </p:spPr>
      </p:pic>
      <p:pic>
        <p:nvPicPr>
          <p:cNvPr id="6" name="Picture 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50" y="4574820"/>
            <a:ext cx="2488911" cy="407108"/>
          </a:xfrm>
          <a:prstGeom prst="rect">
            <a:avLst/>
          </a:prstGeom>
        </p:spPr>
      </p:pic>
      <p:pic>
        <p:nvPicPr>
          <p:cNvPr id="7" name="Picture 6"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775" y="5626099"/>
            <a:ext cx="2207284" cy="847725"/>
          </a:xfrm>
          <a:prstGeom prst="rect">
            <a:avLst/>
          </a:prstGeom>
        </p:spPr>
      </p:pic>
    </p:spTree>
    <p:extLst>
      <p:ext uri="{BB962C8B-B14F-4D97-AF65-F5344CB8AC3E}">
        <p14:creationId xmlns:p14="http://schemas.microsoft.com/office/powerpoint/2010/main" val="2298191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tuning parameters	</a:t>
            </a:r>
          </a:p>
        </p:txBody>
      </p:sp>
      <p:sp>
        <p:nvSpPr>
          <p:cNvPr id="3" name="Content Placeholder 2"/>
          <p:cNvSpPr>
            <a:spLocks noGrp="1"/>
          </p:cNvSpPr>
          <p:nvPr>
            <p:ph idx="1"/>
          </p:nvPr>
        </p:nvSpPr>
        <p:spPr/>
        <p:txBody>
          <a:bodyPr>
            <a:normAutofit/>
          </a:bodyPr>
          <a:lstStyle/>
          <a:p>
            <a:r>
              <a:rPr lang="en-US" sz="2400" u="sng" dirty="0"/>
              <a:t>The number of trees B</a:t>
            </a:r>
            <a:r>
              <a:rPr lang="en-US" sz="2400" dirty="0"/>
              <a:t>. RF and Bagging do not overfit as B increases. Boosting can overfit! </a:t>
            </a:r>
            <a:r>
              <a:rPr lang="en-US" sz="2400" b="1" dirty="0"/>
              <a:t>Cross Validation.</a:t>
            </a:r>
          </a:p>
          <a:p>
            <a:r>
              <a:rPr lang="en-US" sz="2400" u="sng" dirty="0"/>
              <a:t>The shrinkage parameter λ</a:t>
            </a:r>
            <a:r>
              <a:rPr lang="en-US" sz="2400" dirty="0"/>
              <a:t>, a small positive number. Typical values are 0.01 or 0.001 but it depends on the problem. λ only controls the learning rate.</a:t>
            </a:r>
          </a:p>
          <a:p>
            <a:r>
              <a:rPr lang="en-US" sz="2400" u="sng" dirty="0"/>
              <a:t>The number d of splits in each tree</a:t>
            </a:r>
            <a:r>
              <a:rPr lang="en-US" sz="2400" dirty="0"/>
              <a:t>, which controls the complexity of the boosted ensemble. Stumpy trees, d = 1 works well. </a:t>
            </a:r>
          </a:p>
          <a:p>
            <a:endParaRPr lang="en-US" sz="2400" dirty="0"/>
          </a:p>
          <a:p>
            <a:endParaRPr lang="en-US" sz="2400" dirty="0"/>
          </a:p>
        </p:txBody>
      </p:sp>
    </p:spTree>
    <p:extLst>
      <p:ext uri="{BB962C8B-B14F-4D97-AF65-F5344CB8AC3E}">
        <p14:creationId xmlns:p14="http://schemas.microsoft.com/office/powerpoint/2010/main" val="166062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st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79400"/>
            <a:ext cx="7327900" cy="6286500"/>
          </a:xfrm>
          <a:prstGeom prst="rect">
            <a:avLst/>
          </a:prstGeom>
        </p:spPr>
      </p:pic>
    </p:spTree>
    <p:extLst>
      <p:ext uri="{BB962C8B-B14F-4D97-AF65-F5344CB8AC3E}">
        <p14:creationId xmlns:p14="http://schemas.microsoft.com/office/powerpoint/2010/main" val="2395068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Flavors</a:t>
            </a:r>
          </a:p>
        </p:txBody>
      </p:sp>
      <p:sp>
        <p:nvSpPr>
          <p:cNvPr id="3" name="Content Placeholder 2"/>
          <p:cNvSpPr>
            <a:spLocks noGrp="1"/>
          </p:cNvSpPr>
          <p:nvPr>
            <p:ph idx="1"/>
          </p:nvPr>
        </p:nvSpPr>
        <p:spPr>
          <a:xfrm>
            <a:off x="457200" y="1600200"/>
            <a:ext cx="8229600" cy="5257800"/>
          </a:xfrm>
        </p:spPr>
        <p:txBody>
          <a:bodyPr>
            <a:noAutofit/>
          </a:bodyPr>
          <a:lstStyle/>
          <a:p>
            <a:r>
              <a:rPr lang="en-US" sz="2200" dirty="0"/>
              <a:t>ID3 (alternative </a:t>
            </a:r>
            <a:r>
              <a:rPr lang="en-US" sz="2200" dirty="0" err="1"/>
              <a:t>Dichotomizer</a:t>
            </a:r>
            <a:r>
              <a:rPr lang="en-US" sz="2200" dirty="0"/>
              <a:t>), was the first of three Decision Tree implementations developed by Ross Quinlan (Quinlan, J. R. 1986. Induction of Decision Trees. Mach. Learn. 1, 1 (Mar. 1986), 81-106.) Only categorical predictors and no pruning.</a:t>
            </a:r>
          </a:p>
          <a:p>
            <a:r>
              <a:rPr lang="en-US" sz="2200" dirty="0"/>
              <a:t>C4.5, Quinlan's next iteration. The new features (versus ID3) are: (i) accepts both continuous and discrete features; (ii) handles incomplete data points; (iii) solves over-fitting problem by (very clever) bottom-up technique usually known as "pruning"; and (iv) different weights can be applied the features that comprise the training data. </a:t>
            </a:r>
          </a:p>
          <a:p>
            <a:pPr marL="0" indent="0">
              <a:buNone/>
            </a:pPr>
            <a:r>
              <a:rPr lang="en-US" sz="2200" dirty="0"/>
              <a:t>	</a:t>
            </a:r>
            <a:r>
              <a:rPr lang="en-US" sz="2200" b="1" dirty="0"/>
              <a:t>Used in orange </a:t>
            </a:r>
            <a:r>
              <a:rPr lang="en-US" sz="2200" b="1" dirty="0">
                <a:hlinkClick r:id="rId2"/>
              </a:rPr>
              <a:t>http://orange.biolab.si/</a:t>
            </a:r>
            <a:endParaRPr lang="en-US" sz="2200" b="1" dirty="0"/>
          </a:p>
        </p:txBody>
      </p:sp>
    </p:spTree>
    <p:extLst>
      <p:ext uri="{BB962C8B-B14F-4D97-AF65-F5344CB8AC3E}">
        <p14:creationId xmlns:p14="http://schemas.microsoft.com/office/powerpoint/2010/main" val="22035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normAutofit/>
          </a:bodyPr>
          <a:lstStyle/>
          <a:p>
            <a:pPr>
              <a:spcAft>
                <a:spcPts val="1800"/>
              </a:spcAft>
            </a:pPr>
            <a:r>
              <a:rPr lang="en-US" sz="2400" dirty="0"/>
              <a:t>A single decision tree does not perform well</a:t>
            </a:r>
          </a:p>
          <a:p>
            <a:pPr>
              <a:spcAft>
                <a:spcPts val="1800"/>
              </a:spcAft>
            </a:pPr>
            <a:r>
              <a:rPr lang="en-US" sz="2400" dirty="0"/>
              <a:t>But, it is super fast</a:t>
            </a:r>
          </a:p>
          <a:p>
            <a:pPr>
              <a:spcAft>
                <a:spcPts val="1800"/>
              </a:spcAft>
            </a:pPr>
            <a:r>
              <a:rPr lang="en-US" sz="2400" dirty="0"/>
              <a:t>What if we learn multiple trees?</a:t>
            </a:r>
          </a:p>
          <a:p>
            <a:pPr lvl="1">
              <a:spcAft>
                <a:spcPts val="1800"/>
              </a:spcAft>
            </a:pPr>
            <a:r>
              <a:rPr lang="en-US" sz="2400" dirty="0">
                <a:solidFill>
                  <a:srgbClr val="FF0000"/>
                </a:solidFill>
              </a:rPr>
              <a:t>We need to make sure they do not all just learn the same.</a:t>
            </a:r>
          </a:p>
          <a:p>
            <a:pPr>
              <a:spcAft>
                <a:spcPts val="1800"/>
              </a:spcAft>
            </a:pPr>
            <a:endParaRPr lang="en-US" sz="2400" dirty="0"/>
          </a:p>
        </p:txBody>
      </p:sp>
    </p:spTree>
    <p:extLst>
      <p:ext uri="{BB962C8B-B14F-4D97-AF65-F5344CB8AC3E}">
        <p14:creationId xmlns:p14="http://schemas.microsoft.com/office/powerpoint/2010/main" val="2503722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Flavors</a:t>
            </a:r>
          </a:p>
        </p:txBody>
      </p:sp>
      <p:sp>
        <p:nvSpPr>
          <p:cNvPr id="3" name="Content Placeholder 2"/>
          <p:cNvSpPr>
            <a:spLocks noGrp="1"/>
          </p:cNvSpPr>
          <p:nvPr>
            <p:ph idx="1"/>
          </p:nvPr>
        </p:nvSpPr>
        <p:spPr>
          <a:xfrm>
            <a:off x="457200" y="1600200"/>
            <a:ext cx="8229600" cy="5257800"/>
          </a:xfrm>
        </p:spPr>
        <p:txBody>
          <a:bodyPr>
            <a:noAutofit/>
          </a:bodyPr>
          <a:lstStyle/>
          <a:p>
            <a:r>
              <a:rPr lang="en-US" sz="2200" dirty="0"/>
              <a:t>C5.0, The most significant feature unique to C5.0 is a scheme for deriving rule sets. After a tree is grown, the splitting rules that define the terminal nodes can sometimes be simplified: that is, one or more condition can be dropped without changing the subset of observations that fall in the node. </a:t>
            </a:r>
          </a:p>
          <a:p>
            <a:endParaRPr lang="en-US" sz="2200" dirty="0"/>
          </a:p>
          <a:p>
            <a:r>
              <a:rPr lang="en-US" sz="2200" dirty="0"/>
              <a:t>CART or Classification And Regression Trees is often used as a generic acronym for the term Decision Tree, though it apparently has a more specific meaning. In sum, the CART implementation is very similar to C4.5. </a:t>
            </a:r>
            <a:r>
              <a:rPr lang="en-US" sz="2200" b="1" dirty="0"/>
              <a:t>Used in </a:t>
            </a:r>
            <a:r>
              <a:rPr lang="en-US" sz="2200" b="1" dirty="0" err="1"/>
              <a:t>sklearn</a:t>
            </a:r>
            <a:r>
              <a:rPr lang="en-US" sz="2200" b="1" dirty="0"/>
              <a:t>. </a:t>
            </a:r>
          </a:p>
        </p:txBody>
      </p:sp>
    </p:spTree>
    <p:extLst>
      <p:ext uri="{BB962C8B-B14F-4D97-AF65-F5344CB8AC3E}">
        <p14:creationId xmlns:p14="http://schemas.microsoft.com/office/powerpoint/2010/main" val="2203597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Content Placeholder 2"/>
          <p:cNvSpPr>
            <a:spLocks noGrp="1"/>
          </p:cNvSpPr>
          <p:nvPr>
            <p:ph idx="1"/>
          </p:nvPr>
        </p:nvSpPr>
        <p:spPr/>
        <p:txBody>
          <a:bodyPr>
            <a:normAutofit/>
          </a:bodyPr>
          <a:lstStyle/>
          <a:p>
            <a:r>
              <a:rPr lang="en-US" sz="2400" dirty="0"/>
              <a:t>What if we miss predictor values?</a:t>
            </a:r>
          </a:p>
          <a:p>
            <a:pPr lvl="1"/>
            <a:r>
              <a:rPr lang="en-US" sz="2400" dirty="0"/>
              <a:t>Remove those examples =&gt; depletion of the training set</a:t>
            </a:r>
          </a:p>
          <a:p>
            <a:pPr lvl="1"/>
            <a:r>
              <a:rPr lang="en-US" sz="2400" dirty="0"/>
              <a:t>Impute the values either with mean, knn, from the marginal or joint distributions. </a:t>
            </a:r>
          </a:p>
          <a:p>
            <a:r>
              <a:rPr lang="en-US" sz="2400" dirty="0"/>
              <a:t>Trees have a nicer way of doing this</a:t>
            </a:r>
          </a:p>
          <a:p>
            <a:pPr lvl="1"/>
            <a:r>
              <a:rPr lang="en-US" sz="2400" dirty="0"/>
              <a:t>Categorical.</a:t>
            </a:r>
          </a:p>
        </p:txBody>
      </p:sp>
    </p:spTree>
    <p:extLst>
      <p:ext uri="{BB962C8B-B14F-4D97-AF65-F5344CB8AC3E}">
        <p14:creationId xmlns:p14="http://schemas.microsoft.com/office/powerpoint/2010/main" val="1409921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normAutofit/>
          </a:bodyPr>
          <a:lstStyle/>
          <a:p>
            <a:r>
              <a:rPr lang="en-US" sz="2400" dirty="0"/>
              <a:t>Pattern Recognition and Machine Learning, Christopher M. Bishop</a:t>
            </a:r>
          </a:p>
          <a:p>
            <a:r>
              <a:rPr lang="en-US" sz="2400" dirty="0"/>
              <a:t>The Elements of Statistical Learning</a:t>
            </a:r>
          </a:p>
          <a:p>
            <a:pPr marL="400050" lvl="1" indent="0">
              <a:buNone/>
            </a:pPr>
            <a:r>
              <a:rPr lang="en-US" sz="2400" dirty="0"/>
              <a:t>Trevor Hastie, Robert Tibshirani, Jerome Friedman</a:t>
            </a:r>
          </a:p>
          <a:p>
            <a:pPr marL="400050" lvl="1" indent="0">
              <a:buNone/>
            </a:pPr>
            <a:r>
              <a:rPr lang="en-US" sz="2400" dirty="0">
                <a:hlinkClick r:id="rId2"/>
              </a:rPr>
              <a:t>http://statweb.stanford.edu/~tibs/ElemStatLearn/printings/ESLII_print10.pdf</a:t>
            </a:r>
            <a:endParaRPr lang="en-US" sz="2400" dirty="0"/>
          </a:p>
          <a:p>
            <a:endParaRPr lang="en-US" sz="2400" dirty="0"/>
          </a:p>
        </p:txBody>
      </p:sp>
    </p:spTree>
    <p:extLst>
      <p:ext uri="{BB962C8B-B14F-4D97-AF65-F5344CB8AC3E}">
        <p14:creationId xmlns:p14="http://schemas.microsoft.com/office/powerpoint/2010/main" val="25088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a:t>
            </a:r>
            <a:r>
              <a:rPr lang="en-US" b="1" dirty="0"/>
              <a:t>B</a:t>
            </a:r>
            <a:r>
              <a:rPr lang="en-US" dirty="0"/>
              <a:t>ootstrap </a:t>
            </a:r>
            <a:r>
              <a:rPr lang="en-US" b="1" dirty="0"/>
              <a:t>Agg</a:t>
            </a:r>
            <a:r>
              <a:rPr lang="en-US" dirty="0"/>
              <a:t>regat</a:t>
            </a:r>
            <a:r>
              <a:rPr lang="en-US" b="1" dirty="0"/>
              <a:t>in</a:t>
            </a:r>
            <a:r>
              <a:rPr lang="en-US" dirty="0"/>
              <a:t>g)	</a:t>
            </a:r>
          </a:p>
        </p:txBody>
      </p:sp>
      <p:sp>
        <p:nvSpPr>
          <p:cNvPr id="3" name="Content Placeholder 2"/>
          <p:cNvSpPr>
            <a:spLocks noGrp="1"/>
          </p:cNvSpPr>
          <p:nvPr>
            <p:ph idx="1"/>
          </p:nvPr>
        </p:nvSpPr>
        <p:spPr/>
        <p:txBody>
          <a:bodyPr>
            <a:normAutofit/>
          </a:bodyPr>
          <a:lstStyle/>
          <a:p>
            <a:pPr marL="0" indent="0">
              <a:buNone/>
            </a:pPr>
            <a:r>
              <a:rPr lang="en-US" sz="2400" dirty="0"/>
              <a:t>If we split the data in random different ways, decision trees give different results, </a:t>
            </a:r>
            <a:r>
              <a:rPr lang="en-US" sz="2400" b="1" dirty="0"/>
              <a:t>high variance.</a:t>
            </a:r>
          </a:p>
          <a:p>
            <a:pPr marL="0" indent="0">
              <a:buNone/>
            </a:pPr>
            <a:endParaRPr lang="en-US" sz="2400" b="1" dirty="0"/>
          </a:p>
          <a:p>
            <a:pPr marL="0" indent="0">
              <a:buNone/>
            </a:pPr>
            <a:r>
              <a:rPr lang="en-US" sz="2400" b="1" dirty="0"/>
              <a:t>Bagging: B</a:t>
            </a:r>
            <a:r>
              <a:rPr lang="en-US" sz="2400" dirty="0"/>
              <a:t>ootstrap </a:t>
            </a:r>
            <a:r>
              <a:rPr lang="en-US" sz="2400" b="1" dirty="0"/>
              <a:t>agg</a:t>
            </a:r>
            <a:r>
              <a:rPr lang="en-US" sz="2400" dirty="0"/>
              <a:t>regat</a:t>
            </a:r>
            <a:r>
              <a:rPr lang="en-US" sz="2400" b="1" dirty="0"/>
              <a:t>ing</a:t>
            </a:r>
            <a:r>
              <a:rPr lang="en-US" sz="2400" dirty="0"/>
              <a:t> is a method that result in low variance. </a:t>
            </a:r>
          </a:p>
          <a:p>
            <a:pPr marL="0" indent="0">
              <a:buNone/>
            </a:pPr>
            <a:endParaRPr lang="en-US" sz="2400" dirty="0"/>
          </a:p>
          <a:p>
            <a:pPr marL="0" indent="0">
              <a:buNone/>
            </a:pPr>
            <a:r>
              <a:rPr lang="en-US" sz="2400" dirty="0"/>
              <a:t>If we had multiple realizations of the data (or multiple samples) we could calculate the predictions multiple times and take the average of the fact that averaging  multiple onerous estimations produce less uncertain results.</a:t>
            </a:r>
          </a:p>
        </p:txBody>
      </p:sp>
      <p:sp>
        <p:nvSpPr>
          <p:cNvPr id="4" name="TextBox 3">
            <a:extLst>
              <a:ext uri="{FF2B5EF4-FFF2-40B4-BE49-F238E27FC236}">
                <a16:creationId xmlns:a16="http://schemas.microsoft.com/office/drawing/2014/main" id="{8C3AAF14-6C2A-1E43-84F9-A1401E379A58}"/>
              </a:ext>
            </a:extLst>
          </p:cNvPr>
          <p:cNvSpPr txBox="1"/>
          <p:nvPr/>
        </p:nvSpPr>
        <p:spPr>
          <a:xfrm>
            <a:off x="1990847" y="5937031"/>
            <a:ext cx="5405376" cy="646331"/>
          </a:xfrm>
          <a:prstGeom prst="rect">
            <a:avLst/>
          </a:prstGeom>
          <a:noFill/>
          <a:ln>
            <a:solidFill>
              <a:srgbClr val="FF0000"/>
            </a:solidFill>
          </a:ln>
        </p:spPr>
        <p:txBody>
          <a:bodyPr wrap="square" rtlCol="0">
            <a:spAutoFit/>
          </a:bodyPr>
          <a:lstStyle/>
          <a:p>
            <a:r>
              <a:rPr lang="en-US" dirty="0"/>
              <a:t>Averaging a set of observations reduces variance: </a:t>
            </a:r>
            <a:r>
              <a:rPr lang="el-GR" dirty="0"/>
              <a:t>σ</a:t>
            </a:r>
            <a:r>
              <a:rPr lang="el-GR" baseline="30000" dirty="0"/>
              <a:t>2</a:t>
            </a:r>
            <a:r>
              <a:rPr lang="el-GR" dirty="0"/>
              <a:t>/</a:t>
            </a:r>
            <a:r>
              <a:rPr lang="en-US" dirty="0"/>
              <a:t>n </a:t>
            </a:r>
          </a:p>
          <a:p>
            <a:r>
              <a:rPr lang="en-US" dirty="0"/>
              <a:t> </a:t>
            </a:r>
          </a:p>
        </p:txBody>
      </p:sp>
    </p:spTree>
    <p:extLst>
      <p:ext uri="{BB962C8B-B14F-4D97-AF65-F5344CB8AC3E}">
        <p14:creationId xmlns:p14="http://schemas.microsoft.com/office/powerpoint/2010/main" val="34489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a:t>
            </a:r>
          </a:p>
        </p:txBody>
      </p:sp>
      <p:sp>
        <p:nvSpPr>
          <p:cNvPr id="3" name="Content Placeholder 2"/>
          <p:cNvSpPr>
            <a:spLocks noGrp="1"/>
          </p:cNvSpPr>
          <p:nvPr>
            <p:ph idx="1"/>
          </p:nvPr>
        </p:nvSpPr>
        <p:spPr>
          <a:xfrm>
            <a:off x="457200" y="1255486"/>
            <a:ext cx="8229600" cy="4967514"/>
          </a:xfrm>
        </p:spPr>
        <p:txBody>
          <a:bodyPr>
            <a:normAutofit/>
          </a:bodyPr>
          <a:lstStyle/>
          <a:p>
            <a:pPr marL="0" indent="0">
              <a:buNone/>
            </a:pPr>
            <a:r>
              <a:rPr lang="en-US" sz="2400" dirty="0"/>
              <a:t>For each sample </a:t>
            </a:r>
            <a:r>
              <a:rPr lang="en-US" sz="2400" i="1" dirty="0"/>
              <a:t>b</a:t>
            </a:r>
            <a:r>
              <a:rPr lang="en-US" sz="2400" dirty="0"/>
              <a:t>, we calculate </a:t>
            </a:r>
            <a:r>
              <a:rPr lang="en-US" sz="2400" i="1" dirty="0"/>
              <a:t>f</a:t>
            </a:r>
            <a:r>
              <a:rPr lang="en-US" sz="2400" i="1" baseline="30000" dirty="0"/>
              <a:t>b</a:t>
            </a:r>
            <a:r>
              <a:rPr lang="en-US" sz="2400" i="1" dirty="0"/>
              <a:t>(x)</a:t>
            </a:r>
            <a:r>
              <a:rPr lang="en-US" sz="2400" dirty="0"/>
              <a:t>, then:</a:t>
            </a:r>
          </a:p>
          <a:p>
            <a:pPr marL="0" indent="0">
              <a:buNone/>
            </a:pPr>
            <a:endParaRPr lang="en-US" sz="2400" i="1" dirty="0"/>
          </a:p>
          <a:p>
            <a:pPr marL="0" indent="0">
              <a:buNone/>
            </a:pPr>
            <a:endParaRPr lang="en-US" sz="2400" i="1" dirty="0"/>
          </a:p>
          <a:p>
            <a:pPr marL="0" indent="0">
              <a:buNone/>
            </a:pPr>
            <a:endParaRPr lang="en-US" sz="2400" dirty="0"/>
          </a:p>
          <a:p>
            <a:pPr marL="0" indent="0">
              <a:buNone/>
            </a:pPr>
            <a:r>
              <a:rPr lang="en-US" sz="2400" dirty="0"/>
              <a:t>How?  </a:t>
            </a:r>
          </a:p>
          <a:p>
            <a:pPr marL="0" indent="0">
              <a:buNone/>
            </a:pPr>
            <a:r>
              <a:rPr lang="en-US" sz="2400" b="1" dirty="0"/>
              <a:t>Bootstrap </a:t>
            </a:r>
            <a:endParaRPr lang="en-US" sz="2400" dirty="0"/>
          </a:p>
          <a:p>
            <a:pPr marL="0" indent="0">
              <a:buNone/>
            </a:pPr>
            <a:r>
              <a:rPr lang="en-US" sz="2400" dirty="0"/>
              <a:t>Construct B (hundreds) of trees (no pruning) </a:t>
            </a:r>
          </a:p>
          <a:p>
            <a:pPr marL="0" indent="0">
              <a:buNone/>
            </a:pPr>
            <a:r>
              <a:rPr lang="en-US" sz="2400" dirty="0"/>
              <a:t>Learn a classifier for each bootstrap sample and average them:</a:t>
            </a:r>
          </a:p>
          <a:p>
            <a:pPr marL="0" indent="0">
              <a:buNone/>
            </a:pPr>
            <a:r>
              <a:rPr lang="en-US" sz="2400" dirty="0">
                <a:solidFill>
                  <a:srgbClr val="FF0000"/>
                </a:solidFill>
                <a:effectLst>
                  <a:outerShdw blurRad="38100" dist="38100" dir="2700000" algn="tl">
                    <a:srgbClr val="000000">
                      <a:alpha val="43137"/>
                    </a:srgbClr>
                  </a:outerShdw>
                </a:effectLst>
              </a:rPr>
              <a:t>	Very effective</a:t>
            </a:r>
          </a:p>
          <a:p>
            <a:pPr marL="0" indent="0">
              <a:buNone/>
            </a:pPr>
            <a:endParaRPr lang="en-US" sz="2400"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258" y="1989446"/>
            <a:ext cx="2639462" cy="818079"/>
          </a:xfrm>
          <a:prstGeom prst="rect">
            <a:avLst/>
          </a:prstGeom>
        </p:spPr>
      </p:pic>
    </p:spTree>
    <p:extLst>
      <p:ext uri="{BB962C8B-B14F-4D97-AF65-F5344CB8AC3E}">
        <p14:creationId xmlns:p14="http://schemas.microsoft.com/office/powerpoint/2010/main" val="18788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9627"/>
            <a:ext cx="8229600" cy="1140506"/>
          </a:xfrm>
        </p:spPr>
        <p:txBody>
          <a:bodyPr/>
          <a:lstStyle/>
          <a:p>
            <a:pPr marL="0" indent="0">
              <a:buNone/>
            </a:pPr>
            <a:r>
              <a:rPr lang="en-US" b="1" dirty="0"/>
              <a:t>Bagging for classification</a:t>
            </a:r>
            <a:r>
              <a:rPr lang="en-US" dirty="0"/>
              <a:t>: Majority vote</a:t>
            </a:r>
          </a:p>
          <a:p>
            <a:pPr marL="0" indent="0">
              <a:buNone/>
            </a:pPr>
            <a:endParaRPr lang="en-US" dirty="0"/>
          </a:p>
        </p:txBody>
      </p:sp>
      <p:pic>
        <p:nvPicPr>
          <p:cNvPr id="4" name="Picture 3" descr="BaggingRegress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0" y="633863"/>
            <a:ext cx="6262914" cy="6262914"/>
          </a:xfrm>
          <a:prstGeom prst="rect">
            <a:avLst/>
          </a:prstGeom>
        </p:spPr>
      </p:pic>
      <p:cxnSp>
        <p:nvCxnSpPr>
          <p:cNvPr id="6" name="Straight Arrow Connector 5"/>
          <p:cNvCxnSpPr/>
          <p:nvPr/>
        </p:nvCxnSpPr>
        <p:spPr>
          <a:xfrm flipH="1">
            <a:off x="5950857" y="1850571"/>
            <a:ext cx="1629227" cy="54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580084" y="1611476"/>
            <a:ext cx="1109799" cy="369332"/>
          </a:xfrm>
          <a:prstGeom prst="rect">
            <a:avLst/>
          </a:prstGeom>
          <a:noFill/>
        </p:spPr>
        <p:txBody>
          <a:bodyPr wrap="none" rtlCol="0">
            <a:spAutoFit/>
          </a:bodyPr>
          <a:lstStyle/>
          <a:p>
            <a:r>
              <a:rPr lang="en-US" dirty="0"/>
              <a:t>Test error</a:t>
            </a:r>
          </a:p>
        </p:txBody>
      </p:sp>
      <p:sp>
        <p:nvSpPr>
          <p:cNvPr id="2" name="TextBox 1"/>
          <p:cNvSpPr txBox="1"/>
          <p:nvPr/>
        </p:nvSpPr>
        <p:spPr>
          <a:xfrm>
            <a:off x="752383" y="730975"/>
            <a:ext cx="7937500" cy="523220"/>
          </a:xfrm>
          <a:prstGeom prst="rect">
            <a:avLst/>
          </a:prstGeom>
          <a:noFill/>
        </p:spPr>
        <p:txBody>
          <a:bodyPr wrap="square" rtlCol="0">
            <a:spAutoFit/>
          </a:bodyPr>
          <a:lstStyle/>
          <a:p>
            <a:pPr algn="ctr"/>
            <a:r>
              <a:rPr lang="en-US" sz="2800" b="1" dirty="0"/>
              <a:t>NO OVERFITTING</a:t>
            </a:r>
          </a:p>
        </p:txBody>
      </p:sp>
    </p:spTree>
    <p:extLst>
      <p:ext uri="{BB962C8B-B14F-4D97-AF65-F5344CB8AC3E}">
        <p14:creationId xmlns:p14="http://schemas.microsoft.com/office/powerpoint/2010/main" val="984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7857" y="5914574"/>
            <a:ext cx="6948714" cy="36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161143" y="1360717"/>
            <a:ext cx="0" cy="4789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64097" y="6129051"/>
            <a:ext cx="382474" cy="369332"/>
          </a:xfrm>
          <a:prstGeom prst="rect">
            <a:avLst/>
          </a:prstGeom>
          <a:noFill/>
        </p:spPr>
        <p:txBody>
          <a:bodyPr wrap="none" rtlCol="0">
            <a:spAutoFit/>
          </a:bodyPr>
          <a:lstStyle/>
          <a:p>
            <a:r>
              <a:rPr lang="en-US" dirty="0"/>
              <a:t>X</a:t>
            </a:r>
            <a:r>
              <a:rPr lang="en-US" baseline="-25000" dirty="0"/>
              <a:t>1</a:t>
            </a:r>
            <a:endParaRPr lang="en-US" dirty="0"/>
          </a:p>
        </p:txBody>
      </p:sp>
      <p:sp>
        <p:nvSpPr>
          <p:cNvPr id="9" name="TextBox 8"/>
          <p:cNvSpPr txBox="1"/>
          <p:nvPr/>
        </p:nvSpPr>
        <p:spPr>
          <a:xfrm>
            <a:off x="615383" y="1382879"/>
            <a:ext cx="382474" cy="369332"/>
          </a:xfrm>
          <a:prstGeom prst="rect">
            <a:avLst/>
          </a:prstGeom>
          <a:noFill/>
        </p:spPr>
        <p:txBody>
          <a:bodyPr wrap="none" rtlCol="0">
            <a:spAutoFit/>
          </a:bodyPr>
          <a:lstStyle/>
          <a:p>
            <a:r>
              <a:rPr lang="en-US" dirty="0"/>
              <a:t>X</a:t>
            </a:r>
            <a:r>
              <a:rPr lang="en-US" baseline="-25000" dirty="0"/>
              <a:t>2</a:t>
            </a:r>
            <a:endParaRPr lang="en-US" dirty="0"/>
          </a:p>
        </p:txBody>
      </p:sp>
      <p:sp>
        <p:nvSpPr>
          <p:cNvPr id="114" name="Oval 113"/>
          <p:cNvSpPr/>
          <p:nvPr/>
        </p:nvSpPr>
        <p:spPr>
          <a:xfrm>
            <a:off x="1832429" y="2050146"/>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982686" y="179125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3327400" y="300083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0" name="Group 119"/>
          <p:cNvGrpSpPr/>
          <p:nvPr/>
        </p:nvGrpSpPr>
        <p:grpSpPr>
          <a:xfrm rot="19067347">
            <a:off x="2004787" y="3673845"/>
            <a:ext cx="1839685" cy="1557049"/>
            <a:chOff x="2004786" y="2967301"/>
            <a:chExt cx="1839685" cy="1557049"/>
          </a:xfrm>
        </p:grpSpPr>
        <p:sp>
          <p:nvSpPr>
            <p:cNvPr id="117" name="Oval 116"/>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1" name="Group 120"/>
          <p:cNvGrpSpPr/>
          <p:nvPr/>
        </p:nvGrpSpPr>
        <p:grpSpPr>
          <a:xfrm rot="20886646">
            <a:off x="3443502" y="3416948"/>
            <a:ext cx="1839685" cy="1557049"/>
            <a:chOff x="2004786" y="2967301"/>
            <a:chExt cx="1839685" cy="1557049"/>
          </a:xfrm>
        </p:grpSpPr>
        <p:sp>
          <p:nvSpPr>
            <p:cNvPr id="122" name="Oval 121"/>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rot="19067347">
            <a:off x="4712948" y="1516161"/>
            <a:ext cx="1839685" cy="1557049"/>
            <a:chOff x="2004786" y="2967301"/>
            <a:chExt cx="1839685" cy="1557049"/>
          </a:xfrm>
          <a:solidFill>
            <a:srgbClr val="77933C"/>
          </a:solidFill>
        </p:grpSpPr>
        <p:sp>
          <p:nvSpPr>
            <p:cNvPr id="126" name="Oval 125"/>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rot="18136368">
            <a:off x="5194164" y="2570785"/>
            <a:ext cx="1839685" cy="1557049"/>
            <a:chOff x="2004786" y="2967301"/>
            <a:chExt cx="1839685" cy="1557049"/>
          </a:xfrm>
          <a:solidFill>
            <a:srgbClr val="77933C"/>
          </a:solidFill>
        </p:grpSpPr>
        <p:sp>
          <p:nvSpPr>
            <p:cNvPr id="130" name="Oval 129"/>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rot="1536778">
            <a:off x="4375156" y="4036388"/>
            <a:ext cx="1839685" cy="1557049"/>
            <a:chOff x="2004786" y="2967301"/>
            <a:chExt cx="1839685" cy="1557049"/>
          </a:xfrm>
          <a:solidFill>
            <a:srgbClr val="77933C"/>
          </a:solidFill>
        </p:grpSpPr>
        <p:sp>
          <p:nvSpPr>
            <p:cNvPr id="134" name="Oval 133"/>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7" name="Oval 136"/>
          <p:cNvSpPr/>
          <p:nvPr/>
        </p:nvSpPr>
        <p:spPr>
          <a:xfrm>
            <a:off x="4717395" y="157847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Freeform 137"/>
          <p:cNvSpPr/>
          <p:nvPr/>
        </p:nvSpPr>
        <p:spPr>
          <a:xfrm>
            <a:off x="4481286" y="780146"/>
            <a:ext cx="1124857" cy="48985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9" name="Freeform 138"/>
          <p:cNvSpPr/>
          <p:nvPr/>
        </p:nvSpPr>
        <p:spPr>
          <a:xfrm flipH="1">
            <a:off x="4128997" y="780146"/>
            <a:ext cx="504689"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0" name="Freeform 139"/>
          <p:cNvSpPr/>
          <p:nvPr/>
        </p:nvSpPr>
        <p:spPr>
          <a:xfrm rot="20113335">
            <a:off x="4801875" y="8188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1" name="Freeform 140"/>
          <p:cNvSpPr/>
          <p:nvPr/>
        </p:nvSpPr>
        <p:spPr>
          <a:xfrm rot="21163266">
            <a:off x="4954275" y="9712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2" name="Freeform 141"/>
          <p:cNvSpPr/>
          <p:nvPr/>
        </p:nvSpPr>
        <p:spPr>
          <a:xfrm rot="20113335">
            <a:off x="5106675" y="724504"/>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3" name="Freeform 142"/>
          <p:cNvSpPr/>
          <p:nvPr/>
        </p:nvSpPr>
        <p:spPr>
          <a:xfrm>
            <a:off x="4535714" y="562432"/>
            <a:ext cx="471715" cy="5188857"/>
          </a:xfrm>
          <a:custGeom>
            <a:avLst/>
            <a:gdLst>
              <a:gd name="connsiteX0" fmla="*/ 471715 w 471715"/>
              <a:gd name="connsiteY0" fmla="*/ 5188857 h 5188857"/>
              <a:gd name="connsiteX1" fmla="*/ 471715 w 471715"/>
              <a:gd name="connsiteY1" fmla="*/ 5188857 h 5188857"/>
              <a:gd name="connsiteX2" fmla="*/ 453572 w 471715"/>
              <a:gd name="connsiteY2" fmla="*/ 4118428 h 5188857"/>
              <a:gd name="connsiteX3" fmla="*/ 435429 w 471715"/>
              <a:gd name="connsiteY3" fmla="*/ 3955142 h 5188857"/>
              <a:gd name="connsiteX4" fmla="*/ 417286 w 471715"/>
              <a:gd name="connsiteY4" fmla="*/ 3900714 h 5188857"/>
              <a:gd name="connsiteX5" fmla="*/ 399143 w 471715"/>
              <a:gd name="connsiteY5" fmla="*/ 3646714 h 5188857"/>
              <a:gd name="connsiteX6" fmla="*/ 381000 w 471715"/>
              <a:gd name="connsiteY6" fmla="*/ 3320142 h 5188857"/>
              <a:gd name="connsiteX7" fmla="*/ 344715 w 471715"/>
              <a:gd name="connsiteY7" fmla="*/ 3175000 h 5188857"/>
              <a:gd name="connsiteX8" fmla="*/ 326572 w 471715"/>
              <a:gd name="connsiteY8" fmla="*/ 3084285 h 5188857"/>
              <a:gd name="connsiteX9" fmla="*/ 272143 w 471715"/>
              <a:gd name="connsiteY9" fmla="*/ 3011714 h 5188857"/>
              <a:gd name="connsiteX10" fmla="*/ 254000 w 471715"/>
              <a:gd name="connsiteY10" fmla="*/ 2249714 h 5188857"/>
              <a:gd name="connsiteX11" fmla="*/ 235857 w 471715"/>
              <a:gd name="connsiteY11" fmla="*/ 2159000 h 5188857"/>
              <a:gd name="connsiteX12" fmla="*/ 199572 w 471715"/>
              <a:gd name="connsiteY12" fmla="*/ 1487714 h 5188857"/>
              <a:gd name="connsiteX13" fmla="*/ 163286 w 471715"/>
              <a:gd name="connsiteY13" fmla="*/ 1288142 h 5188857"/>
              <a:gd name="connsiteX14" fmla="*/ 145143 w 471715"/>
              <a:gd name="connsiteY14" fmla="*/ 1143000 h 5188857"/>
              <a:gd name="connsiteX15" fmla="*/ 108857 w 471715"/>
              <a:gd name="connsiteY15" fmla="*/ 925285 h 5188857"/>
              <a:gd name="connsiteX16" fmla="*/ 90715 w 471715"/>
              <a:gd name="connsiteY16" fmla="*/ 762000 h 5188857"/>
              <a:gd name="connsiteX17" fmla="*/ 72572 w 471715"/>
              <a:gd name="connsiteY17" fmla="*/ 689428 h 5188857"/>
              <a:gd name="connsiteX18" fmla="*/ 36286 w 471715"/>
              <a:gd name="connsiteY18" fmla="*/ 508000 h 5188857"/>
              <a:gd name="connsiteX19" fmla="*/ 0 w 471715"/>
              <a:gd name="connsiteY19" fmla="*/ 326571 h 5188857"/>
              <a:gd name="connsiteX20" fmla="*/ 18143 w 471715"/>
              <a:gd name="connsiteY20" fmla="*/ 0 h 5188857"/>
              <a:gd name="connsiteX21" fmla="*/ 18143 w 471715"/>
              <a:gd name="connsiteY21" fmla="*/ 0 h 51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715" h="5188857">
                <a:moveTo>
                  <a:pt x="471715" y="5188857"/>
                </a:moveTo>
                <a:lnTo>
                  <a:pt x="471715" y="5188857"/>
                </a:lnTo>
                <a:cubicBezTo>
                  <a:pt x="465667" y="4832047"/>
                  <a:pt x="464063" y="4475135"/>
                  <a:pt x="453572" y="4118428"/>
                </a:cubicBezTo>
                <a:cubicBezTo>
                  <a:pt x="451962" y="4063688"/>
                  <a:pt x="444432" y="4009160"/>
                  <a:pt x="435429" y="3955142"/>
                </a:cubicBezTo>
                <a:cubicBezTo>
                  <a:pt x="432285" y="3936278"/>
                  <a:pt x="423334" y="3918857"/>
                  <a:pt x="417286" y="3900714"/>
                </a:cubicBezTo>
                <a:cubicBezTo>
                  <a:pt x="411238" y="3816047"/>
                  <a:pt x="404438" y="3731431"/>
                  <a:pt x="399143" y="3646714"/>
                </a:cubicBezTo>
                <a:cubicBezTo>
                  <a:pt x="392342" y="3537901"/>
                  <a:pt x="390445" y="3428757"/>
                  <a:pt x="381000" y="3320142"/>
                </a:cubicBezTo>
                <a:cubicBezTo>
                  <a:pt x="372084" y="3217612"/>
                  <a:pt x="364560" y="3254380"/>
                  <a:pt x="344715" y="3175000"/>
                </a:cubicBezTo>
                <a:cubicBezTo>
                  <a:pt x="337236" y="3145084"/>
                  <a:pt x="339096" y="3112464"/>
                  <a:pt x="326572" y="3084285"/>
                </a:cubicBezTo>
                <a:cubicBezTo>
                  <a:pt x="314291" y="3056653"/>
                  <a:pt x="290286" y="3035904"/>
                  <a:pt x="272143" y="3011714"/>
                </a:cubicBezTo>
                <a:cubicBezTo>
                  <a:pt x="266095" y="2757714"/>
                  <a:pt x="264802" y="2503556"/>
                  <a:pt x="254000" y="2249714"/>
                </a:cubicBezTo>
                <a:cubicBezTo>
                  <a:pt x="252689" y="2218905"/>
                  <a:pt x="237781" y="2189777"/>
                  <a:pt x="235857" y="2159000"/>
                </a:cubicBezTo>
                <a:cubicBezTo>
                  <a:pt x="196632" y="1531394"/>
                  <a:pt x="240979" y="1860374"/>
                  <a:pt x="199572" y="1487714"/>
                </a:cubicBezTo>
                <a:cubicBezTo>
                  <a:pt x="182476" y="1333852"/>
                  <a:pt x="195506" y="1384803"/>
                  <a:pt x="163286" y="1288142"/>
                </a:cubicBezTo>
                <a:cubicBezTo>
                  <a:pt x="157238" y="1239761"/>
                  <a:pt x="152376" y="1191218"/>
                  <a:pt x="145143" y="1143000"/>
                </a:cubicBezTo>
                <a:cubicBezTo>
                  <a:pt x="134229" y="1070241"/>
                  <a:pt x="116981" y="998408"/>
                  <a:pt x="108857" y="925285"/>
                </a:cubicBezTo>
                <a:cubicBezTo>
                  <a:pt x="102810" y="870857"/>
                  <a:pt x="99042" y="816126"/>
                  <a:pt x="90715" y="762000"/>
                </a:cubicBezTo>
                <a:cubicBezTo>
                  <a:pt x="86923" y="737355"/>
                  <a:pt x="77797" y="713810"/>
                  <a:pt x="72572" y="689428"/>
                </a:cubicBezTo>
                <a:cubicBezTo>
                  <a:pt x="59649" y="629123"/>
                  <a:pt x="45008" y="569054"/>
                  <a:pt x="36286" y="508000"/>
                </a:cubicBezTo>
                <a:cubicBezTo>
                  <a:pt x="15438" y="362068"/>
                  <a:pt x="31666" y="421569"/>
                  <a:pt x="0" y="326571"/>
                </a:cubicBezTo>
                <a:cubicBezTo>
                  <a:pt x="21156" y="72697"/>
                  <a:pt x="18143" y="181680"/>
                  <a:pt x="18143" y="0"/>
                </a:cubicBezTo>
                <a:lnTo>
                  <a:pt x="18143"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DA09149C-E3C6-EA4C-B311-40687A5116E0}"/>
              </a:ext>
            </a:extLst>
          </p:cNvPr>
          <p:cNvSpPr txBox="1"/>
          <p:nvPr/>
        </p:nvSpPr>
        <p:spPr>
          <a:xfrm>
            <a:off x="6101101" y="404765"/>
            <a:ext cx="2724592" cy="369332"/>
          </a:xfrm>
          <a:prstGeom prst="rect">
            <a:avLst/>
          </a:prstGeom>
          <a:noFill/>
          <a:ln>
            <a:solidFill>
              <a:srgbClr val="FF0000"/>
            </a:solidFill>
          </a:ln>
        </p:spPr>
        <p:txBody>
          <a:bodyPr wrap="none" rtlCol="0">
            <a:spAutoFit/>
          </a:bodyPr>
          <a:lstStyle/>
          <a:p>
            <a:r>
              <a:rPr lang="en-US" dirty="0"/>
              <a:t>Average decision boundary</a:t>
            </a:r>
          </a:p>
        </p:txBody>
      </p:sp>
      <p:cxnSp>
        <p:nvCxnSpPr>
          <p:cNvPr id="4" name="Straight Arrow Connector 3">
            <a:extLst>
              <a:ext uri="{FF2B5EF4-FFF2-40B4-BE49-F238E27FC236}">
                <a16:creationId xmlns:a16="http://schemas.microsoft.com/office/drawing/2014/main" id="{D3AF5D2B-EDD9-864E-9D07-263F0320EF8D}"/>
              </a:ext>
            </a:extLst>
          </p:cNvPr>
          <p:cNvCxnSpPr>
            <a:cxnSpLocks/>
          </p:cNvCxnSpPr>
          <p:nvPr/>
        </p:nvCxnSpPr>
        <p:spPr>
          <a:xfrm flipH="1">
            <a:off x="4632878" y="604447"/>
            <a:ext cx="1379982" cy="1696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14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decision trees</a:t>
            </a:r>
          </a:p>
        </p:txBody>
      </p:sp>
      <p:pic>
        <p:nvPicPr>
          <p:cNvPr id="4" name="Picture 3" descr="Screen Shot 2016-10-31 at 8.43.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800"/>
            <a:ext cx="9144000" cy="5334820"/>
          </a:xfrm>
          <a:prstGeom prst="rect">
            <a:avLst/>
          </a:prstGeom>
        </p:spPr>
      </p:pic>
      <p:sp>
        <p:nvSpPr>
          <p:cNvPr id="5" name="Rectangle 4"/>
          <p:cNvSpPr/>
          <p:nvPr/>
        </p:nvSpPr>
        <p:spPr>
          <a:xfrm>
            <a:off x="693445" y="6550223"/>
            <a:ext cx="7993355" cy="307777"/>
          </a:xfrm>
          <a:prstGeom prst="rect">
            <a:avLst/>
          </a:prstGeom>
        </p:spPr>
        <p:txBody>
          <a:bodyPr wrap="square">
            <a:spAutoFit/>
          </a:bodyPr>
          <a:lstStyle/>
          <a:p>
            <a:r>
              <a:rPr lang="en-US" sz="1400" dirty="0"/>
              <a:t>Hastie et al.,”The Elements of Statistical Learning: Data Mining, Inference, and Prediction”, Springer (2009)</a:t>
            </a:r>
          </a:p>
        </p:txBody>
      </p:sp>
    </p:spTree>
    <p:extLst>
      <p:ext uri="{BB962C8B-B14F-4D97-AF65-F5344CB8AC3E}">
        <p14:creationId xmlns:p14="http://schemas.microsoft.com/office/powerpoint/2010/main" val="95546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1012</TotalTime>
  <Words>2133</Words>
  <Application>Microsoft Macintosh PowerPoint</Application>
  <PresentationFormat>On-screen Show (4:3)</PresentationFormat>
  <Paragraphs>224</Paragraphs>
  <Slides>42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Symbol</vt:lpstr>
      <vt:lpstr>Office Theme</vt:lpstr>
      <vt:lpstr>Random Forests, Bagging, and Boosting</vt:lpstr>
      <vt:lpstr>Outline </vt:lpstr>
      <vt:lpstr>Power of the crowds</vt:lpstr>
      <vt:lpstr>Ensemble methods</vt:lpstr>
      <vt:lpstr>Bagging (Bootstrap Aggregating) </vt:lpstr>
      <vt:lpstr>Bagging </vt:lpstr>
      <vt:lpstr>PowerPoint Presentation</vt:lpstr>
      <vt:lpstr>PowerPoint Presentation</vt:lpstr>
      <vt:lpstr>Bagging decision trees</vt:lpstr>
      <vt:lpstr>Out-of-Bag Error Estimation </vt:lpstr>
      <vt:lpstr>Bagging</vt:lpstr>
      <vt:lpstr>Variable Importance Measures </vt:lpstr>
      <vt:lpstr>PowerPoint Presentation</vt:lpstr>
      <vt:lpstr>Variable Importance Measures </vt:lpstr>
      <vt:lpstr>PowerPoint Presentation</vt:lpstr>
      <vt:lpstr>Bagging - issues</vt:lpstr>
      <vt:lpstr>Bagging - issues</vt:lpstr>
      <vt:lpstr>Bagging - issues</vt:lpstr>
      <vt:lpstr>Bagging - issues</vt:lpstr>
      <vt:lpstr>Bagging - issues</vt:lpstr>
      <vt:lpstr>Outline </vt:lpstr>
      <vt:lpstr>Random Forests </vt:lpstr>
      <vt:lpstr>Random Forests </vt:lpstr>
      <vt:lpstr>Random Forests Algorithm </vt:lpstr>
      <vt:lpstr>Random Forests Tuning</vt:lpstr>
      <vt:lpstr>Example</vt:lpstr>
      <vt:lpstr>PowerPoint Presentation</vt:lpstr>
      <vt:lpstr>Random Forests Issues</vt:lpstr>
      <vt:lpstr>PowerPoint Presentation</vt:lpstr>
      <vt:lpstr>Can RF overfit?</vt:lpstr>
      <vt:lpstr>Note on RF’s</vt:lpstr>
      <vt:lpstr>Outline </vt:lpstr>
      <vt:lpstr>Boosting</vt:lpstr>
      <vt:lpstr>Boosting</vt:lpstr>
      <vt:lpstr>Sequential fitting</vt:lpstr>
      <vt:lpstr>Boosting for regression</vt:lpstr>
      <vt:lpstr>Boosting tuning parameters </vt:lpstr>
      <vt:lpstr>PowerPoint Presentation</vt:lpstr>
      <vt:lpstr>Decision Tree Flavors</vt:lpstr>
      <vt:lpstr>Decision Tree Flavors</vt:lpstr>
      <vt:lpstr>Missing data</vt:lpstr>
      <vt:lpstr>Further reading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Jay Urbain</dc:creator>
  <cp:keywords/>
  <dc:description/>
  <cp:lastModifiedBy>Urbain, Dr. Jay</cp:lastModifiedBy>
  <cp:revision>67</cp:revision>
  <dcterms:created xsi:type="dcterms:W3CDTF">2016-11-02T01:38:55Z</dcterms:created>
  <dcterms:modified xsi:type="dcterms:W3CDTF">2018-10-25T10:26:04Z</dcterms:modified>
  <cp:category/>
</cp:coreProperties>
</file>