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677" r:id="rId4"/>
    <p:sldId id="502" r:id="rId5"/>
    <p:sldId id="507" r:id="rId6"/>
    <p:sldId id="482" r:id="rId7"/>
    <p:sldId id="505" r:id="rId8"/>
    <p:sldId id="511" r:id="rId9"/>
    <p:sldId id="483" r:id="rId10"/>
    <p:sldId id="498" r:id="rId11"/>
    <p:sldId id="508" r:id="rId12"/>
    <p:sldId id="512" r:id="rId13"/>
    <p:sldId id="5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60-4946-BD5E-2B9084BE1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37376"/>
        <c:axId val="34844672"/>
      </c:scatterChart>
      <c:valAx>
        <c:axId val="3443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844672"/>
        <c:crosses val="autoZero"/>
        <c:crossBetween val="midCat"/>
        <c:majorUnit val="0.25"/>
      </c:valAx>
      <c:valAx>
        <c:axId val="34844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437376"/>
        <c:crosses val="autoZero"/>
        <c:crossBetween val="midCat"/>
        <c:majorUnit val="0.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2B163-8023-8041-B1EE-F5241418E3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83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hool.io/roc-curves-and-auc-explaine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 and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84342" y="1246100"/>
            <a:ext cx="198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ROC Curve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4388"/>
              </p:ext>
            </p:extLst>
          </p:nvPr>
        </p:nvGraphicFramePr>
        <p:xfrm>
          <a:off x="488516" y="1642990"/>
          <a:ext cx="3916566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/>
          </p:nvPr>
        </p:nvGraphicFramePr>
        <p:xfrm>
          <a:off x="5599887" y="1940659"/>
          <a:ext cx="5556477" cy="419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78124" y="6008793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FPR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549" y="3329778"/>
            <a:ext cx="89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TPR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8B0ED0-5593-DA49-A9B8-9B7A45F4DA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5403280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21175"/>
              </p:ext>
            </p:extLst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72692"/>
              </p:ext>
            </p:extLst>
          </p:nvPr>
        </p:nvGraphicFramePr>
        <p:xfrm>
          <a:off x="4905327" y="3958188"/>
          <a:ext cx="7082081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69A02-56D9-6C4C-8E4F-5B1A98F6B21F}"/>
              </a:ext>
            </a:extLst>
          </p:cNvPr>
          <p:cNvSpPr txBox="1"/>
          <p:nvPr/>
        </p:nvSpPr>
        <p:spPr>
          <a:xfrm>
            <a:off x="6062597" y="588723"/>
            <a:ext cx="566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https://www.dataschool.io/roc-curves-and-auc</a:t>
            </a:r>
            <a:r>
              <a:rPr lang="en-US">
                <a:hlinkClick r:id="rId3"/>
              </a:rPr>
              <a:t>-explained/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984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4"/>
            <a:ext cx="654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TPR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spam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correct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 dirty="0">
                <a:latin typeface="PFDinTextCompPro-Italic"/>
                <a:cs typeface="PFDinTextCompPro-Italic"/>
              </a:rPr>
              <a:t>FPR</a:t>
            </a:r>
            <a:r>
              <a:rPr lang="en-US" sz="2400" dirty="0">
                <a:latin typeface="PFDinTextCompPro-Italic"/>
                <a:cs typeface="PFDinTextCompPro-Italic"/>
              </a:rPr>
              <a:t>: When actual value is </a:t>
            </a:r>
            <a:r>
              <a:rPr lang="en-US" sz="2400" b="1" dirty="0">
                <a:latin typeface="PFDinTextCompPro-Italic"/>
                <a:cs typeface="PFDinTextCompPro-Italic"/>
              </a:rPr>
              <a:t>ham</a:t>
            </a:r>
            <a:r>
              <a:rPr lang="en-US" sz="2400" dirty="0">
                <a:latin typeface="PFDinTextCompPro-Italic"/>
                <a:cs typeface="PFDinTextCompPro-Italic"/>
              </a:rPr>
              <a:t>, how often is prediction </a:t>
            </a:r>
            <a:r>
              <a:rPr lang="en-US" sz="2400" b="1" dirty="0">
                <a:latin typeface="PFDinTextCompPro-Italic"/>
                <a:cs typeface="PFDinTextCompPro-Italic"/>
              </a:rPr>
              <a:t>wrong</a:t>
            </a:r>
            <a:r>
              <a:rPr lang="en-US" sz="2400" dirty="0">
                <a:latin typeface="PFDinTextCompPro-Italic"/>
                <a:cs typeface="PFDinTextCompPro-Italic"/>
              </a:rPr>
              <a:t>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25885" y="1642990"/>
          <a:ext cx="3979197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FADD3C-60A2-FF4F-9ACE-DF54CA4F4C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51224D-8B71-174D-BC06-833A95690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21119"/>
              </p:ext>
            </p:extLst>
          </p:nvPr>
        </p:nvGraphicFramePr>
        <p:xfrm>
          <a:off x="4905327" y="3712683"/>
          <a:ext cx="6781458" cy="27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471"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Cutoff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TPR (y)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FPR (x)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0.50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0.05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0.75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0.65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0.15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0.85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69">
                <a:tc>
                  <a:txBody>
                    <a:bodyPr/>
                    <a:lstStyle/>
                    <a:p>
                      <a:r>
                        <a:rPr lang="en-US" sz="2300" b="1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0.25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b="1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48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2400" b="1">
                <a:latin typeface="PFDinTextCompPro-Italic"/>
                <a:cs typeface="PFDinTextCompPro-Italic"/>
              </a:rPr>
              <a:t>scores</a:t>
            </a:r>
            <a:r>
              <a:rPr lang="en-US" sz="2400">
                <a:latin typeface="PFDinTextCompPro-Italic"/>
                <a:cs typeface="PFDinTextCompPro-Italic"/>
              </a:rPr>
              <a:t> changed, </a:t>
            </a:r>
            <a:r>
              <a:rPr lang="en-US" sz="2400" dirty="0">
                <a:latin typeface="PFDinTextCompPro-Italic"/>
                <a:cs typeface="PFDinTextCompPro-Italic"/>
              </a:rPr>
              <a:t>but the </a:t>
            </a:r>
            <a:r>
              <a:rPr lang="en-US" sz="2400" b="1" dirty="0">
                <a:latin typeface="PFDinTextCompPro-Italic"/>
                <a:cs typeface="PFDinTextCompPro-Italic"/>
              </a:rPr>
              <a:t>ordering</a:t>
            </a:r>
            <a:r>
              <a:rPr lang="en-US" sz="2400" dirty="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2400" b="1" dirty="0">
                <a:latin typeface="PFDinTextCompPro-Italic"/>
                <a:cs typeface="PFDinTextCompPro-Italic"/>
              </a:rPr>
              <a:t>rank ordering</a:t>
            </a:r>
            <a:r>
              <a:rPr lang="en-US" sz="2400" dirty="0">
                <a:latin typeface="PFDinTextCompPro-Italic"/>
                <a:cs typeface="PFDinTextCompPro-Italic"/>
              </a:rPr>
              <a:t> and does not require </a:t>
            </a:r>
            <a:r>
              <a:rPr lang="en-US" sz="2400" b="1" dirty="0">
                <a:latin typeface="PFDinTextCompPro-Italic"/>
                <a:cs typeface="PFDinTextCompPro-Italic"/>
              </a:rPr>
              <a:t>calibrated scores</a:t>
            </a:r>
            <a:r>
              <a:rPr lang="en-US" sz="24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53695"/>
              </p:ext>
            </p:extLst>
          </p:nvPr>
        </p:nvGraphicFramePr>
        <p:xfrm>
          <a:off x="162838" y="1642990"/>
          <a:ext cx="424224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0.97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0.96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0.95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0.94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0.93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CF0AD21-EB7C-AD4C-83EF-4A88FCD59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629016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Assessing the accuracy of model coefficients</a:t>
            </a:r>
          </a:p>
          <a:p>
            <a:pPr lvl="1"/>
            <a:r>
              <a:rPr lang="en-US" dirty="0"/>
              <a:t>RMSE – Root Mean Squared Error</a:t>
            </a:r>
          </a:p>
          <a:p>
            <a:r>
              <a:rPr lang="en-US" dirty="0">
                <a:effectLst/>
              </a:rPr>
              <a:t>Classification</a:t>
            </a:r>
          </a:p>
          <a:p>
            <a:pPr lvl="1"/>
            <a:r>
              <a:rPr lang="en-US" dirty="0">
                <a:effectLst/>
              </a:rPr>
              <a:t>Confusion matrix</a:t>
            </a:r>
          </a:p>
          <a:p>
            <a:pPr lvl="1"/>
            <a:r>
              <a:rPr lang="en-US" dirty="0"/>
              <a:t>ROC Curve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177800"/>
            <a:ext cx="1000575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Assessing the accuracy of model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955800"/>
            <a:ext cx="25400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3327400"/>
            <a:ext cx="2286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258733"/>
            <a:ext cx="3742267" cy="897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5461000"/>
            <a:ext cx="5588000" cy="132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400" y="1092200"/>
            <a:ext cx="2946400" cy="601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89001"/>
            <a:ext cx="6908800" cy="624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Linear regression with residual term. Represents what we can’t explain with our model.</a:t>
            </a:r>
          </a:p>
          <a:p>
            <a:endParaRPr lang="en-US" sz="2667" dirty="0"/>
          </a:p>
          <a:p>
            <a:r>
              <a:rPr lang="en-US" sz="2667" dirty="0"/>
              <a:t>RSS measures the amount of variability that is left unexplained after performing the regression</a:t>
            </a:r>
          </a:p>
          <a:p>
            <a:endParaRPr lang="en-US" sz="2667" baseline="30000" dirty="0"/>
          </a:p>
          <a:p>
            <a:r>
              <a:rPr lang="en-US" sz="2667" dirty="0"/>
              <a:t>TSS (Total sum of squares) measures the total variance when measuring the response y.</a:t>
            </a:r>
          </a:p>
          <a:p>
            <a:endParaRPr lang="en-US" sz="2667" dirty="0"/>
          </a:p>
          <a:p>
            <a:r>
              <a:rPr lang="en-US" sz="2667" dirty="0"/>
              <a:t>R</a:t>
            </a:r>
            <a:r>
              <a:rPr lang="en-US" sz="2667" baseline="30000" dirty="0"/>
              <a:t>2</a:t>
            </a:r>
            <a:r>
              <a:rPr lang="en-US" sz="2667" dirty="0"/>
              <a:t>  amount of variance explained by our model</a:t>
            </a:r>
            <a:endParaRPr lang="en-US" sz="2667" baseline="30000" dirty="0"/>
          </a:p>
          <a:p>
            <a:endParaRPr lang="en-US" sz="2667" baseline="30000" dirty="0"/>
          </a:p>
          <a:p>
            <a:r>
              <a:rPr lang="en-US" sz="2667" dirty="0"/>
              <a:t>The RSE is an estimate of the standard deviation of </a:t>
            </a:r>
            <a:r>
              <a:rPr lang="en-US" sz="2667" dirty="0" err="1"/>
              <a:t>ε</a:t>
            </a:r>
            <a:r>
              <a:rPr lang="en-US" sz="2667" dirty="0"/>
              <a:t>. It is basically the average amount that the response will deviate from the true regression line. </a:t>
            </a:r>
          </a:p>
          <a:p>
            <a:endParaRPr lang="en-US" sz="2667" baseline="30000" dirty="0"/>
          </a:p>
        </p:txBody>
      </p:sp>
    </p:spTree>
    <p:extLst>
      <p:ext uri="{BB962C8B-B14F-4D97-AF65-F5344CB8AC3E}">
        <p14:creationId xmlns:p14="http://schemas.microsoft.com/office/powerpoint/2010/main" val="412601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Used for regression problems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Square root of the mean of the squared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Easily interpretable (in the “y” units)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“Punishes” larger errors</a:t>
            </a:r>
          </a:p>
          <a:p>
            <a:pPr marL="595320" indent="-595320">
              <a:buFont typeface="Arial"/>
              <a:buChar char="•"/>
            </a:pPr>
            <a:r>
              <a:rPr lang="en-US" sz="2800" dirty="0">
                <a:latin typeface="PFDinTextCompPro-Italic"/>
                <a:cs typeface="PFDinTextCompPro-Italic"/>
              </a:rPr>
              <a:t>Other: </a:t>
            </a:r>
            <a:r>
              <a:rPr lang="en-US" sz="2800" i="1" dirty="0">
                <a:solidFill>
                  <a:srgbClr val="FF0000"/>
                </a:solidFill>
                <a:latin typeface="PFDinTextCompPro-Italic"/>
                <a:cs typeface="PFDinTextCompPro-Italic"/>
              </a:rPr>
              <a:t>absolute error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15" y="1754616"/>
            <a:ext cx="4946239" cy="13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BDAD70-B514-1541-98B0-9055CD87B6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3988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9824" y="3329778"/>
            <a:ext cx="10418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Example: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y_true</a:t>
            </a:r>
            <a:r>
              <a:rPr lang="en-US" sz="2800" dirty="0">
                <a:latin typeface="PFDinTextCompPro-Italic"/>
                <a:cs typeface="PFDinTextCompPro-Italic"/>
              </a:rPr>
              <a:t> = [100, 50, 30]</a:t>
            </a:r>
          </a:p>
          <a:p>
            <a:pPr algn="l"/>
            <a:r>
              <a:rPr lang="en-US" sz="2800" dirty="0" err="1">
                <a:latin typeface="PFDinTextCompPro-Italic"/>
                <a:cs typeface="PFDinTextCompPro-Italic"/>
              </a:rPr>
              <a:t>y_preds</a:t>
            </a:r>
            <a:r>
              <a:rPr lang="en-US" sz="2800" dirty="0">
                <a:latin typeface="PFDinTextCompPro-Italic"/>
                <a:cs typeface="PFDinTextCompPro-Italic"/>
              </a:rPr>
              <a:t> = [90, 50, 50]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RMSE = </a:t>
            </a:r>
            <a:r>
              <a:rPr lang="en-US" sz="2800" dirty="0" err="1">
                <a:latin typeface="PFDinTextCompPro-Italic"/>
                <a:cs typeface="PFDinTextCompPro-Italic"/>
              </a:rPr>
              <a:t>np.sqrt</a:t>
            </a:r>
            <a:r>
              <a:rPr lang="en-US" sz="2800" dirty="0">
                <a:latin typeface="PFDinTextCompPro-Italic"/>
                <a:cs typeface="PFDinTextCompPro-Italic"/>
              </a:rPr>
              <a:t>((10**2 + 0**2 + 20**2) / 3) = 12.88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6" y="1804426"/>
            <a:ext cx="5046241" cy="14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8BB3B-BB60-F543-9398-25371669BA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cap="none" dirty="0"/>
              <a:t>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80011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189" y="1102519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93" y="2168698"/>
            <a:ext cx="4788167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5222" y="2436773"/>
            <a:ext cx="5479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classes are there?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800" dirty="0">
                <a:latin typeface="PFDinTextCompPro-Italic" panose="02000506020000020004" pitchFamily="2" charset="0"/>
              </a:rPr>
              <a:t>How many patients actually have the disease?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510" y="4740525"/>
            <a:ext cx="5173214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800" dirty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48974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93668" y="1444544"/>
            <a:ext cx="4762694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Basic Terminology: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Positives (TP)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True Negatives (TN)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Positives (FP)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False Negatives (FN)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8747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Accuracy: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correct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7555" y="4520451"/>
            <a:ext cx="506036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Overall, how often is it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</p:spTree>
    <p:extLst>
      <p:ext uri="{BB962C8B-B14F-4D97-AF65-F5344CB8AC3E}">
        <p14:creationId xmlns:p14="http://schemas.microsoft.com/office/powerpoint/2010/main" val="3254468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02" y="1359655"/>
            <a:ext cx="5738980" cy="327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71ED3C-C9BF-214B-8B0D-9C537D82A431}"/>
              </a:ext>
            </a:extLst>
          </p:cNvPr>
          <p:cNvSpPr txBox="1"/>
          <p:nvPr/>
        </p:nvSpPr>
        <p:spPr>
          <a:xfrm>
            <a:off x="290795" y="620248"/>
            <a:ext cx="1121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Confusion Matrix: table to describe the performance of a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37C34-9859-7941-8844-29225D105DB1}"/>
              </a:ext>
            </a:extLst>
          </p:cNvPr>
          <p:cNvSpPr txBox="1"/>
          <p:nvPr/>
        </p:nvSpPr>
        <p:spPr>
          <a:xfrm>
            <a:off x="6393668" y="1399314"/>
            <a:ext cx="4861917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PFDinTextCompPro-Italic" panose="02000506020000020004" pitchFamily="2" charset="0"/>
              </a:rPr>
              <a:t>Sensitivity: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>
                <a:latin typeface="PFDinTextCompPro-Italic" panose="02000506020000020004" pitchFamily="2" charset="0"/>
              </a:rPr>
              <a:t>positive</a:t>
            </a:r>
            <a:r>
              <a:rPr lang="en-US" sz="240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>
                <a:latin typeface="PFDinTextCompPro-Italic" panose="02000506020000020004" pitchFamily="2" charset="0"/>
              </a:rPr>
              <a:t>correct</a:t>
            </a:r>
            <a:r>
              <a:rPr lang="en-US" sz="240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FFA1-EF48-4846-8F00-041309C95584}"/>
              </a:ext>
            </a:extLst>
          </p:cNvPr>
          <p:cNvSpPr txBox="1"/>
          <p:nvPr/>
        </p:nvSpPr>
        <p:spPr>
          <a:xfrm>
            <a:off x="638747" y="4721852"/>
            <a:ext cx="4762694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 dirty="0">
                <a:latin typeface="PFDinTextCompPro-Italic" panose="02000506020000020004" pitchFamily="2" charset="0"/>
              </a:rPr>
              <a:t>negative</a:t>
            </a:r>
            <a:r>
              <a:rPr lang="en-US" sz="2400" dirty="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 dirty="0">
                <a:latin typeface="PFDinTextCompPro-Italic" panose="02000506020000020004" pitchFamily="2" charset="0"/>
              </a:rPr>
              <a:t>wrong</a:t>
            </a:r>
            <a:r>
              <a:rPr lang="en-US" sz="2400" dirty="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 dirty="0">
                <a:latin typeface="PFDinTextCompPro-Italic" panose="02000506020000020004" pitchFamily="2" charset="0"/>
              </a:rPr>
              <a:t>FP / actual no = 10/60 = 0.17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B7CED-53C7-2B40-A1DF-E67112E105FE}"/>
              </a:ext>
            </a:extLst>
          </p:cNvPr>
          <p:cNvSpPr txBox="1"/>
          <p:nvPr/>
        </p:nvSpPr>
        <p:spPr>
          <a:xfrm>
            <a:off x="6393668" y="4681465"/>
            <a:ext cx="506036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PFDinTextCompPro-Italic" panose="02000506020000020004" pitchFamily="2" charset="0"/>
              </a:rPr>
              <a:t>Specificity: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When actual value is </a:t>
            </a:r>
            <a:r>
              <a:rPr lang="en-US" sz="2400" b="1">
                <a:latin typeface="PFDinTextCompPro-Italic" panose="02000506020000020004" pitchFamily="2" charset="0"/>
              </a:rPr>
              <a:t>negative</a:t>
            </a:r>
            <a:r>
              <a:rPr lang="en-US" sz="2400">
                <a:latin typeface="PFDinTextCompPro-Italic" panose="02000506020000020004" pitchFamily="2" charset="0"/>
              </a:rPr>
              <a:t>, how often is prediction </a:t>
            </a:r>
            <a:r>
              <a:rPr lang="en-US" sz="2400" b="1">
                <a:latin typeface="PFDinTextCompPro-Italic" panose="02000506020000020004" pitchFamily="2" charset="0"/>
              </a:rPr>
              <a:t>correct</a:t>
            </a:r>
            <a:r>
              <a:rPr lang="en-US" sz="2400">
                <a:latin typeface="PFDinTextCompPro-Italic" panose="02000506020000020004" pitchFamily="2" charset="0"/>
              </a:rPr>
              <a:t>?</a:t>
            </a:r>
          </a:p>
          <a:p>
            <a:pPr marL="446490" indent="-446490">
              <a:buFont typeface="Arial" panose="020B0604020202020204" pitchFamily="34" charset="0"/>
              <a:buChar char="•"/>
            </a:pPr>
            <a:r>
              <a:rPr lang="en-US" sz="240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1423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5327" y="1444545"/>
            <a:ext cx="6548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Every email is assigned a “spam” score by our classification algorithm. To actually make our predictions, we choose a numeric cutoff for classifying as spam.</a:t>
            </a:r>
          </a:p>
          <a:p>
            <a:pPr algn="l"/>
            <a:endParaRPr lang="en-US" sz="2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400" dirty="0">
                <a:latin typeface="PFDinTextCompPro-Italic"/>
                <a:cs typeface="PFDinTextCompPro-Italic"/>
              </a:rPr>
              <a:t>An ROC Curve will help us visualize how well our classifier is doing without having to choose a cutoff!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6513"/>
              </p:ext>
            </p:extLst>
          </p:nvPr>
        </p:nvGraphicFramePr>
        <p:xfrm>
          <a:off x="737969" y="1642990"/>
          <a:ext cx="3667113" cy="50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673">
                <a:tc>
                  <a:txBody>
                    <a:bodyPr/>
                    <a:lstStyle/>
                    <a:p>
                      <a:r>
                        <a:rPr lang="en-US" sz="2300" dirty="0"/>
                        <a:t>Email Number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Score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True Label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5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0.99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8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0.82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0.60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7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0.48</a:t>
                      </a:r>
                      <a:endParaRPr lang="en-US" sz="2300" dirty="0"/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Spam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4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0.10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884">
                <a:tc>
                  <a:txBody>
                    <a:bodyPr/>
                    <a:lstStyle/>
                    <a:p>
                      <a:r>
                        <a:rPr lang="en-US" sz="2300" dirty="0"/>
                        <a:t>6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0.02</a:t>
                      </a:r>
                    </a:p>
                  </a:txBody>
                  <a:tcPr marL="119067" marR="119067" marT="59534" marB="5953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</a:t>
                      </a:r>
                    </a:p>
                  </a:txBody>
                  <a:tcPr marL="119067" marR="119067" marT="59534" marB="595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9B0D806-4A5A-8148-A6C6-0936374BE2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cap="none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1321623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838</Words>
  <Application>Microsoft Macintosh PowerPoint</Application>
  <PresentationFormat>Widescreen</PresentationFormat>
  <Paragraphs>281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Lucida Grande</vt:lpstr>
      <vt:lpstr>PFDinTextCompPro-Italic</vt:lpstr>
      <vt:lpstr>Wingdings</vt:lpstr>
      <vt:lpstr>Office Theme</vt:lpstr>
      <vt:lpstr>Model Evaluation and Metrics</vt:lpstr>
      <vt:lpstr>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Exploration</dc:title>
  <dc:subject/>
  <dc:creator>Jay Urbain</dc:creator>
  <cp:keywords/>
  <dc:description/>
  <cp:lastModifiedBy>Jay Urbain</cp:lastModifiedBy>
  <cp:revision>48</cp:revision>
  <cp:lastPrinted>2018-07-11T20:54:19Z</cp:lastPrinted>
  <dcterms:created xsi:type="dcterms:W3CDTF">2018-06-20T21:37:19Z</dcterms:created>
  <dcterms:modified xsi:type="dcterms:W3CDTF">2018-09-29T18:43:15Z</dcterms:modified>
  <cp:category/>
</cp:coreProperties>
</file>