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726" r:id="rId4"/>
    <p:sldId id="677" r:id="rId5"/>
    <p:sldId id="707" r:id="rId6"/>
    <p:sldId id="678" r:id="rId7"/>
    <p:sldId id="641" r:id="rId8"/>
    <p:sldId id="642" r:id="rId9"/>
    <p:sldId id="643" r:id="rId10"/>
    <p:sldId id="807" r:id="rId11"/>
    <p:sldId id="735" r:id="rId12"/>
    <p:sldId id="808" r:id="rId13"/>
    <p:sldId id="756" r:id="rId14"/>
    <p:sldId id="737" r:id="rId15"/>
    <p:sldId id="764" r:id="rId16"/>
    <p:sldId id="765" r:id="rId17"/>
    <p:sldId id="773" r:id="rId18"/>
    <p:sldId id="770" r:id="rId19"/>
    <p:sldId id="809" r:id="rId20"/>
    <p:sldId id="810" r:id="rId21"/>
    <p:sldId id="784" r:id="rId22"/>
    <p:sldId id="777" r:id="rId23"/>
    <p:sldId id="778" r:id="rId24"/>
    <p:sldId id="779" r:id="rId25"/>
    <p:sldId id="741" r:id="rId26"/>
    <p:sldId id="793" r:id="rId27"/>
    <p:sldId id="811" r:id="rId28"/>
    <p:sldId id="796" r:id="rId29"/>
    <p:sldId id="812" r:id="rId30"/>
    <p:sldId id="813" r:id="rId31"/>
    <p:sldId id="798" r:id="rId32"/>
    <p:sldId id="799" r:id="rId33"/>
    <p:sldId id="687" r:id="rId34"/>
    <p:sldId id="689" r:id="rId35"/>
    <p:sldId id="690" r:id="rId36"/>
    <p:sldId id="692" r:id="rId37"/>
    <p:sldId id="693" r:id="rId38"/>
    <p:sldId id="694" r:id="rId39"/>
    <p:sldId id="695" r:id="rId40"/>
    <p:sldId id="787" r:id="rId41"/>
    <p:sldId id="803" r:id="rId42"/>
    <p:sldId id="804" r:id="rId43"/>
    <p:sldId id="790" r:id="rId44"/>
    <p:sldId id="753" r:id="rId45"/>
    <p:sldId id="805" r:id="rId46"/>
    <p:sldId id="8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>
                <a:latin typeface="PFDinTextCompPro-Italic"/>
                <a:cs typeface="PFDinTextCompPro-Italic"/>
              </a:rPr>
              <a:t> number (e). 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0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6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9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6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5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CD2B9-4182-F444-A36C-A70073CA6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34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3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9.png"/><Relationship Id="rId5" Type="http://schemas.openxmlformats.org/officeDocument/2006/relationships/tags" Target="../tags/tag16.xml"/><Relationship Id="rId10" Type="http://schemas.openxmlformats.org/officeDocument/2006/relationships/image" Target="../media/image28.png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8.png"/><Relationship Id="rId5" Type="http://schemas.openxmlformats.org/officeDocument/2006/relationships/tags" Target="../tags/tag29.xml"/><Relationship Id="rId10" Type="http://schemas.openxmlformats.org/officeDocument/2006/relationships/image" Target="../media/image37.png"/><Relationship Id="rId4" Type="http://schemas.openxmlformats.org/officeDocument/2006/relationships/tags" Target="../tags/tag28.xml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42.png"/><Relationship Id="rId5" Type="http://schemas.openxmlformats.org/officeDocument/2006/relationships/tags" Target="../tags/tag34.xml"/><Relationship Id="rId10" Type="http://schemas.openxmlformats.org/officeDocument/2006/relationships/image" Target="../media/image41.png"/><Relationship Id="rId4" Type="http://schemas.openxmlformats.org/officeDocument/2006/relationships/tags" Target="../tags/tag33.xml"/><Relationship Id="rId9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2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44.png"/><Relationship Id="rId5" Type="http://schemas.openxmlformats.org/officeDocument/2006/relationships/tags" Target="../tags/tag40.xml"/><Relationship Id="rId10" Type="http://schemas.openxmlformats.org/officeDocument/2006/relationships/image" Target="../media/image40.png"/><Relationship Id="rId4" Type="http://schemas.openxmlformats.org/officeDocument/2006/relationships/tags" Target="../tags/tag39.xm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626301" y="5648464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0755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linear regression,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logistic regression,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14965"/>
              </p:ext>
            </p:extLst>
          </p:nvPr>
        </p:nvGraphicFramePr>
        <p:xfrm>
          <a:off x="2804620" y="406377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726920" imgH="419040" progId="Equation.3">
                  <p:embed/>
                </p:oleObj>
              </mc:Choice>
              <mc:Fallback>
                <p:oleObj name="Equation" r:id="rId5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620" y="406377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9714"/>
              </p:ext>
            </p:extLst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787320" imgH="228600" progId="Equation.3">
                  <p:embed/>
                </p:oleObj>
              </mc:Choice>
              <mc:Fallback>
                <p:oleObj name="Equation" r:id="rId7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47BB4-FAAA-8C46-804A-094AD12DB9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9" y="5770816"/>
            <a:ext cx="2372868" cy="768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A6E72-AA51-9343-8315-37C9F83B9AE8}"/>
              </a:ext>
            </a:extLst>
          </p:cNvPr>
          <p:cNvSpPr txBox="1"/>
          <p:nvPr/>
        </p:nvSpPr>
        <p:spPr>
          <a:xfrm>
            <a:off x="118334" y="5447650"/>
            <a:ext cx="178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function: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linear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144122" y="420456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122" y="420456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5532A2-9683-5E4A-B147-D9B0C547F59B}"/>
              </a:ext>
            </a:extLst>
          </p:cNvPr>
          <p:cNvCxnSpPr>
            <a:stCxn id="11" idx="0"/>
          </p:cNvCxnSpPr>
          <p:nvPr/>
        </p:nvCxnSpPr>
        <p:spPr bwMode="auto">
          <a:xfrm flipV="1">
            <a:off x="2518861" y="5171930"/>
            <a:ext cx="588641" cy="2416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D471D-0D80-2248-9E06-20AFB9F3644E}"/>
              </a:ext>
            </a:extLst>
          </p:cNvPr>
          <p:cNvSpPr/>
          <p:nvPr/>
        </p:nvSpPr>
        <p:spPr>
          <a:xfrm>
            <a:off x="626932" y="5413539"/>
            <a:ext cx="3783857" cy="4530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</a:p>
        </p:txBody>
      </p:sp>
    </p:spTree>
    <p:extLst>
      <p:ext uri="{BB962C8B-B14F-4D97-AF65-F5344CB8AC3E}">
        <p14:creationId xmlns:p14="http://schemas.microsoft.com/office/powerpoint/2010/main" val="24278257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Optional in-class exercise: </a:t>
            </a:r>
            <a:r>
              <a:rPr lang="en-US" sz="2800" dirty="0">
                <a:latin typeface="PFDinTextCompPro-Italic"/>
                <a:cs typeface="PFDinTextCompPro-Italic"/>
              </a:rPr>
              <a:t>Create a plot of the logistic function.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47225"/>
              </p:ext>
            </p:extLst>
          </p:nvPr>
        </p:nvGraphicFramePr>
        <p:xfrm>
          <a:off x="3898050" y="2229749"/>
          <a:ext cx="2995289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050" y="2229749"/>
                        <a:ext cx="2995289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B5C5851-63AA-3040-A713-B422212F0F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AF211-BD05-C040-ADC8-63EF6CDCBEDA}"/>
              </a:ext>
            </a:extLst>
          </p:cNvPr>
          <p:cNvSpPr txBox="1"/>
          <p:nvPr/>
        </p:nvSpPr>
        <p:spPr>
          <a:xfrm>
            <a:off x="838200" y="3739424"/>
            <a:ext cx="1029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How would you describe the shape of the function?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19C49-E6D1-DA40-A9F9-F20959741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990" y="4384860"/>
            <a:ext cx="3285746" cy="22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79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0106" y="1690688"/>
            <a:ext cx="3867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logistic function takes on an “S” (sigmoid)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40589"/>
              </p:ext>
            </p:extLst>
          </p:nvPr>
        </p:nvGraphicFramePr>
        <p:xfrm>
          <a:off x="1185336" y="3968380"/>
          <a:ext cx="2476435" cy="116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336" y="3968380"/>
                        <a:ext cx="2476435" cy="1167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67A8B8-925E-9449-B71A-05D5264BB0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B4528-6F8D-B345-ABC6-ECAF375433F3}"/>
              </a:ext>
            </a:extLst>
          </p:cNvPr>
          <p:cNvSpPr txBox="1"/>
          <p:nvPr/>
        </p:nvSpPr>
        <p:spPr>
          <a:xfrm>
            <a:off x="7515615" y="797073"/>
            <a:ext cx="44265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PFDinTextCompPro-Italic"/>
                <a:sym typeface="News706 BT" charset="0"/>
              </a:rPr>
              <a:t>Why does this shape make sense?</a:t>
            </a:r>
          </a:p>
        </p:txBody>
      </p:sp>
    </p:spTree>
    <p:extLst>
      <p:ext uri="{BB962C8B-B14F-4D97-AF65-F5344CB8AC3E}">
        <p14:creationId xmlns:p14="http://schemas.microsoft.com/office/powerpoint/2010/main" val="33828672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 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0</a:t>
            </a:r>
            <a:r>
              <a:rPr lang="en-US" sz="2800" dirty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03BE3E2-92C5-A84D-B5C9-2E8C20233A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1516206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 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A11EE5-E0F8-DA47-99C7-5515D32E6F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35538269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order to interpret the outputs of a logistic function we must understand the difference between probability and odds.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odds of an event are given by the ratio of the probability of the event by its complement: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1C6A06-924C-454E-B7EF-40CB469BF8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328849-96CC-354E-B906-4D5E2D3F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12030"/>
              </p:ext>
            </p:extLst>
          </p:nvPr>
        </p:nvGraphicFramePr>
        <p:xfrm>
          <a:off x="4798284" y="4061576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284" y="4061576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D014C-C4CE-3A4C-92ED-7EDB44C14E1F}"/>
              </a:ext>
            </a:extLst>
          </p:cNvPr>
          <p:cNvSpPr txBox="1"/>
          <p:nvPr/>
        </p:nvSpPr>
        <p:spPr>
          <a:xfrm>
            <a:off x="400833" y="5711868"/>
            <a:ext cx="542295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range of the odds ratio?</a:t>
            </a:r>
          </a:p>
        </p:txBody>
      </p:sp>
    </p:spTree>
    <p:extLst>
      <p:ext uri="{BB962C8B-B14F-4D97-AF65-F5344CB8AC3E}">
        <p14:creationId xmlns:p14="http://schemas.microsoft.com/office/powerpoint/2010/main" val="20686137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7889915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33CBB0-4133-DA41-A2C1-6E17E18D3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55162"/>
              </p:ext>
            </p:extLst>
          </p:nvPr>
        </p:nvGraphicFramePr>
        <p:xfrm>
          <a:off x="4551300" y="4814554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00" y="4814554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5689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for Classification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>
                <a:effectLst/>
              </a:rPr>
              <a:t>Model interpretation</a:t>
            </a:r>
          </a:p>
          <a:p>
            <a:r>
              <a:rPr lang="en-US" dirty="0"/>
              <a:t>Predicting default rates</a:t>
            </a:r>
          </a:p>
          <a:p>
            <a:r>
              <a:rPr lang="en-US" dirty="0"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C1E213-FDFA-3040-A158-CFD028D1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9245"/>
              </p:ext>
            </p:extLst>
          </p:nvPr>
        </p:nvGraphicFramePr>
        <p:xfrm>
          <a:off x="3852118" y="4598322"/>
          <a:ext cx="448776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18" y="4598322"/>
                        <a:ext cx="448776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B0AF0F-E652-574C-9245-75A713B68F5B}"/>
              </a:ext>
            </a:extLst>
          </p:cNvPr>
          <p:cNvSpPr txBox="1"/>
          <p:nvPr/>
        </p:nvSpPr>
        <p:spPr>
          <a:xfrm>
            <a:off x="750495" y="5923885"/>
            <a:ext cx="1050415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This means that for every customer that converts you will have two customers that do not convert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6179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493779" y="2676458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79" y="2676458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7B48FF6-D3F2-6540-9E42-F7AB158006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5039290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2295"/>
              </p:ext>
            </p:extLst>
          </p:nvPr>
        </p:nvGraphicFramePr>
        <p:xfrm>
          <a:off x="3280837" y="2622610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837" y="2622610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2177"/>
              </p:ext>
            </p:extLst>
          </p:nvPr>
        </p:nvGraphicFramePr>
        <p:xfrm>
          <a:off x="1091698" y="4429840"/>
          <a:ext cx="10385318" cy="14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698" y="4429840"/>
                        <a:ext cx="10385318" cy="14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EF78EB8-2BC4-1849-92C1-3D3ECA233E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0399247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58541"/>
              </p:ext>
            </p:extLst>
          </p:nvPr>
        </p:nvGraphicFramePr>
        <p:xfrm>
          <a:off x="2307767" y="2607748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767" y="2607748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864398F-15C1-4548-9A72-F3EC4D691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5282C-E005-D84C-B828-BE5AFCC6B64F}"/>
              </a:ext>
            </a:extLst>
          </p:cNvPr>
          <p:cNvSpPr txBox="1"/>
          <p:nvPr/>
        </p:nvSpPr>
        <p:spPr>
          <a:xfrm>
            <a:off x="3144032" y="4850371"/>
            <a:ext cx="50781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ea typeface="ＭＳ Ｐゴシック" charset="0"/>
                <a:cs typeface="PFDinTextCompPro-Italic"/>
                <a:sym typeface="News706 BT" charset="0"/>
              </a:rPr>
              <a:t>What is the range of the logit function?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C53B8-797E-C44A-9750-805AF877364E}"/>
              </a:ext>
            </a:extLst>
          </p:cNvPr>
          <p:cNvSpPr txBox="1"/>
          <p:nvPr/>
        </p:nvSpPr>
        <p:spPr>
          <a:xfrm>
            <a:off x="2642992" y="7202466"/>
            <a:ext cx="68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logit function</a:t>
            </a:r>
            <a:r>
              <a:rPr lang="en-US" dirty="0"/>
              <a:t> or the log-odds is the logarithm of the odds p/(1 − p)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057891-2E41-B947-8C1E-1001EBFCBB2F}"/>
              </a:ext>
            </a:extLst>
          </p:cNvPr>
          <p:cNvCxnSpPr>
            <a:cxnSpLocks/>
          </p:cNvCxnSpPr>
          <p:nvPr/>
        </p:nvCxnSpPr>
        <p:spPr>
          <a:xfrm flipH="1" flipV="1">
            <a:off x="4335333" y="3770952"/>
            <a:ext cx="2022436" cy="98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852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6656"/>
              </p:ext>
            </p:extLst>
          </p:nvPr>
        </p:nvGraphicFramePr>
        <p:xfrm>
          <a:off x="2207559" y="2164777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59" y="2164777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E10F11A-9158-1B42-BF2B-252120699D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27A12-63AE-704C-B00A-90024896AF79}"/>
              </a:ext>
            </a:extLst>
          </p:cNvPr>
          <p:cNvSpPr txBox="1"/>
          <p:nvPr/>
        </p:nvSpPr>
        <p:spPr>
          <a:xfrm>
            <a:off x="7423299" y="5156021"/>
            <a:ext cx="431329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value of the logit function heads towards infinity as </a:t>
            </a:r>
            <a:r>
              <a:rPr lang="en-US" i="1" dirty="0"/>
              <a:t>p</a:t>
            </a:r>
            <a:r>
              <a:rPr lang="en-US" dirty="0"/>
              <a:t> approaches 1 and towards negative infinity as it approaches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68ECA-21C5-E643-A7DE-F2E2DC3E7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257" y="4589024"/>
            <a:ext cx="3036271" cy="21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095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72E12-025A-A041-85F6-6A9E00E34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148729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71799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odds</a:t>
            </a:r>
            <a:r>
              <a:rPr lang="en-US" sz="2800" dirty="0">
                <a:latin typeface="PFDinTextCompPro-Italic"/>
                <a:cs typeface="PFDinTextCompPro-Italic"/>
              </a:rPr>
              <a:t> for a unit change in x.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00230D-F206-984E-92C0-DD83D9E9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06240"/>
              </p:ext>
            </p:extLst>
          </p:nvPr>
        </p:nvGraphicFramePr>
        <p:xfrm>
          <a:off x="3167203" y="3931023"/>
          <a:ext cx="565553" cy="54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03" y="3931023"/>
                        <a:ext cx="565553" cy="54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6961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This is based off of the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p-value</a:t>
            </a:r>
            <a:r>
              <a:rPr lang="en-US" sz="2800" dirty="0">
                <a:latin typeface="PFDinTextCompPro-Italic"/>
                <a:cs typeface="PFDinTextCompPro-Italic"/>
              </a:rPr>
              <a:t>, just as with the 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C9950-9F00-B54C-B2FA-7B046147B1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1182888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</a:t>
            </a:r>
            <a:r>
              <a:rPr lang="en-US" sz="2800" b="1" dirty="0">
                <a:latin typeface="PFDinTextCompPro-Italic"/>
                <a:cs typeface="PFDinTextCompPro-Italic"/>
              </a:rPr>
              <a:t>y</a:t>
            </a:r>
            <a:r>
              <a:rPr lang="en-US" sz="2800" dirty="0">
                <a:latin typeface="PFDinTextCompPro-Italic"/>
                <a:cs typeface="PFDinTextCompPro-Italic"/>
              </a:rPr>
              <a:t> be a class label denoting purchase/no purchase, and let </a:t>
            </a:r>
            <a:r>
              <a:rPr lang="en-US" sz="2800" b="1" dirty="0">
                <a:latin typeface="PFDinTextCompPro-Italic"/>
                <a:cs typeface="PFDinTextCompPro-Italic"/>
              </a:rPr>
              <a:t>x</a:t>
            </a:r>
            <a:r>
              <a:rPr lang="en-US" sz="2800" dirty="0">
                <a:latin typeface="PFDinTextCompPro-Italic"/>
                <a:cs typeface="PFDinTextCompPro-Italic"/>
              </a:rPr>
              <a:t> denote whether a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584708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regression can be used for classification in domains with numeric attributes.</a:t>
            </a:r>
          </a:p>
          <a:p>
            <a:pPr lvl="1"/>
            <a:r>
              <a:rPr lang="en-US" sz="2667" dirty="0"/>
              <a:t>Perform a regression for each class, set output to 1 for instances that belong to the class, and 0 for those that do not.</a:t>
            </a:r>
          </a:p>
          <a:p>
            <a:pPr lvl="1"/>
            <a:r>
              <a:rPr lang="en-US" sz="2667" dirty="0"/>
              <a:t>The result is a linear expression for each class.</a:t>
            </a:r>
          </a:p>
          <a:p>
            <a:pPr lvl="1"/>
            <a:r>
              <a:rPr lang="en-US" sz="2667" dirty="0"/>
              <a:t>Then, given a test instance of an unknown class, calculate the value of each linear expression and choose the one that is </a:t>
            </a:r>
            <a:r>
              <a:rPr lang="en-US" sz="2667" b="1" dirty="0"/>
              <a:t>largest</a:t>
            </a:r>
            <a:r>
              <a:rPr lang="en-US" sz="2667" dirty="0"/>
              <a:t>.</a:t>
            </a:r>
          </a:p>
          <a:p>
            <a:pPr lvl="1"/>
            <a:r>
              <a:rPr lang="en-US" sz="2667" i="1" dirty="0">
                <a:solidFill>
                  <a:srgbClr val="FF0000"/>
                </a:solidFill>
              </a:rPr>
              <a:t>Called multinomial linear regression.</a:t>
            </a:r>
          </a:p>
          <a:p>
            <a:pPr lvl="1"/>
            <a:r>
              <a:rPr lang="en-US" sz="2667" dirty="0">
                <a:solidFill>
                  <a:srgbClr val="008000"/>
                </a:solidFill>
              </a:rPr>
              <a:t>Problems: output is not a proper probability, assumes errors are not statistically significant.</a:t>
            </a:r>
          </a:p>
          <a:p>
            <a:pPr lvl="1"/>
            <a:endParaRPr lang="en-US" sz="2667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72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2800" i="1" dirty="0" err="1">
                <a:latin typeface="PFDinTextCompPro-Italic"/>
                <a:cs typeface="PFDinTextCompPro-Italic"/>
              </a:rPr>
              <a:t>exp</a:t>
            </a:r>
            <a:r>
              <a:rPr lang="en-US" sz="2800" i="1" dirty="0">
                <a:latin typeface="PFDinTextCompPro-Italic"/>
                <a:cs typeface="PFDinTextCompPro-Italic"/>
              </a:rPr>
              <a:t>(0.693) = 2</a:t>
            </a:r>
            <a:r>
              <a:rPr lang="en-US" sz="2800" dirty="0">
                <a:latin typeface="PFDinTextCompPro-Italic"/>
                <a:cs typeface="PFDinTextCompPro-Italic"/>
              </a:rPr>
              <a:t>, meaning the likelihood of purchase is twice as high if the phone is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1971613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943611" y="3131331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11" y="3131331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500531" y="3354962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3031519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 err="1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C52F7F-2F2B-4C4C-9113-3E57B9A711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4210403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06834"/>
              </p:ext>
            </p:extLst>
          </p:nvPr>
        </p:nvGraphicFramePr>
        <p:xfrm>
          <a:off x="2830877" y="3350563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877" y="3350563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30510" y="4766033"/>
          <a:ext cx="5211087" cy="149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10" y="4766033"/>
                        <a:ext cx="5211087" cy="1499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619389" y="5108053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4520452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Logistic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E93E1-6695-3E4C-AAFC-C0B64A7CB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42701772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2946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" y="5290901"/>
            <a:ext cx="7518400" cy="748988"/>
            <a:chOff x="457200" y="3182757"/>
            <a:chExt cx="5638800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824" y="2155700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i="1" dirty="0"/>
              <a:t>m</a:t>
            </a:r>
            <a:r>
              <a:rPr lang="en-US" sz="4267" dirty="0"/>
              <a:t>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640840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2407412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3707384"/>
            <a:ext cx="3913632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4564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3312160"/>
            <a:ext cx="6283960" cy="2961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3492501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31201" y="369944"/>
            <a:ext cx="365709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&gt;&gt;&gt; -</a:t>
            </a:r>
            <a:r>
              <a:rPr lang="en-US" sz="2400" dirty="0" err="1"/>
              <a:t>math.log</a:t>
            </a:r>
            <a:r>
              <a:rPr lang="en-US" sz="2400" dirty="0"/>
              <a:t>(0.0000001,2)</a:t>
            </a:r>
          </a:p>
          <a:p>
            <a:r>
              <a:rPr lang="en-US" sz="2400" dirty="0"/>
              <a:t>23.25</a:t>
            </a:r>
          </a:p>
          <a:p>
            <a:r>
              <a:rPr lang="en-US" sz="2400" dirty="0"/>
              <a:t>&gt;&gt;&gt; -</a:t>
            </a:r>
            <a:r>
              <a:rPr lang="en-US" sz="2400" dirty="0" err="1"/>
              <a:t>math.log</a:t>
            </a:r>
            <a:r>
              <a:rPr lang="en-US" sz="2400" dirty="0"/>
              <a:t>(1,2)</a:t>
            </a:r>
          </a:p>
          <a:p>
            <a:r>
              <a:rPr lang="en-US" sz="2400" dirty="0"/>
              <a:t>-0.00</a:t>
            </a:r>
          </a:p>
        </p:txBody>
      </p:sp>
    </p:spTree>
    <p:extLst>
      <p:ext uri="{BB962C8B-B14F-4D97-AF65-F5344CB8AC3E}">
        <p14:creationId xmlns:p14="http://schemas.microsoft.com/office/powerpoint/2010/main" val="2627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425039" y="3022600"/>
            <a:ext cx="3" cy="331090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40050" y="26102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4000" y="3492501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868273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 with 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295749"/>
            <a:ext cx="3860800" cy="3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7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6" y="2153920"/>
            <a:ext cx="9619488" cy="868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17600" y="5514054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681" y="334861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0" y="3537480"/>
            <a:ext cx="170688" cy="29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09" y="4083373"/>
            <a:ext cx="147218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7681" y="48514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make a prediction given new </a:t>
            </a:r>
            <a:r>
              <a:rPr lang="en-US" sz="3200" i="1" dirty="0"/>
              <a:t>x</a:t>
            </a:r>
            <a:r>
              <a:rPr lang="en-US" sz="3200" dirty="0"/>
              <a:t>   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48" y="5603332"/>
            <a:ext cx="2862072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503237"/>
            <a:ext cx="3450336" cy="582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106" y="5562600"/>
            <a:ext cx="1023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looks identical to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2789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17600" y="4426785"/>
            <a:ext cx="7518400" cy="584775"/>
            <a:chOff x="2286000" y="2573982"/>
            <a:chExt cx="5638800" cy="438581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35200" y="5167992"/>
            <a:ext cx="7518400" cy="584775"/>
            <a:chOff x="1219200" y="3311247"/>
            <a:chExt cx="5638800" cy="438581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235200" y="5963050"/>
            <a:ext cx="7518400" cy="584775"/>
            <a:chOff x="1219200" y="3849379"/>
            <a:chExt cx="5638800" cy="438581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1" y="139700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2921000"/>
            <a:ext cx="905256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2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9296"/>
              </p:ext>
            </p:extLst>
          </p:nvPr>
        </p:nvGraphicFramePr>
        <p:xfrm>
          <a:off x="2131223" y="3032109"/>
          <a:ext cx="8128000" cy="3175128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Default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variable indicating </a:t>
                      </a:r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whether the credit card holder defaulted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on their credit card obligations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Student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 variable indicating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whether the credit card holder is a student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Balance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recording the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credit card holders current outstanding balance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Income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representing the total annual income for the credit card holder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B8EA7B7-E308-D74B-A2D8-B283A6C80C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 – </a:t>
            </a:r>
            <a:r>
              <a:rPr lang="en-US" sz="4000" b="0" cap="none" dirty="0">
                <a:solidFill>
                  <a:srgbClr val="FF0000"/>
                </a:solidFill>
              </a:rPr>
              <a:t>Go to lab</a:t>
            </a:r>
            <a:r>
              <a:rPr lang="en-US" sz="4000" b="0" cap="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8195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I: Exploration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250560-088A-FA43-9375-3D0559AC0C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	</a:t>
            </a:r>
          </a:p>
        </p:txBody>
      </p:sp>
    </p:spTree>
    <p:extLst>
      <p:ext uri="{BB962C8B-B14F-4D97-AF65-F5344CB8AC3E}">
        <p14:creationId xmlns:p14="http://schemas.microsoft.com/office/powerpoint/2010/main" val="14455761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training set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</a:t>
            </a:r>
            <a:r>
              <a:rPr lang="en-US" sz="2800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scikit</a:t>
            </a:r>
            <a:r>
              <a:rPr lang="en-US" sz="28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-learn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Interpret the results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1A24C-6B46-2C41-8368-FF432727FB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hands-on	</a:t>
            </a:r>
          </a:p>
        </p:txBody>
      </p:sp>
    </p:spTree>
    <p:extLst>
      <p:ext uri="{BB962C8B-B14F-4D97-AF65-F5344CB8AC3E}">
        <p14:creationId xmlns:p14="http://schemas.microsoft.com/office/powerpoint/2010/main" val="259942249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02117"/>
              </p:ext>
            </p:extLst>
          </p:nvPr>
        </p:nvGraphicFramePr>
        <p:xfrm>
          <a:off x="5807902" y="1275416"/>
          <a:ext cx="1347708" cy="87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02" y="1275416"/>
                        <a:ext cx="1347708" cy="87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88851"/>
              </p:ext>
            </p:extLst>
          </p:nvPr>
        </p:nvGraphicFramePr>
        <p:xfrm>
          <a:off x="7882966" y="1342098"/>
          <a:ext cx="1455268" cy="82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966" y="1342098"/>
                        <a:ext cx="1455268" cy="82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97312"/>
              </p:ext>
            </p:extLst>
          </p:nvPr>
        </p:nvGraphicFramePr>
        <p:xfrm>
          <a:off x="7667984" y="3828678"/>
          <a:ext cx="942616" cy="82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984" y="3828678"/>
                        <a:ext cx="942616" cy="82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250884C-3691-C34A-A3B1-D58234D6E4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9811118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2800" i="1" dirty="0" err="1">
                <a:latin typeface="PFDinTextCompPro-Italic"/>
                <a:cs typeface="PFDinTextCompPro-Italic"/>
              </a:rPr>
              <a:t>heteroskedastic</a:t>
            </a:r>
            <a:r>
              <a:rPr lang="en-US" sz="2800" dirty="0">
                <a:latin typeface="PFDinTextCompPro-Italic"/>
                <a:cs typeface="PFDinTextCompPro-Italic"/>
              </a:rPr>
              <a:t> errors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8C2E67-DC1A-2B40-BC51-D789DF7ACB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5BE-543D-5841-A0A0-63958657E68F}"/>
              </a:ext>
            </a:extLst>
          </p:cNvPr>
          <p:cNvSpPr txBox="1"/>
          <p:nvPr/>
        </p:nvSpPr>
        <p:spPr>
          <a:xfrm>
            <a:off x="2167003" y="5232165"/>
            <a:ext cx="715758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When the scatter of the errors is different, varying depending on the value of one or more of the independent variables, the error terms are </a:t>
            </a:r>
            <a:r>
              <a:rPr lang="en-US" sz="2000" i="1" dirty="0"/>
              <a:t>heteroskedastic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2013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Check out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http://www.stat.cmu.edu/~cshalizi/uADA/12/lectures/ch12.pdf</a:t>
            </a:r>
            <a:r>
              <a:rPr lang="en-US" sz="2800" dirty="0">
                <a:latin typeface="PFDinTextCompPro-Italic"/>
                <a:cs typeface="PFDinTextCompPro-Italic"/>
              </a:rPr>
              <a:t> 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292464" y="3388740"/>
            <a:ext cx="6318136" cy="14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5161020" y="4566795"/>
            <a:ext cx="2379945" cy="4069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7794007" y="4419957"/>
            <a:ext cx="4099143" cy="81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F3E771-3D29-8346-9BDE-16A464C4B6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32362782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Check out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http://www.stat.cmu.edu/~cshalizi/uADA/12/lectures/ch12.pdf</a:t>
            </a:r>
            <a:r>
              <a:rPr lang="en-US" sz="2800" dirty="0">
                <a:latin typeface="PFDinTextCompPro-Italic"/>
                <a:cs typeface="PFDinTextCompPro-Italic"/>
              </a:rPr>
              <a:t> 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292464" y="3388740"/>
            <a:ext cx="6318136" cy="14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5161020" y="4566795"/>
            <a:ext cx="2379945" cy="4069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7794007" y="4419957"/>
            <a:ext cx="4099143" cy="81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F3E771-3D29-8346-9BDE-16A464C4B6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30899807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17600" y="4426785"/>
            <a:ext cx="7518400" cy="584775"/>
            <a:chOff x="2286000" y="2573982"/>
            <a:chExt cx="5638800" cy="438581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35200" y="5167992"/>
            <a:ext cx="7518400" cy="584775"/>
            <a:chOff x="1219200" y="3311247"/>
            <a:chExt cx="5638800" cy="438581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235200" y="5963050"/>
            <a:ext cx="7518400" cy="584775"/>
            <a:chOff x="1219200" y="3849379"/>
            <a:chExt cx="5638800" cy="438581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982471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022600"/>
            <a:ext cx="905256" cy="408432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3119109" y="655309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83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7518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9100" y="1701801"/>
            <a:ext cx="5899401" cy="748988"/>
            <a:chOff x="1671449" y="3253085"/>
            <a:chExt cx="4424551" cy="561741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09600" y="3563699"/>
            <a:ext cx="8415019" cy="748988"/>
            <a:chOff x="457200" y="2672775"/>
            <a:chExt cx="6311264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Logistic </a:t>
              </a:r>
              <a:r>
                <a:rPr lang="en-US" sz="4267" i="1" dirty="0"/>
                <a:t>Regression</a:t>
              </a:r>
              <a:r>
                <a:rPr lang="en-US" sz="4267" dirty="0"/>
                <a:t>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048001" y="5257800"/>
            <a:ext cx="307808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Classification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51200" y="4648200"/>
            <a:ext cx="914400" cy="812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3201" y="2514601"/>
            <a:ext cx="2815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0000"/>
                  </a:solidFill>
                </a:ln>
              </a:rPr>
              <a:t>With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8400" y="4343401"/>
            <a:ext cx="420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0000"/>
                  </a:solidFill>
                </a:ln>
              </a:rPr>
              <a:t>Want proper probability</a:t>
            </a:r>
          </a:p>
        </p:txBody>
      </p:sp>
    </p:spTree>
    <p:extLst>
      <p:ext uri="{BB962C8B-B14F-4D97-AF65-F5344CB8AC3E}">
        <p14:creationId xmlns:p14="http://schemas.microsoft.com/office/powerpoint/2010/main" val="8253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 What is </a:t>
            </a:r>
            <a:r>
              <a:rPr lang="en-US" sz="2800" dirty="0">
                <a:latin typeface="PFDinTextCompPro-Medium"/>
                <a:cs typeface="PFDinTextCompPro-Medium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2800" i="1" dirty="0">
                <a:latin typeface="PFDinTextCompPro-Italic"/>
                <a:cs typeface="PFDinTextCompPro-Italic"/>
              </a:rPr>
              <a:t>classification</a:t>
            </a:r>
            <a:r>
              <a:rPr lang="en-US" sz="2800" dirty="0">
                <a:latin typeface="PFDinTextCompPro-Italic"/>
                <a:cs typeface="PFDinTextCompPro-Italic"/>
              </a:rPr>
              <a:t> problems.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FB7D67-50C4-CE4C-A4BC-5F26B5AACD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</a:t>
            </a:r>
            <a:r>
              <a:rPr lang="en-US" b="0" cap="none" dirty="0"/>
              <a:t> Regression	</a:t>
            </a:r>
          </a:p>
        </p:txBody>
      </p:sp>
    </p:spTree>
    <p:extLst>
      <p:ext uri="{BB962C8B-B14F-4D97-AF65-F5344CB8AC3E}">
        <p14:creationId xmlns:p14="http://schemas.microsoft.com/office/powerpoint/2010/main" val="6133151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A57005-047F-A342-B59E-0A7B487A0F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466965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(category) membership.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847789" y="4416791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5222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8059</TotalTime>
  <Words>2017</Words>
  <Application>Microsoft Macintosh PowerPoint</Application>
  <PresentationFormat>Widescreen</PresentationFormat>
  <Paragraphs>337</Paragraphs>
  <Slides>46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ＭＳ Ｐゴシック</vt:lpstr>
      <vt:lpstr>Arial</vt:lpstr>
      <vt:lpstr>ArialMT</vt:lpstr>
      <vt:lpstr>Calibri</vt:lpstr>
      <vt:lpstr>Calibri Light</vt:lpstr>
      <vt:lpstr>Courier MonoThai</vt:lpstr>
      <vt:lpstr>Lucida Grande</vt:lpstr>
      <vt:lpstr>News706 BT</vt:lpstr>
      <vt:lpstr>PF Din Text Comp Pro</vt:lpstr>
      <vt:lpstr>PFDinTextCompPro-Italic</vt:lpstr>
      <vt:lpstr>PFDinTextCompPro-Medium</vt:lpstr>
      <vt:lpstr>Symbol</vt:lpstr>
      <vt:lpstr>Wingdings</vt:lpstr>
      <vt:lpstr>Office Theme</vt:lpstr>
      <vt:lpstr>Equation</vt:lpstr>
      <vt:lpstr>Logistic Regression</vt:lpstr>
      <vt:lpstr>Topics </vt:lpstr>
      <vt:lpstr>Linear Regression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65</cp:revision>
  <cp:lastPrinted>2018-10-02T13:47:59Z</cp:lastPrinted>
  <dcterms:created xsi:type="dcterms:W3CDTF">2018-06-20T21:37:19Z</dcterms:created>
  <dcterms:modified xsi:type="dcterms:W3CDTF">2018-10-02T13:48:05Z</dcterms:modified>
  <cp:category/>
</cp:coreProperties>
</file>