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4.xml" ContentType="application/vnd.openxmlformats-officedocument.presentationml.notesSlide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charts/chart8.xml" ContentType="application/vnd.openxmlformats-officedocument.drawingml.chart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notesSlides/notesSlide5.xml" ContentType="application/vnd.openxmlformats-officedocument.presentationml.notesSlide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notesSlides/notesSlide6.xml" ContentType="application/vnd.openxmlformats-officedocument.presentationml.notesSlide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notesSlides/notesSlide7.xml" ContentType="application/vnd.openxmlformats-officedocument.presentationml.notesSlide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notesSlides/notesSlide8.xml" ContentType="application/vnd.openxmlformats-officedocument.presentationml.notesSlide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notesSlides/notesSlide11.xml" ContentType="application/vnd.openxmlformats-officedocument.presentationml.notesSlide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notesSlides/notesSlide12.xml" ContentType="application/vnd.openxmlformats-officedocument.presentationml.notesSlide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notesSlides/notesSlide13.xml" ContentType="application/vnd.openxmlformats-officedocument.presentationml.notesSlide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notesSlides/notesSlide14.xml" ContentType="application/vnd.openxmlformats-officedocument.presentationml.notesSlide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notesSlides/notesSlide15.xml" ContentType="application/vnd.openxmlformats-officedocument.presentationml.notesSlide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notesSlides/notesSlide16.xml" ContentType="application/vnd.openxmlformats-officedocument.presentationml.notesSlide+xml"/>
  <Override PartName="/ppt/charts/chart9.xml" ContentType="application/vnd.openxmlformats-officedocument.drawingml.chart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notesSlides/notesSlide17.xml" ContentType="application/vnd.openxmlformats-officedocument.presentationml.notesSlide+xml"/>
  <Override PartName="/ppt/tags/tag123.xml" ContentType="application/vnd.openxmlformats-officedocument.presentationml.tags+xml"/>
  <Override PartName="/ppt/notesSlides/notesSlide18.xml" ContentType="application/vnd.openxmlformats-officedocument.presentationml.notesSlide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notesSlides/notesSlide19.xml" ContentType="application/vnd.openxmlformats-officedocument.presentationml.notesSlide+xml"/>
  <Override PartName="/ppt/charts/chart10.xml" ContentType="application/vnd.openxmlformats-officedocument.drawingml.chart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notesSlides/notesSlide20.xml" ContentType="application/vnd.openxmlformats-officedocument.presentationml.notesSlide+xml"/>
  <Override PartName="/ppt/charts/chart11.xml" ContentType="application/vnd.openxmlformats-officedocument.drawingml.chart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notesSlides/notesSlide21.xml" ContentType="application/vnd.openxmlformats-officedocument.presentationml.notesSlide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notesSlides/notesSlide22.xml" ContentType="application/vnd.openxmlformats-officedocument.presentationml.notesSlide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notesSlides/notesSlide23.xml" ContentType="application/vnd.openxmlformats-officedocument.presentationml.notesSlide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notesSlides/notesSlide24.xml" ContentType="application/vnd.openxmlformats-officedocument.presentationml.notesSlide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708" r:id="rId2"/>
    <p:sldMasterId id="2147483722" r:id="rId3"/>
  </p:sldMasterIdLst>
  <p:notesMasterIdLst>
    <p:notesMasterId r:id="rId56"/>
  </p:notesMasterIdLst>
  <p:handoutMasterIdLst>
    <p:handoutMasterId r:id="rId57"/>
  </p:handoutMasterIdLst>
  <p:sldIdLst>
    <p:sldId id="563" r:id="rId4"/>
    <p:sldId id="623" r:id="rId5"/>
    <p:sldId id="479" r:id="rId6"/>
    <p:sldId id="565" r:id="rId7"/>
    <p:sldId id="566" r:id="rId8"/>
    <p:sldId id="568" r:id="rId9"/>
    <p:sldId id="569" r:id="rId10"/>
    <p:sldId id="572" r:id="rId11"/>
    <p:sldId id="573" r:id="rId12"/>
    <p:sldId id="577" r:id="rId13"/>
    <p:sldId id="674" r:id="rId14"/>
    <p:sldId id="629" r:id="rId15"/>
    <p:sldId id="578" r:id="rId16"/>
    <p:sldId id="581" r:id="rId17"/>
    <p:sldId id="582" r:id="rId18"/>
    <p:sldId id="583" r:id="rId19"/>
    <p:sldId id="584" r:id="rId20"/>
    <p:sldId id="586" r:id="rId21"/>
    <p:sldId id="588" r:id="rId22"/>
    <p:sldId id="589" r:id="rId23"/>
    <p:sldId id="590" r:id="rId24"/>
    <p:sldId id="592" r:id="rId25"/>
    <p:sldId id="593" r:id="rId26"/>
    <p:sldId id="594" r:id="rId27"/>
    <p:sldId id="595" r:id="rId28"/>
    <p:sldId id="597" r:id="rId29"/>
    <p:sldId id="607" r:id="rId30"/>
    <p:sldId id="632" r:id="rId31"/>
    <p:sldId id="638" r:id="rId32"/>
    <p:sldId id="639" r:id="rId33"/>
    <p:sldId id="642" r:id="rId34"/>
    <p:sldId id="644" r:id="rId35"/>
    <p:sldId id="647" r:id="rId36"/>
    <p:sldId id="648" r:id="rId37"/>
    <p:sldId id="650" r:id="rId38"/>
    <p:sldId id="653" r:id="rId39"/>
    <p:sldId id="654" r:id="rId40"/>
    <p:sldId id="655" r:id="rId41"/>
    <p:sldId id="659" r:id="rId42"/>
    <p:sldId id="661" r:id="rId43"/>
    <p:sldId id="679" r:id="rId44"/>
    <p:sldId id="663" r:id="rId45"/>
    <p:sldId id="664" r:id="rId46"/>
    <p:sldId id="668" r:id="rId47"/>
    <p:sldId id="670" r:id="rId48"/>
    <p:sldId id="671" r:id="rId49"/>
    <p:sldId id="672" r:id="rId50"/>
    <p:sldId id="677" r:id="rId51"/>
    <p:sldId id="678" r:id="rId52"/>
    <p:sldId id="673" r:id="rId53"/>
    <p:sldId id="669" r:id="rId54"/>
    <p:sldId id="680" r:id="rId55"/>
  </p:sldIdLst>
  <p:sldSz cx="9144000" cy="5143500" type="screen16x9"/>
  <p:notesSz cx="6858000" cy="9144000"/>
  <p:custDataLst>
    <p:tags r:id="rId5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00"/>
    <a:srgbClr val="CCFF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451" autoAdjust="0"/>
    <p:restoredTop sz="91215" autoAdjust="0"/>
  </p:normalViewPr>
  <p:slideViewPr>
    <p:cSldViewPr>
      <p:cViewPr varScale="1">
        <p:scale>
          <a:sx n="112" d="100"/>
          <a:sy n="112" d="100"/>
        </p:scale>
        <p:origin x="200" y="68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655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tags" Target="tags/tag1.xml"/><Relationship Id="rId5" Type="http://schemas.openxmlformats.org/officeDocument/2006/relationships/slide" Target="slides/slide2.xml"/><Relationship Id="rId61" Type="http://schemas.openxmlformats.org/officeDocument/2006/relationships/theme" Target="theme/theme1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presProps" Target="presProps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/C:\Users\Public\Documents\ml-class\lectures-slides\assets\portland.xlsx" TargetMode="Externa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file:////C:\Users\tlow\Desktop\cs229a\marker.xlsx" TargetMode="Externa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oleObject" Target="file:////C:\Users\tlow\Desktop\cs229a\marker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/C:\Users\Public\Documents\ml-class\lectures-slides\assets\portland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/C:\Users\Public\Documents\ml-class\lectures-slides\assets\2.2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/C:\Users\Public\Documents\ml-class\lectures-slides\assets\2.2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/C:\Users\Public\Documents\ml-class\lectures-slides\assets\2.2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/C:\Users\Public\Documents\ml-class\lectures-slides\assets\2.2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/C:\Users\Public\Documents\ml-class\lectures-slides\assets\2.2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/C:\Users\Public\Documents\ml-class\lectures-slides\assets\portland.xlsx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file:////C:\Users\Public\Documents\ml-class\lectures-slides\assets\2.2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none"/>
          </c:marker>
          <c:xVal>
            <c:numRef>
              <c:f>portland!$A$1:$A$48</c:f>
              <c:numCache>
                <c:formatCode>General</c:formatCode>
                <c:ptCount val="48"/>
                <c:pt idx="0">
                  <c:v>2104</c:v>
                </c:pt>
                <c:pt idx="1">
                  <c:v>1600</c:v>
                </c:pt>
                <c:pt idx="2">
                  <c:v>2400</c:v>
                </c:pt>
                <c:pt idx="3">
                  <c:v>1416</c:v>
                </c:pt>
                <c:pt idx="4">
                  <c:v>3000</c:v>
                </c:pt>
                <c:pt idx="5">
                  <c:v>1985</c:v>
                </c:pt>
                <c:pt idx="6">
                  <c:v>1534</c:v>
                </c:pt>
                <c:pt idx="7">
                  <c:v>1427</c:v>
                </c:pt>
                <c:pt idx="8">
                  <c:v>1380</c:v>
                </c:pt>
                <c:pt idx="9">
                  <c:v>1494</c:v>
                </c:pt>
                <c:pt idx="10">
                  <c:v>1940</c:v>
                </c:pt>
                <c:pt idx="11">
                  <c:v>2000</c:v>
                </c:pt>
                <c:pt idx="12">
                  <c:v>1890</c:v>
                </c:pt>
                <c:pt idx="13">
                  <c:v>4478</c:v>
                </c:pt>
                <c:pt idx="14">
                  <c:v>1268</c:v>
                </c:pt>
                <c:pt idx="15">
                  <c:v>2300</c:v>
                </c:pt>
                <c:pt idx="16">
                  <c:v>1320</c:v>
                </c:pt>
                <c:pt idx="17">
                  <c:v>1236</c:v>
                </c:pt>
                <c:pt idx="18">
                  <c:v>2609</c:v>
                </c:pt>
                <c:pt idx="19">
                  <c:v>3031</c:v>
                </c:pt>
                <c:pt idx="20">
                  <c:v>1767</c:v>
                </c:pt>
                <c:pt idx="21">
                  <c:v>1888</c:v>
                </c:pt>
                <c:pt idx="22">
                  <c:v>1604</c:v>
                </c:pt>
                <c:pt idx="23">
                  <c:v>1962</c:v>
                </c:pt>
                <c:pt idx="24">
                  <c:v>3890</c:v>
                </c:pt>
                <c:pt idx="25">
                  <c:v>1100</c:v>
                </c:pt>
                <c:pt idx="26">
                  <c:v>1458</c:v>
                </c:pt>
                <c:pt idx="27">
                  <c:v>2526</c:v>
                </c:pt>
                <c:pt idx="28">
                  <c:v>2200</c:v>
                </c:pt>
                <c:pt idx="29">
                  <c:v>2637</c:v>
                </c:pt>
                <c:pt idx="30">
                  <c:v>1839</c:v>
                </c:pt>
                <c:pt idx="31">
                  <c:v>1000</c:v>
                </c:pt>
                <c:pt idx="32">
                  <c:v>2040</c:v>
                </c:pt>
                <c:pt idx="33">
                  <c:v>3137</c:v>
                </c:pt>
                <c:pt idx="34">
                  <c:v>1811</c:v>
                </c:pt>
                <c:pt idx="35">
                  <c:v>1437</c:v>
                </c:pt>
                <c:pt idx="36">
                  <c:v>1239</c:v>
                </c:pt>
                <c:pt idx="37">
                  <c:v>2132</c:v>
                </c:pt>
                <c:pt idx="38">
                  <c:v>4215</c:v>
                </c:pt>
                <c:pt idx="39">
                  <c:v>2162</c:v>
                </c:pt>
                <c:pt idx="40">
                  <c:v>1664</c:v>
                </c:pt>
                <c:pt idx="41">
                  <c:v>2238</c:v>
                </c:pt>
                <c:pt idx="42">
                  <c:v>2567</c:v>
                </c:pt>
                <c:pt idx="43">
                  <c:v>1200</c:v>
                </c:pt>
                <c:pt idx="44">
                  <c:v>852</c:v>
                </c:pt>
                <c:pt idx="45">
                  <c:v>1852</c:v>
                </c:pt>
                <c:pt idx="46">
                  <c:v>1203</c:v>
                </c:pt>
              </c:numCache>
            </c:numRef>
          </c:xVal>
          <c:yVal>
            <c:numRef>
              <c:f>portland!$B$1:$B$48</c:f>
              <c:numCache>
                <c:formatCode>General</c:formatCode>
                <c:ptCount val="48"/>
                <c:pt idx="0">
                  <c:v>399900</c:v>
                </c:pt>
                <c:pt idx="1">
                  <c:v>329900</c:v>
                </c:pt>
                <c:pt idx="2">
                  <c:v>369000</c:v>
                </c:pt>
                <c:pt idx="3">
                  <c:v>232000</c:v>
                </c:pt>
                <c:pt idx="4">
                  <c:v>539900</c:v>
                </c:pt>
                <c:pt idx="5">
                  <c:v>299900</c:v>
                </c:pt>
                <c:pt idx="6">
                  <c:v>314900</c:v>
                </c:pt>
                <c:pt idx="7">
                  <c:v>198999</c:v>
                </c:pt>
                <c:pt idx="8">
                  <c:v>212000</c:v>
                </c:pt>
                <c:pt idx="9">
                  <c:v>242500</c:v>
                </c:pt>
                <c:pt idx="10">
                  <c:v>239999</c:v>
                </c:pt>
                <c:pt idx="11">
                  <c:v>347000</c:v>
                </c:pt>
                <c:pt idx="12">
                  <c:v>329999</c:v>
                </c:pt>
                <c:pt idx="13">
                  <c:v>699900</c:v>
                </c:pt>
                <c:pt idx="14">
                  <c:v>259900</c:v>
                </c:pt>
                <c:pt idx="15">
                  <c:v>449900</c:v>
                </c:pt>
                <c:pt idx="16">
                  <c:v>299900</c:v>
                </c:pt>
                <c:pt idx="17">
                  <c:v>199900</c:v>
                </c:pt>
                <c:pt idx="18">
                  <c:v>499998</c:v>
                </c:pt>
                <c:pt idx="19">
                  <c:v>599000</c:v>
                </c:pt>
                <c:pt idx="20">
                  <c:v>252900</c:v>
                </c:pt>
                <c:pt idx="21">
                  <c:v>255000</c:v>
                </c:pt>
                <c:pt idx="22">
                  <c:v>242900</c:v>
                </c:pt>
                <c:pt idx="23">
                  <c:v>259900</c:v>
                </c:pt>
                <c:pt idx="24">
                  <c:v>573900</c:v>
                </c:pt>
                <c:pt idx="25">
                  <c:v>249900</c:v>
                </c:pt>
                <c:pt idx="26">
                  <c:v>464500</c:v>
                </c:pt>
                <c:pt idx="27">
                  <c:v>469000</c:v>
                </c:pt>
                <c:pt idx="28">
                  <c:v>475000</c:v>
                </c:pt>
                <c:pt idx="29">
                  <c:v>299900</c:v>
                </c:pt>
                <c:pt idx="30">
                  <c:v>349900</c:v>
                </c:pt>
                <c:pt idx="31">
                  <c:v>169900</c:v>
                </c:pt>
                <c:pt idx="32">
                  <c:v>314900</c:v>
                </c:pt>
                <c:pt idx="33">
                  <c:v>579900</c:v>
                </c:pt>
                <c:pt idx="34">
                  <c:v>285900</c:v>
                </c:pt>
                <c:pt idx="35">
                  <c:v>249900</c:v>
                </c:pt>
                <c:pt idx="36">
                  <c:v>229900</c:v>
                </c:pt>
                <c:pt idx="37">
                  <c:v>345000</c:v>
                </c:pt>
                <c:pt idx="38">
                  <c:v>549000</c:v>
                </c:pt>
                <c:pt idx="39">
                  <c:v>287000</c:v>
                </c:pt>
                <c:pt idx="40">
                  <c:v>368500</c:v>
                </c:pt>
                <c:pt idx="41">
                  <c:v>329900</c:v>
                </c:pt>
                <c:pt idx="42">
                  <c:v>314000</c:v>
                </c:pt>
                <c:pt idx="43">
                  <c:v>299000</c:v>
                </c:pt>
                <c:pt idx="44">
                  <c:v>179900</c:v>
                </c:pt>
                <c:pt idx="45">
                  <c:v>299900</c:v>
                </c:pt>
                <c:pt idx="46">
                  <c:v>239500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49CB-524B-AF74-0D9AF355814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21980936"/>
        <c:axId val="-2122101224"/>
      </c:scatterChart>
      <c:valAx>
        <c:axId val="-2121980936"/>
        <c:scaling>
          <c:orientation val="minMax"/>
          <c:max val="3000"/>
        </c:scaling>
        <c:delete val="0"/>
        <c:axPos val="b"/>
        <c:numFmt formatCode="General" sourceLinked="1"/>
        <c:majorTickMark val="out"/>
        <c:minorTickMark val="none"/>
        <c:tickLblPos val="nextTo"/>
        <c:crossAx val="-2122101224"/>
        <c:crosses val="autoZero"/>
        <c:crossBetween val="midCat"/>
      </c:valAx>
      <c:valAx>
        <c:axId val="-2122101224"/>
        <c:scaling>
          <c:orientation val="minMax"/>
          <c:max val="500000"/>
        </c:scaling>
        <c:delete val="0"/>
        <c:axPos val="l"/>
        <c:majorGridlines/>
        <c:numFmt formatCode="General" sourceLinked="0"/>
        <c:majorTickMark val="out"/>
        <c:minorTickMark val="none"/>
        <c:tickLblPos val="nextTo"/>
        <c:crossAx val="-2121980936"/>
        <c:crosses val="autoZero"/>
        <c:crossBetween val="midCat"/>
        <c:majorUnit val="100000"/>
        <c:dispUnits>
          <c:builtInUnit val="thousands"/>
        </c:dispUnits>
      </c:valAx>
    </c:plotArea>
    <c:plotVisOnly val="1"/>
    <c:dispBlanksAs val="gap"/>
    <c:showDLblsOverMax val="0"/>
  </c:chart>
  <c:txPr>
    <a:bodyPr/>
    <a:lstStyle/>
    <a:p>
      <a:pPr>
        <a:defRPr sz="1600"/>
      </a:pPr>
      <a:endParaRPr lang="en-US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x"/>
            <c:size val="7"/>
            <c:spPr>
              <a:ln w="15875">
                <a:solidFill>
                  <a:srgbClr val="C00000"/>
                </a:solidFill>
              </a:ln>
            </c:spPr>
          </c:marker>
          <c:xVal>
            <c:numRef>
              <c:f>Sheet1!$A$1:$A$20</c:f>
              <c:numCache>
                <c:formatCode>General</c:formatCode>
                <c:ptCount val="20"/>
                <c:pt idx="0">
                  <c:v>59.331797235022997</c:v>
                </c:pt>
                <c:pt idx="1">
                  <c:v>82.373271889400769</c:v>
                </c:pt>
                <c:pt idx="2">
                  <c:v>112.327188940092</c:v>
                </c:pt>
                <c:pt idx="3">
                  <c:v>152.64976958525301</c:v>
                </c:pt>
                <c:pt idx="4">
                  <c:v>167.626728110599</c:v>
                </c:pt>
                <c:pt idx="5">
                  <c:v>221.77419354838699</c:v>
                </c:pt>
                <c:pt idx="6">
                  <c:v>228.68663594469999</c:v>
                </c:pt>
                <c:pt idx="7">
                  <c:v>301.267281105991</c:v>
                </c:pt>
                <c:pt idx="8">
                  <c:v>312.78801843317922</c:v>
                </c:pt>
                <c:pt idx="9">
                  <c:v>343.89400921658961</c:v>
                </c:pt>
                <c:pt idx="10">
                  <c:v>272.4654377880172</c:v>
                </c:pt>
                <c:pt idx="11">
                  <c:v>394.58525345622019</c:v>
                </c:pt>
                <c:pt idx="12">
                  <c:v>393.43317972350161</c:v>
                </c:pt>
                <c:pt idx="13">
                  <c:v>142.281105990783</c:v>
                </c:pt>
                <c:pt idx="14">
                  <c:v>88.133640552995345</c:v>
                </c:pt>
                <c:pt idx="15">
                  <c:v>127.30414746543801</c:v>
                </c:pt>
                <c:pt idx="16">
                  <c:v>189.51612903225799</c:v>
                </c:pt>
                <c:pt idx="17">
                  <c:v>262.09677419354801</c:v>
                </c:pt>
                <c:pt idx="18">
                  <c:v>433.75576036866403</c:v>
                </c:pt>
                <c:pt idx="19">
                  <c:v>134.21658986175089</c:v>
                </c:pt>
              </c:numCache>
            </c:numRef>
          </c:xVal>
          <c:yVal>
            <c:numRef>
              <c:f>Sheet1!$B$1:$B$20</c:f>
              <c:numCache>
                <c:formatCode>General</c:formatCode>
                <c:ptCount val="20"/>
                <c:pt idx="0">
                  <c:v>95.760233918128705</c:v>
                </c:pt>
                <c:pt idx="1">
                  <c:v>161.549707602339</c:v>
                </c:pt>
                <c:pt idx="2">
                  <c:v>211.25730994151999</c:v>
                </c:pt>
                <c:pt idx="3">
                  <c:v>244.88304093567299</c:v>
                </c:pt>
                <c:pt idx="4">
                  <c:v>293.12865497076001</c:v>
                </c:pt>
                <c:pt idx="5">
                  <c:v>287.28070175438592</c:v>
                </c:pt>
                <c:pt idx="6">
                  <c:v>315.05847953216397</c:v>
                </c:pt>
                <c:pt idx="7">
                  <c:v>288.74269005847992</c:v>
                </c:pt>
                <c:pt idx="8">
                  <c:v>342.83625730994203</c:v>
                </c:pt>
                <c:pt idx="9">
                  <c:v>315.05847953216397</c:v>
                </c:pt>
                <c:pt idx="10">
                  <c:v>325.29239766081889</c:v>
                </c:pt>
                <c:pt idx="11">
                  <c:v>297.51461988304101</c:v>
                </c:pt>
                <c:pt idx="12">
                  <c:v>342.83625730994203</c:v>
                </c:pt>
                <c:pt idx="13">
                  <c:v>173.24561403508801</c:v>
                </c:pt>
                <c:pt idx="14">
                  <c:v>218.56725146198801</c:v>
                </c:pt>
                <c:pt idx="15">
                  <c:v>313.59649122806991</c:v>
                </c:pt>
                <c:pt idx="16">
                  <c:v>336.98830409356702</c:v>
                </c:pt>
                <c:pt idx="17">
                  <c:v>291.66666666666708</c:v>
                </c:pt>
                <c:pt idx="18">
                  <c:v>309.21052631578999</c:v>
                </c:pt>
                <c:pt idx="19">
                  <c:v>278.508771929825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755-F646-ADFE-06A7EAFDABA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41107160"/>
        <c:axId val="-2040928328"/>
      </c:scatterChart>
      <c:valAx>
        <c:axId val="-204110716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one"/>
        <c:crossAx val="-2040928328"/>
        <c:crosses val="autoZero"/>
        <c:crossBetween val="midCat"/>
      </c:valAx>
      <c:valAx>
        <c:axId val="-2040928328"/>
        <c:scaling>
          <c:orientation val="minMax"/>
          <c:max val="350"/>
          <c:min val="0"/>
        </c:scaling>
        <c:delete val="0"/>
        <c:axPos val="l"/>
        <c:numFmt formatCode="General" sourceLinked="1"/>
        <c:majorTickMark val="out"/>
        <c:minorTickMark val="none"/>
        <c:tickLblPos val="none"/>
        <c:crossAx val="-2041107160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x"/>
            <c:size val="7"/>
            <c:spPr>
              <a:ln w="15875">
                <a:solidFill>
                  <a:srgbClr val="C00000"/>
                </a:solidFill>
              </a:ln>
            </c:spPr>
          </c:marker>
          <c:xVal>
            <c:numRef>
              <c:f>Sheet1!$A$1:$A$20</c:f>
              <c:numCache>
                <c:formatCode>General</c:formatCode>
                <c:ptCount val="20"/>
                <c:pt idx="0">
                  <c:v>59.331797235022997</c:v>
                </c:pt>
                <c:pt idx="1">
                  <c:v>82.373271889400769</c:v>
                </c:pt>
                <c:pt idx="2">
                  <c:v>112.327188940092</c:v>
                </c:pt>
                <c:pt idx="3">
                  <c:v>152.64976958525301</c:v>
                </c:pt>
                <c:pt idx="4">
                  <c:v>167.626728110599</c:v>
                </c:pt>
                <c:pt idx="5">
                  <c:v>221.77419354838699</c:v>
                </c:pt>
                <c:pt idx="6">
                  <c:v>228.68663594469999</c:v>
                </c:pt>
                <c:pt idx="7">
                  <c:v>301.267281105991</c:v>
                </c:pt>
                <c:pt idx="8">
                  <c:v>312.78801843317922</c:v>
                </c:pt>
                <c:pt idx="9">
                  <c:v>343.89400921658961</c:v>
                </c:pt>
                <c:pt idx="10">
                  <c:v>272.4654377880172</c:v>
                </c:pt>
                <c:pt idx="11">
                  <c:v>394.58525345622019</c:v>
                </c:pt>
                <c:pt idx="12">
                  <c:v>393.43317972350161</c:v>
                </c:pt>
                <c:pt idx="13">
                  <c:v>142.281105990783</c:v>
                </c:pt>
                <c:pt idx="14">
                  <c:v>88.133640552995345</c:v>
                </c:pt>
                <c:pt idx="15">
                  <c:v>127.30414746543801</c:v>
                </c:pt>
                <c:pt idx="16">
                  <c:v>189.51612903225799</c:v>
                </c:pt>
                <c:pt idx="17">
                  <c:v>262.09677419354801</c:v>
                </c:pt>
                <c:pt idx="18">
                  <c:v>433.75576036866403</c:v>
                </c:pt>
                <c:pt idx="19">
                  <c:v>134.21658986175089</c:v>
                </c:pt>
              </c:numCache>
            </c:numRef>
          </c:xVal>
          <c:yVal>
            <c:numRef>
              <c:f>Sheet1!$B$1:$B$20</c:f>
              <c:numCache>
                <c:formatCode>General</c:formatCode>
                <c:ptCount val="20"/>
                <c:pt idx="0">
                  <c:v>95.760233918128705</c:v>
                </c:pt>
                <c:pt idx="1">
                  <c:v>161.549707602339</c:v>
                </c:pt>
                <c:pt idx="2">
                  <c:v>211.25730994151999</c:v>
                </c:pt>
                <c:pt idx="3">
                  <c:v>244.88304093567299</c:v>
                </c:pt>
                <c:pt idx="4">
                  <c:v>293.12865497076001</c:v>
                </c:pt>
                <c:pt idx="5">
                  <c:v>287.28070175438592</c:v>
                </c:pt>
                <c:pt idx="6">
                  <c:v>315.05847953216397</c:v>
                </c:pt>
                <c:pt idx="7">
                  <c:v>288.74269005847992</c:v>
                </c:pt>
                <c:pt idx="8">
                  <c:v>342.83625730994203</c:v>
                </c:pt>
                <c:pt idx="9">
                  <c:v>315.05847953216397</c:v>
                </c:pt>
                <c:pt idx="10">
                  <c:v>325.29239766081889</c:v>
                </c:pt>
                <c:pt idx="11">
                  <c:v>297.51461988304101</c:v>
                </c:pt>
                <c:pt idx="12">
                  <c:v>342.83625730994203</c:v>
                </c:pt>
                <c:pt idx="13">
                  <c:v>173.24561403508801</c:v>
                </c:pt>
                <c:pt idx="14">
                  <c:v>218.56725146198801</c:v>
                </c:pt>
                <c:pt idx="15">
                  <c:v>313.59649122806991</c:v>
                </c:pt>
                <c:pt idx="16">
                  <c:v>336.98830409356702</c:v>
                </c:pt>
                <c:pt idx="17">
                  <c:v>291.66666666666708</c:v>
                </c:pt>
                <c:pt idx="18">
                  <c:v>309.21052631578999</c:v>
                </c:pt>
                <c:pt idx="19">
                  <c:v>278.508771929825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49DC-3543-BCE4-1A2D0CFE375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42260760"/>
        <c:axId val="-2042183640"/>
      </c:scatterChart>
      <c:valAx>
        <c:axId val="-204226076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one"/>
        <c:crossAx val="-2042183640"/>
        <c:crosses val="autoZero"/>
        <c:crossBetween val="midCat"/>
      </c:valAx>
      <c:valAx>
        <c:axId val="-2042183640"/>
        <c:scaling>
          <c:orientation val="minMax"/>
          <c:max val="350"/>
          <c:min val="0"/>
        </c:scaling>
        <c:delete val="0"/>
        <c:axPos val="l"/>
        <c:numFmt formatCode="General" sourceLinked="1"/>
        <c:majorTickMark val="out"/>
        <c:minorTickMark val="none"/>
        <c:tickLblPos val="none"/>
        <c:crossAx val="-2042260760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x"/>
            <c:size val="8"/>
            <c:spPr>
              <a:noFill/>
              <a:ln w="12700">
                <a:solidFill>
                  <a:srgbClr val="C00000"/>
                </a:solidFill>
              </a:ln>
            </c:spPr>
          </c:marker>
          <c:xVal>
            <c:numRef>
              <c:f>portland!$A$1:$A$48</c:f>
              <c:numCache>
                <c:formatCode>General</c:formatCode>
                <c:ptCount val="48"/>
                <c:pt idx="0">
                  <c:v>2104</c:v>
                </c:pt>
                <c:pt idx="1">
                  <c:v>1600</c:v>
                </c:pt>
                <c:pt idx="2">
                  <c:v>2400</c:v>
                </c:pt>
                <c:pt idx="3">
                  <c:v>1416</c:v>
                </c:pt>
                <c:pt idx="4">
                  <c:v>3000</c:v>
                </c:pt>
                <c:pt idx="5">
                  <c:v>1985</c:v>
                </c:pt>
                <c:pt idx="6">
                  <c:v>1534</c:v>
                </c:pt>
                <c:pt idx="7">
                  <c:v>1427</c:v>
                </c:pt>
                <c:pt idx="8">
                  <c:v>1380</c:v>
                </c:pt>
                <c:pt idx="9">
                  <c:v>1494</c:v>
                </c:pt>
                <c:pt idx="10">
                  <c:v>1940</c:v>
                </c:pt>
                <c:pt idx="11">
                  <c:v>2000</c:v>
                </c:pt>
                <c:pt idx="12">
                  <c:v>1890</c:v>
                </c:pt>
                <c:pt idx="13">
                  <c:v>4478</c:v>
                </c:pt>
                <c:pt idx="14">
                  <c:v>1268</c:v>
                </c:pt>
                <c:pt idx="15">
                  <c:v>2300</c:v>
                </c:pt>
                <c:pt idx="16">
                  <c:v>1320</c:v>
                </c:pt>
                <c:pt idx="17">
                  <c:v>1236</c:v>
                </c:pt>
                <c:pt idx="18">
                  <c:v>2609</c:v>
                </c:pt>
                <c:pt idx="19">
                  <c:v>3031</c:v>
                </c:pt>
                <c:pt idx="20">
                  <c:v>1767</c:v>
                </c:pt>
                <c:pt idx="21">
                  <c:v>1888</c:v>
                </c:pt>
                <c:pt idx="22">
                  <c:v>1604</c:v>
                </c:pt>
                <c:pt idx="23">
                  <c:v>1962</c:v>
                </c:pt>
                <c:pt idx="24">
                  <c:v>3890</c:v>
                </c:pt>
                <c:pt idx="25">
                  <c:v>1100</c:v>
                </c:pt>
                <c:pt idx="26">
                  <c:v>1458</c:v>
                </c:pt>
                <c:pt idx="27">
                  <c:v>2526</c:v>
                </c:pt>
                <c:pt idx="28">
                  <c:v>2200</c:v>
                </c:pt>
                <c:pt idx="29">
                  <c:v>2637</c:v>
                </c:pt>
                <c:pt idx="30">
                  <c:v>1839</c:v>
                </c:pt>
                <c:pt idx="31">
                  <c:v>1000</c:v>
                </c:pt>
                <c:pt idx="32">
                  <c:v>2040</c:v>
                </c:pt>
                <c:pt idx="33">
                  <c:v>3137</c:v>
                </c:pt>
                <c:pt idx="34">
                  <c:v>1811</c:v>
                </c:pt>
                <c:pt idx="35">
                  <c:v>1437</c:v>
                </c:pt>
                <c:pt idx="36">
                  <c:v>1239</c:v>
                </c:pt>
                <c:pt idx="37">
                  <c:v>2132</c:v>
                </c:pt>
                <c:pt idx="38">
                  <c:v>4215</c:v>
                </c:pt>
                <c:pt idx="39">
                  <c:v>2162</c:v>
                </c:pt>
                <c:pt idx="40">
                  <c:v>1664</c:v>
                </c:pt>
                <c:pt idx="41">
                  <c:v>2238</c:v>
                </c:pt>
                <c:pt idx="42">
                  <c:v>2567</c:v>
                </c:pt>
                <c:pt idx="43">
                  <c:v>1200</c:v>
                </c:pt>
                <c:pt idx="44">
                  <c:v>852</c:v>
                </c:pt>
                <c:pt idx="45">
                  <c:v>1852</c:v>
                </c:pt>
                <c:pt idx="46">
                  <c:v>1203</c:v>
                </c:pt>
              </c:numCache>
            </c:numRef>
          </c:xVal>
          <c:yVal>
            <c:numRef>
              <c:f>portland!$B$1:$B$48</c:f>
              <c:numCache>
                <c:formatCode>General</c:formatCode>
                <c:ptCount val="48"/>
                <c:pt idx="0">
                  <c:v>399900</c:v>
                </c:pt>
                <c:pt idx="1">
                  <c:v>329900</c:v>
                </c:pt>
                <c:pt idx="2">
                  <c:v>369000</c:v>
                </c:pt>
                <c:pt idx="3">
                  <c:v>232000</c:v>
                </c:pt>
                <c:pt idx="4">
                  <c:v>539900</c:v>
                </c:pt>
                <c:pt idx="5">
                  <c:v>299900</c:v>
                </c:pt>
                <c:pt idx="6">
                  <c:v>314900</c:v>
                </c:pt>
                <c:pt idx="7">
                  <c:v>198999</c:v>
                </c:pt>
                <c:pt idx="8">
                  <c:v>212000</c:v>
                </c:pt>
                <c:pt idx="9">
                  <c:v>242500</c:v>
                </c:pt>
                <c:pt idx="10">
                  <c:v>239999</c:v>
                </c:pt>
                <c:pt idx="11">
                  <c:v>347000</c:v>
                </c:pt>
                <c:pt idx="12">
                  <c:v>329999</c:v>
                </c:pt>
                <c:pt idx="13">
                  <c:v>699900</c:v>
                </c:pt>
                <c:pt idx="14">
                  <c:v>259900</c:v>
                </c:pt>
                <c:pt idx="15">
                  <c:v>449900</c:v>
                </c:pt>
                <c:pt idx="16">
                  <c:v>299900</c:v>
                </c:pt>
                <c:pt idx="17">
                  <c:v>199900</c:v>
                </c:pt>
                <c:pt idx="18">
                  <c:v>499998</c:v>
                </c:pt>
                <c:pt idx="19">
                  <c:v>599000</c:v>
                </c:pt>
                <c:pt idx="20">
                  <c:v>252900</c:v>
                </c:pt>
                <c:pt idx="21">
                  <c:v>255000</c:v>
                </c:pt>
                <c:pt idx="22">
                  <c:v>242900</c:v>
                </c:pt>
                <c:pt idx="23">
                  <c:v>259900</c:v>
                </c:pt>
                <c:pt idx="24">
                  <c:v>573900</c:v>
                </c:pt>
                <c:pt idx="25">
                  <c:v>249900</c:v>
                </c:pt>
                <c:pt idx="26">
                  <c:v>464500</c:v>
                </c:pt>
                <c:pt idx="27">
                  <c:v>469000</c:v>
                </c:pt>
                <c:pt idx="28">
                  <c:v>475000</c:v>
                </c:pt>
                <c:pt idx="29">
                  <c:v>299900</c:v>
                </c:pt>
                <c:pt idx="30">
                  <c:v>349900</c:v>
                </c:pt>
                <c:pt idx="31">
                  <c:v>169900</c:v>
                </c:pt>
                <c:pt idx="32">
                  <c:v>314900</c:v>
                </c:pt>
                <c:pt idx="33">
                  <c:v>579900</c:v>
                </c:pt>
                <c:pt idx="34">
                  <c:v>285900</c:v>
                </c:pt>
                <c:pt idx="35">
                  <c:v>249900</c:v>
                </c:pt>
                <c:pt idx="36">
                  <c:v>229900</c:v>
                </c:pt>
                <c:pt idx="37">
                  <c:v>345000</c:v>
                </c:pt>
                <c:pt idx="38">
                  <c:v>549000</c:v>
                </c:pt>
                <c:pt idx="39">
                  <c:v>287000</c:v>
                </c:pt>
                <c:pt idx="40">
                  <c:v>368500</c:v>
                </c:pt>
                <c:pt idx="41">
                  <c:v>329900</c:v>
                </c:pt>
                <c:pt idx="42">
                  <c:v>314000</c:v>
                </c:pt>
                <c:pt idx="43">
                  <c:v>299000</c:v>
                </c:pt>
                <c:pt idx="44">
                  <c:v>179900</c:v>
                </c:pt>
                <c:pt idx="45">
                  <c:v>299900</c:v>
                </c:pt>
                <c:pt idx="46">
                  <c:v>239500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D83-8446-A596-6A4345AE82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37914200"/>
        <c:axId val="-2137908296"/>
      </c:scatterChart>
      <c:valAx>
        <c:axId val="-2137914200"/>
        <c:scaling>
          <c:orientation val="minMax"/>
          <c:max val="3000"/>
        </c:scaling>
        <c:delete val="0"/>
        <c:axPos val="b"/>
        <c:numFmt formatCode="General" sourceLinked="1"/>
        <c:majorTickMark val="out"/>
        <c:minorTickMark val="none"/>
        <c:tickLblPos val="nextTo"/>
        <c:crossAx val="-2137908296"/>
        <c:crosses val="autoZero"/>
        <c:crossBetween val="midCat"/>
      </c:valAx>
      <c:valAx>
        <c:axId val="-2137908296"/>
        <c:scaling>
          <c:orientation val="minMax"/>
          <c:max val="500000"/>
        </c:scaling>
        <c:delete val="0"/>
        <c:axPos val="l"/>
        <c:majorGridlines/>
        <c:numFmt formatCode="General" sourceLinked="0"/>
        <c:majorTickMark val="out"/>
        <c:minorTickMark val="none"/>
        <c:tickLblPos val="nextTo"/>
        <c:crossAx val="-2137914200"/>
        <c:crosses val="autoZero"/>
        <c:crossBetween val="midCat"/>
        <c:majorUnit val="100000"/>
        <c:dispUnits>
          <c:builtInUnit val="thousands"/>
        </c:dispUnits>
      </c:valAx>
    </c:plotArea>
    <c:plotVisOnly val="1"/>
    <c:dispBlanksAs val="gap"/>
    <c:showDLblsOverMax val="0"/>
  </c:chart>
  <c:txPr>
    <a:bodyPr/>
    <a:lstStyle/>
    <a:p>
      <a:pPr>
        <a:defRPr sz="16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35CD-554A-AE5A-F8DF8A5FD8C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43833880"/>
        <c:axId val="-2043830808"/>
      </c:scatterChart>
      <c:valAx>
        <c:axId val="-2043833880"/>
        <c:scaling>
          <c:orientation val="minMax"/>
        </c:scaling>
        <c:delete val="0"/>
        <c:axPos val="b"/>
        <c:numFmt formatCode="General" sourceLinked="1"/>
        <c:majorTickMark val="cross"/>
        <c:minorTickMark val="none"/>
        <c:tickLblPos val="nextTo"/>
        <c:spPr>
          <a:ln w="38100"/>
        </c:spPr>
        <c:crossAx val="-2043830808"/>
        <c:crosses val="autoZero"/>
        <c:crossBetween val="midCat"/>
        <c:majorUnit val="1"/>
      </c:valAx>
      <c:valAx>
        <c:axId val="-2043830808"/>
        <c:scaling>
          <c:orientation val="minMax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cross"/>
        <c:minorTickMark val="none"/>
        <c:tickLblPos val="nextTo"/>
        <c:spPr>
          <a:ln w="38100"/>
        </c:spPr>
        <c:crossAx val="-2043833880"/>
        <c:crosses val="autoZero"/>
        <c:crossBetween val="midCat"/>
        <c:majorUnit val="1"/>
      </c:valAx>
      <c:spPr>
        <a:ln w="12700">
          <a:noFill/>
        </a:ln>
      </c:spPr>
    </c:plotArea>
    <c:plotVisOnly val="1"/>
    <c:dispBlanksAs val="gap"/>
    <c:showDLblsOverMax val="0"/>
  </c:chart>
  <c:txPr>
    <a:bodyPr/>
    <a:lstStyle/>
    <a:p>
      <a:pPr>
        <a:defRPr sz="20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027-C24D-8869-DCD04D97B18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14032056"/>
        <c:axId val="-2114028936"/>
      </c:scatterChart>
      <c:valAx>
        <c:axId val="-2114032056"/>
        <c:scaling>
          <c:orientation val="minMax"/>
        </c:scaling>
        <c:delete val="0"/>
        <c:axPos val="b"/>
        <c:numFmt formatCode="General" sourceLinked="1"/>
        <c:majorTickMark val="cross"/>
        <c:minorTickMark val="none"/>
        <c:tickLblPos val="nextTo"/>
        <c:spPr>
          <a:ln w="38100"/>
        </c:spPr>
        <c:crossAx val="-2114028936"/>
        <c:crosses val="autoZero"/>
        <c:crossBetween val="midCat"/>
        <c:majorUnit val="1"/>
      </c:valAx>
      <c:valAx>
        <c:axId val="-2114028936"/>
        <c:scaling>
          <c:orientation val="minMax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cross"/>
        <c:minorTickMark val="none"/>
        <c:tickLblPos val="nextTo"/>
        <c:spPr>
          <a:ln w="38100"/>
        </c:spPr>
        <c:crossAx val="-2114032056"/>
        <c:crosses val="autoZero"/>
        <c:crossBetween val="midCat"/>
        <c:majorUnit val="1"/>
      </c:valAx>
      <c:spPr>
        <a:ln w="12700">
          <a:noFill/>
        </a:ln>
      </c:spPr>
    </c:plotArea>
    <c:plotVisOnly val="1"/>
    <c:dispBlanksAs val="gap"/>
    <c:showDLblsOverMax val="0"/>
  </c:chart>
  <c:txPr>
    <a:bodyPr/>
    <a:lstStyle/>
    <a:p>
      <a:pPr>
        <a:defRPr sz="20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99B1-7A4F-97E5-290C00122CF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14556440"/>
        <c:axId val="-2114566376"/>
      </c:scatterChart>
      <c:valAx>
        <c:axId val="-2114556440"/>
        <c:scaling>
          <c:orientation val="minMax"/>
        </c:scaling>
        <c:delete val="0"/>
        <c:axPos val="b"/>
        <c:numFmt formatCode="General" sourceLinked="1"/>
        <c:majorTickMark val="cross"/>
        <c:minorTickMark val="none"/>
        <c:tickLblPos val="nextTo"/>
        <c:spPr>
          <a:ln w="38100"/>
        </c:spPr>
        <c:crossAx val="-2114566376"/>
        <c:crosses val="autoZero"/>
        <c:crossBetween val="midCat"/>
        <c:majorUnit val="1"/>
      </c:valAx>
      <c:valAx>
        <c:axId val="-2114566376"/>
        <c:scaling>
          <c:orientation val="minMax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cross"/>
        <c:minorTickMark val="none"/>
        <c:tickLblPos val="nextTo"/>
        <c:spPr>
          <a:ln w="38100"/>
        </c:spPr>
        <c:crossAx val="-2114556440"/>
        <c:crosses val="autoZero"/>
        <c:crossBetween val="midCat"/>
        <c:majorUnit val="1"/>
      </c:valAx>
      <c:spPr>
        <a:ln w="12700">
          <a:noFill/>
        </a:ln>
      </c:spPr>
    </c:plotArea>
    <c:plotVisOnly val="1"/>
    <c:dispBlanksAs val="gap"/>
    <c:showDLblsOverMax val="0"/>
  </c:chart>
  <c:txPr>
    <a:bodyPr/>
    <a:lstStyle/>
    <a:p>
      <a:pPr>
        <a:defRPr sz="20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4"/>
          <c:order val="4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56DC-CB4D-A50F-5473204FDD84}"/>
            </c:ext>
          </c:extLst>
        </c:ser>
        <c:ser>
          <c:idx val="5"/>
          <c:order val="5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56DC-CB4D-A50F-5473204FDD84}"/>
            </c:ext>
          </c:extLst>
        </c:ser>
        <c:ser>
          <c:idx val="6"/>
          <c:order val="6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56DC-CB4D-A50F-5473204FDD84}"/>
            </c:ext>
          </c:extLst>
        </c:ser>
        <c:ser>
          <c:idx val="7"/>
          <c:order val="7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56DC-CB4D-A50F-5473204FDD84}"/>
            </c:ext>
          </c:extLst>
        </c:ser>
        <c:ser>
          <c:idx val="2"/>
          <c:order val="2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56DC-CB4D-A50F-5473204FDD84}"/>
            </c:ext>
          </c:extLst>
        </c:ser>
        <c:ser>
          <c:idx val="3"/>
          <c:order val="3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56DC-CB4D-A50F-5473204FDD84}"/>
            </c:ext>
          </c:extLst>
        </c:ser>
        <c:ser>
          <c:idx val="1"/>
          <c:order val="1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56DC-CB4D-A50F-5473204FDD84}"/>
            </c:ext>
          </c:extLst>
        </c:ser>
        <c:ser>
          <c:idx val="0"/>
          <c:order val="0"/>
          <c:spPr>
            <a:ln w="0">
              <a:noFill/>
            </a:ln>
          </c:spPr>
          <c:marker>
            <c:symbol val="x"/>
            <c:size val="13"/>
            <c:spPr>
              <a:ln w="19050">
                <a:solidFill>
                  <a:schemeClr val="accent2"/>
                </a:solidFill>
              </a:ln>
            </c:spPr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56DC-CB4D-A50F-5473204FDD8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46768312"/>
        <c:axId val="-2046772872"/>
      </c:scatterChart>
      <c:valAx>
        <c:axId val="-2046768312"/>
        <c:scaling>
          <c:orientation val="minMax"/>
          <c:max val="3"/>
        </c:scaling>
        <c:delete val="0"/>
        <c:axPos val="b"/>
        <c:numFmt formatCode="General" sourceLinked="1"/>
        <c:majorTickMark val="cross"/>
        <c:minorTickMark val="none"/>
        <c:tickLblPos val="nextTo"/>
        <c:spPr>
          <a:ln w="38100"/>
        </c:spPr>
        <c:crossAx val="-2046772872"/>
        <c:crosses val="autoZero"/>
        <c:crossBetween val="midCat"/>
        <c:majorUnit val="1"/>
      </c:valAx>
      <c:valAx>
        <c:axId val="-2046772872"/>
        <c:scaling>
          <c:orientation val="minMax"/>
          <c:max val="3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cross"/>
        <c:minorTickMark val="none"/>
        <c:tickLblPos val="nextTo"/>
        <c:spPr>
          <a:ln w="38100"/>
        </c:spPr>
        <c:crossAx val="-2046768312"/>
        <c:crosses val="autoZero"/>
        <c:crossBetween val="midCat"/>
        <c:majorUnit val="1"/>
      </c:valAx>
    </c:plotArea>
    <c:plotVisOnly val="1"/>
    <c:dispBlanksAs val="gap"/>
    <c:showDLblsOverMax val="0"/>
  </c:chart>
  <c:txPr>
    <a:bodyPr/>
    <a:lstStyle/>
    <a:p>
      <a:pPr>
        <a:defRPr sz="20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4"/>
          <c:order val="4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DA8-614D-A2E3-D2A6935A9EE6}"/>
            </c:ext>
          </c:extLst>
        </c:ser>
        <c:ser>
          <c:idx val="5"/>
          <c:order val="5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2DA8-614D-A2E3-D2A6935A9EE6}"/>
            </c:ext>
          </c:extLst>
        </c:ser>
        <c:ser>
          <c:idx val="6"/>
          <c:order val="6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2DA8-614D-A2E3-D2A6935A9EE6}"/>
            </c:ext>
          </c:extLst>
        </c:ser>
        <c:ser>
          <c:idx val="7"/>
          <c:order val="7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2DA8-614D-A2E3-D2A6935A9EE6}"/>
            </c:ext>
          </c:extLst>
        </c:ser>
        <c:ser>
          <c:idx val="2"/>
          <c:order val="2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2DA8-614D-A2E3-D2A6935A9EE6}"/>
            </c:ext>
          </c:extLst>
        </c:ser>
        <c:ser>
          <c:idx val="3"/>
          <c:order val="3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2DA8-614D-A2E3-D2A6935A9EE6}"/>
            </c:ext>
          </c:extLst>
        </c:ser>
        <c:ser>
          <c:idx val="1"/>
          <c:order val="1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2DA8-614D-A2E3-D2A6935A9EE6}"/>
            </c:ext>
          </c:extLst>
        </c:ser>
        <c:ser>
          <c:idx val="0"/>
          <c:order val="0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2DA8-614D-A2E3-D2A6935A9EE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43771208"/>
        <c:axId val="-2043768120"/>
      </c:scatterChart>
      <c:valAx>
        <c:axId val="-2043771208"/>
        <c:scaling>
          <c:orientation val="minMax"/>
          <c:max val="2.5"/>
          <c:min val="-0.5"/>
        </c:scaling>
        <c:delete val="0"/>
        <c:axPos val="b"/>
        <c:numFmt formatCode="General" sourceLinked="1"/>
        <c:majorTickMark val="cross"/>
        <c:minorTickMark val="none"/>
        <c:tickLblPos val="nextTo"/>
        <c:spPr>
          <a:ln w="38100"/>
        </c:spPr>
        <c:crossAx val="-2043768120"/>
        <c:crosses val="autoZero"/>
        <c:crossBetween val="midCat"/>
        <c:majorUnit val="0.5"/>
      </c:valAx>
      <c:valAx>
        <c:axId val="-2043768120"/>
        <c:scaling>
          <c:orientation val="minMax"/>
          <c:max val="3"/>
          <c:min val="0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cross"/>
        <c:minorTickMark val="none"/>
        <c:tickLblPos val="nextTo"/>
        <c:spPr>
          <a:ln w="38100"/>
        </c:spPr>
        <c:crossAx val="-2043771208"/>
        <c:crosses val="autoZero"/>
        <c:crossBetween val="midCat"/>
        <c:majorUnit val="1"/>
      </c:valAx>
    </c:plotArea>
    <c:plotVisOnly val="1"/>
    <c:dispBlanksAs val="gap"/>
    <c:showDLblsOverMax val="0"/>
  </c:chart>
  <c:txPr>
    <a:bodyPr/>
    <a:lstStyle/>
    <a:p>
      <a:pPr>
        <a:defRPr sz="20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x"/>
            <c:size val="7"/>
            <c:spPr>
              <a:noFill/>
              <a:ln w="12700">
                <a:solidFill>
                  <a:srgbClr val="C00000"/>
                </a:solidFill>
              </a:ln>
            </c:spPr>
          </c:marker>
          <c:xVal>
            <c:numRef>
              <c:f>portland!$A$1:$A$48</c:f>
              <c:numCache>
                <c:formatCode>General</c:formatCode>
                <c:ptCount val="48"/>
                <c:pt idx="0">
                  <c:v>2104</c:v>
                </c:pt>
                <c:pt idx="1">
                  <c:v>1600</c:v>
                </c:pt>
                <c:pt idx="2">
                  <c:v>2400</c:v>
                </c:pt>
                <c:pt idx="3">
                  <c:v>1416</c:v>
                </c:pt>
                <c:pt idx="4">
                  <c:v>3000</c:v>
                </c:pt>
                <c:pt idx="5">
                  <c:v>1985</c:v>
                </c:pt>
                <c:pt idx="6">
                  <c:v>1534</c:v>
                </c:pt>
                <c:pt idx="7">
                  <c:v>1427</c:v>
                </c:pt>
                <c:pt idx="8">
                  <c:v>1380</c:v>
                </c:pt>
                <c:pt idx="9">
                  <c:v>1494</c:v>
                </c:pt>
                <c:pt idx="10">
                  <c:v>1940</c:v>
                </c:pt>
                <c:pt idx="11">
                  <c:v>2000</c:v>
                </c:pt>
                <c:pt idx="12">
                  <c:v>1890</c:v>
                </c:pt>
                <c:pt idx="13">
                  <c:v>4478</c:v>
                </c:pt>
                <c:pt idx="14">
                  <c:v>1268</c:v>
                </c:pt>
                <c:pt idx="15">
                  <c:v>2300</c:v>
                </c:pt>
                <c:pt idx="16">
                  <c:v>1320</c:v>
                </c:pt>
                <c:pt idx="17">
                  <c:v>1236</c:v>
                </c:pt>
                <c:pt idx="18">
                  <c:v>2609</c:v>
                </c:pt>
                <c:pt idx="19">
                  <c:v>3031</c:v>
                </c:pt>
                <c:pt idx="20">
                  <c:v>1767</c:v>
                </c:pt>
                <c:pt idx="21">
                  <c:v>1888</c:v>
                </c:pt>
                <c:pt idx="22">
                  <c:v>1604</c:v>
                </c:pt>
                <c:pt idx="23">
                  <c:v>1962</c:v>
                </c:pt>
                <c:pt idx="24">
                  <c:v>3890</c:v>
                </c:pt>
                <c:pt idx="25">
                  <c:v>1100</c:v>
                </c:pt>
                <c:pt idx="26">
                  <c:v>1458</c:v>
                </c:pt>
                <c:pt idx="27">
                  <c:v>2526</c:v>
                </c:pt>
                <c:pt idx="28">
                  <c:v>2200</c:v>
                </c:pt>
                <c:pt idx="29">
                  <c:v>2637</c:v>
                </c:pt>
                <c:pt idx="30">
                  <c:v>1839</c:v>
                </c:pt>
                <c:pt idx="31">
                  <c:v>1000</c:v>
                </c:pt>
                <c:pt idx="32">
                  <c:v>2040</c:v>
                </c:pt>
                <c:pt idx="33">
                  <c:v>3137</c:v>
                </c:pt>
                <c:pt idx="34">
                  <c:v>1811</c:v>
                </c:pt>
                <c:pt idx="35">
                  <c:v>1437</c:v>
                </c:pt>
                <c:pt idx="36">
                  <c:v>1239</c:v>
                </c:pt>
                <c:pt idx="37">
                  <c:v>2132</c:v>
                </c:pt>
                <c:pt idx="38">
                  <c:v>4215</c:v>
                </c:pt>
                <c:pt idx="39">
                  <c:v>2162</c:v>
                </c:pt>
                <c:pt idx="40">
                  <c:v>1664</c:v>
                </c:pt>
                <c:pt idx="41">
                  <c:v>2238</c:v>
                </c:pt>
                <c:pt idx="42">
                  <c:v>2567</c:v>
                </c:pt>
                <c:pt idx="43">
                  <c:v>1200</c:v>
                </c:pt>
                <c:pt idx="44">
                  <c:v>852</c:v>
                </c:pt>
                <c:pt idx="45">
                  <c:v>1852</c:v>
                </c:pt>
                <c:pt idx="46">
                  <c:v>1203</c:v>
                </c:pt>
              </c:numCache>
            </c:numRef>
          </c:xVal>
          <c:yVal>
            <c:numRef>
              <c:f>portland!$B$1:$B$48</c:f>
              <c:numCache>
                <c:formatCode>General</c:formatCode>
                <c:ptCount val="48"/>
                <c:pt idx="0">
                  <c:v>399900</c:v>
                </c:pt>
                <c:pt idx="1">
                  <c:v>329900</c:v>
                </c:pt>
                <c:pt idx="2">
                  <c:v>369000</c:v>
                </c:pt>
                <c:pt idx="3">
                  <c:v>232000</c:v>
                </c:pt>
                <c:pt idx="4">
                  <c:v>539900</c:v>
                </c:pt>
                <c:pt idx="5">
                  <c:v>299900</c:v>
                </c:pt>
                <c:pt idx="6">
                  <c:v>314900</c:v>
                </c:pt>
                <c:pt idx="7">
                  <c:v>198999</c:v>
                </c:pt>
                <c:pt idx="8">
                  <c:v>212000</c:v>
                </c:pt>
                <c:pt idx="9">
                  <c:v>242500</c:v>
                </c:pt>
                <c:pt idx="10">
                  <c:v>239999</c:v>
                </c:pt>
                <c:pt idx="11">
                  <c:v>347000</c:v>
                </c:pt>
                <c:pt idx="12">
                  <c:v>329999</c:v>
                </c:pt>
                <c:pt idx="13">
                  <c:v>699900</c:v>
                </c:pt>
                <c:pt idx="14">
                  <c:v>259900</c:v>
                </c:pt>
                <c:pt idx="15">
                  <c:v>449900</c:v>
                </c:pt>
                <c:pt idx="16">
                  <c:v>299900</c:v>
                </c:pt>
                <c:pt idx="17">
                  <c:v>199900</c:v>
                </c:pt>
                <c:pt idx="18">
                  <c:v>499998</c:v>
                </c:pt>
                <c:pt idx="19">
                  <c:v>599000</c:v>
                </c:pt>
                <c:pt idx="20">
                  <c:v>252900</c:v>
                </c:pt>
                <c:pt idx="21">
                  <c:v>255000</c:v>
                </c:pt>
                <c:pt idx="22">
                  <c:v>242900</c:v>
                </c:pt>
                <c:pt idx="23">
                  <c:v>259900</c:v>
                </c:pt>
                <c:pt idx="24">
                  <c:v>573900</c:v>
                </c:pt>
                <c:pt idx="25">
                  <c:v>249900</c:v>
                </c:pt>
                <c:pt idx="26">
                  <c:v>464500</c:v>
                </c:pt>
                <c:pt idx="27">
                  <c:v>469000</c:v>
                </c:pt>
                <c:pt idx="28">
                  <c:v>475000</c:v>
                </c:pt>
                <c:pt idx="29">
                  <c:v>299900</c:v>
                </c:pt>
                <c:pt idx="30">
                  <c:v>349900</c:v>
                </c:pt>
                <c:pt idx="31">
                  <c:v>169900</c:v>
                </c:pt>
                <c:pt idx="32">
                  <c:v>314900</c:v>
                </c:pt>
                <c:pt idx="33">
                  <c:v>579900</c:v>
                </c:pt>
                <c:pt idx="34">
                  <c:v>285900</c:v>
                </c:pt>
                <c:pt idx="35">
                  <c:v>249900</c:v>
                </c:pt>
                <c:pt idx="36">
                  <c:v>229900</c:v>
                </c:pt>
                <c:pt idx="37">
                  <c:v>345000</c:v>
                </c:pt>
                <c:pt idx="38">
                  <c:v>549000</c:v>
                </c:pt>
                <c:pt idx="39">
                  <c:v>287000</c:v>
                </c:pt>
                <c:pt idx="40">
                  <c:v>368500</c:v>
                </c:pt>
                <c:pt idx="41">
                  <c:v>329900</c:v>
                </c:pt>
                <c:pt idx="42">
                  <c:v>314000</c:v>
                </c:pt>
                <c:pt idx="43">
                  <c:v>299000</c:v>
                </c:pt>
                <c:pt idx="44">
                  <c:v>179900</c:v>
                </c:pt>
                <c:pt idx="45">
                  <c:v>299900</c:v>
                </c:pt>
                <c:pt idx="46">
                  <c:v>239500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296-3D44-945F-2BAA34571D6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37816984"/>
        <c:axId val="-2137739496"/>
      </c:scatterChart>
      <c:valAx>
        <c:axId val="-2137816984"/>
        <c:scaling>
          <c:orientation val="minMax"/>
          <c:max val="3000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 w="25400"/>
        </c:spPr>
        <c:crossAx val="-2137739496"/>
        <c:crosses val="autoZero"/>
        <c:crossBetween val="midCat"/>
      </c:valAx>
      <c:valAx>
        <c:axId val="-2137739496"/>
        <c:scaling>
          <c:orientation val="minMax"/>
          <c:max val="500000"/>
        </c:scaling>
        <c:delete val="0"/>
        <c:axPos val="l"/>
        <c:majorGridlines/>
        <c:numFmt formatCode="General" sourceLinked="0"/>
        <c:majorTickMark val="out"/>
        <c:minorTickMark val="none"/>
        <c:tickLblPos val="nextTo"/>
        <c:spPr>
          <a:ln w="25400"/>
        </c:spPr>
        <c:crossAx val="-2137816984"/>
        <c:crosses val="autoZero"/>
        <c:crossBetween val="midCat"/>
        <c:majorUnit val="100000"/>
        <c:dispUnits>
          <c:builtInUnit val="thousands"/>
        </c:dispUnits>
      </c:valAx>
    </c:plotArea>
    <c:plotVisOnly val="1"/>
    <c:dispBlanksAs val="gap"/>
    <c:showDLblsOverMax val="0"/>
  </c:chart>
  <c:txPr>
    <a:bodyPr/>
    <a:lstStyle/>
    <a:p>
      <a:pPr>
        <a:defRPr sz="1600"/>
      </a:pPr>
      <a:endParaRPr lang="en-US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4"/>
          <c:order val="4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B334-DE46-800A-791888025808}"/>
            </c:ext>
          </c:extLst>
        </c:ser>
        <c:ser>
          <c:idx val="5"/>
          <c:order val="5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B334-DE46-800A-791888025808}"/>
            </c:ext>
          </c:extLst>
        </c:ser>
        <c:ser>
          <c:idx val="6"/>
          <c:order val="6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B334-DE46-800A-791888025808}"/>
            </c:ext>
          </c:extLst>
        </c:ser>
        <c:ser>
          <c:idx val="7"/>
          <c:order val="7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B334-DE46-800A-791888025808}"/>
            </c:ext>
          </c:extLst>
        </c:ser>
        <c:ser>
          <c:idx val="2"/>
          <c:order val="2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B334-DE46-800A-791888025808}"/>
            </c:ext>
          </c:extLst>
        </c:ser>
        <c:ser>
          <c:idx val="3"/>
          <c:order val="3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B334-DE46-800A-791888025808}"/>
            </c:ext>
          </c:extLst>
        </c:ser>
        <c:ser>
          <c:idx val="1"/>
          <c:order val="1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B334-DE46-800A-791888025808}"/>
            </c:ext>
          </c:extLst>
        </c:ser>
        <c:ser>
          <c:idx val="0"/>
          <c:order val="0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B334-DE46-800A-79188802580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42310840"/>
        <c:axId val="-2042304632"/>
      </c:scatterChart>
      <c:valAx>
        <c:axId val="-2042310840"/>
        <c:scaling>
          <c:orientation val="minMax"/>
          <c:max val="400"/>
          <c:min val="0"/>
        </c:scaling>
        <c:delete val="0"/>
        <c:axPos val="b"/>
        <c:numFmt formatCode="General" sourceLinked="1"/>
        <c:majorTickMark val="cross"/>
        <c:minorTickMark val="none"/>
        <c:tickLblPos val="nextTo"/>
        <c:spPr>
          <a:ln w="38100"/>
        </c:spPr>
        <c:crossAx val="-2042304632"/>
        <c:crosses val="autoZero"/>
        <c:crossBetween val="midCat"/>
        <c:majorUnit val="100"/>
      </c:valAx>
      <c:valAx>
        <c:axId val="-2042304632"/>
        <c:scaling>
          <c:orientation val="minMax"/>
          <c:max val="3"/>
          <c:min val="0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none"/>
        <c:minorTickMark val="none"/>
        <c:tickLblPos val="none"/>
        <c:spPr>
          <a:ln w="38100"/>
        </c:spPr>
        <c:crossAx val="-2042310840"/>
        <c:crosses val="autoZero"/>
        <c:crossBetween val="midCat"/>
        <c:majorUnit val="1"/>
      </c:valAx>
    </c:plotArea>
    <c:plotVisOnly val="1"/>
    <c:dispBlanksAs val="gap"/>
    <c:showDLblsOverMax val="0"/>
  </c:chart>
  <c:txPr>
    <a:bodyPr/>
    <a:lstStyle/>
    <a:p>
      <a:pPr>
        <a:defRPr sz="2000"/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A72009-0C07-A442-B1C4-26ED420CFE6B}" type="datetimeFigureOut">
              <a:rPr lang="en-US" smtClean="0"/>
              <a:t>9/23/18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DF9512-05D3-2C45-9D27-E91AD2C96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0829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08008F-8C0F-4F63-86DC-E7B67385E4BD}" type="datetimeFigureOut">
              <a:rPr lang="en-US" smtClean="0"/>
              <a:pPr/>
              <a:t>9/23/18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F38DAD-5F37-4EA5-A798-26ED1E4539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612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2526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2526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x0 as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2526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Left draw skinning contour plot on right draw 0&lt;x&lt;1 symmetric</a:t>
            </a:r>
            <a:r>
              <a:rPr lang="en-US" baseline="0" dirty="0"/>
              <a:t> contour plot</a:t>
            </a:r>
          </a:p>
          <a:p>
            <a:r>
              <a:rPr lang="en-US" baseline="0" dirty="0"/>
              <a:t>Or -1 to 1 range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2526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2526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2526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2526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2526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Replace x1 and x2 with area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2526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2526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Fit line to data</a:t>
            </a:r>
            <a:r>
              <a:rPr lang="en-US" baseline="0" dirty="0"/>
              <a:t> to predict house price – continuous value output, e.g., size(feet^2) = 1250, price = $220k</a:t>
            </a:r>
          </a:p>
          <a:p>
            <a:r>
              <a:rPr lang="en-US" baseline="0" dirty="0"/>
              <a:t>Draw line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5937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25269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25269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Pop-up Quiz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42114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25269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25269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2526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2817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H(x(</a:t>
            </a:r>
            <a:r>
              <a:rPr lang="en-US" dirty="0" err="1"/>
              <a:t>i</a:t>
            </a:r>
            <a:r>
              <a:rPr lang="en-US" dirty="0"/>
              <a:t>)) =</a:t>
            </a:r>
            <a:r>
              <a:rPr lang="en-US" baseline="0" dirty="0"/>
              <a:t> 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5640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4BCD14-5A93-4938-87CE-709050061C51}" type="slidenum">
              <a:rPr lang="en-US" smtClean="0">
                <a:solidFill>
                  <a:prstClr val="black"/>
                </a:solidFill>
                <a:latin typeface="Arial" pitchFamily="34" charset="0"/>
              </a:rPr>
              <a:pPr/>
              <a:t>15</a:t>
            </a:fld>
            <a:endParaRPr lang="en-US">
              <a:solidFill>
                <a:prstClr val="black"/>
              </a:solidFill>
              <a:latin typeface="Arial" pitchFamily="34" charset="0"/>
            </a:endParaRPr>
          </a:p>
        </p:txBody>
      </p:sp>
      <p:sp>
        <p:nvSpPr>
          <p:cNvPr id="171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0F41B15-6F5C-47EB-9972-9BA42C6AE2E6}" type="slidenum">
              <a:rPr lang="en-US" smtClean="0">
                <a:solidFill>
                  <a:prstClr val="black"/>
                </a:solidFill>
                <a:latin typeface="Arial" pitchFamily="34" charset="0"/>
              </a:rPr>
              <a:pPr/>
              <a:t>16</a:t>
            </a:fld>
            <a:endParaRPr lang="en-US">
              <a:solidFill>
                <a:prstClr val="black"/>
              </a:solidFill>
              <a:latin typeface="Arial" pitchFamily="34" charset="0"/>
            </a:endParaRPr>
          </a:p>
        </p:txBody>
      </p:sp>
      <p:sp>
        <p:nvSpPr>
          <p:cNvPr id="172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2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concave function going back and forth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598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0046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4BCD14-5A93-4938-87CE-709050061C51}" type="slidenum">
              <a:rPr lang="en-US" smtClean="0">
                <a:solidFill>
                  <a:prstClr val="black"/>
                </a:solidFill>
                <a:latin typeface="Arial" pitchFamily="34" charset="0"/>
              </a:rPr>
              <a:pPr/>
              <a:t>25</a:t>
            </a:fld>
            <a:endParaRPr lang="en-US">
              <a:solidFill>
                <a:prstClr val="black"/>
              </a:solidFill>
              <a:latin typeface="Arial" pitchFamily="34" charset="0"/>
            </a:endParaRPr>
          </a:p>
        </p:txBody>
      </p:sp>
      <p:sp>
        <p:nvSpPr>
          <p:cNvPr id="171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9/23/18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B4BFE9B-1D5F-C647-838B-99D934C90BA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4800" y="304800"/>
            <a:ext cx="723900" cy="8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742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9/23/18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306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9/23/18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3069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9168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9/23/18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4651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87704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9/23/18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4410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9/23/18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7316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9/23/18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311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9/23/18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6155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9/23/18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8319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9/23/18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6039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9/23/18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64515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9/23/18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41441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9/23/18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2460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9/23/18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08061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9/23/18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01967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56165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9/23/18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18608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9/23/18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33176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9/23/18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938364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9/23/18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761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9/23/18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5673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9/23/18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162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9/23/18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75231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9/23/18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42392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9/23/18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08398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9/23/18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95939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9/23/18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0561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9/23/18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750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9/23/18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199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9/23/18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329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9/23/18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333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9/23/18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583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9/23/18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415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9/23/18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676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721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9/23/18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2934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>
                <a:solidFill>
                  <a:prstClr val="black"/>
                </a:solidFill>
              </a:rPr>
              <a:t>vertLeftWhite2</a:t>
            </a: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2918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346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7490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2062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1485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9/23/18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370568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>
                <a:solidFill>
                  <a:prstClr val="black"/>
                </a:solidFill>
              </a:rPr>
              <a:t>block2x2White1</a:t>
            </a:r>
          </a:p>
          <a:p>
            <a:endParaRPr lang="en-US" sz="1400" dirty="0">
              <a:solidFill>
                <a:prstClr val="black"/>
              </a:solidFill>
            </a:endParaRPr>
          </a:p>
          <a:p>
            <a:r>
              <a:rPr lang="en-US" sz="1400" dirty="0">
                <a:solidFill>
                  <a:prstClr val="black"/>
                </a:solidFill>
              </a:rPr>
              <a:t>Ordering of</a:t>
            </a:r>
            <a:r>
              <a:rPr lang="en-US" sz="1400" baseline="0" dirty="0">
                <a:solidFill>
                  <a:prstClr val="black"/>
                </a:solidFill>
              </a:rPr>
              <a:t> </a:t>
            </a:r>
          </a:p>
          <a:p>
            <a:r>
              <a:rPr lang="en-US" sz="1400" baseline="0" dirty="0">
                <a:solidFill>
                  <a:prstClr val="black"/>
                </a:solidFill>
              </a:rPr>
              <a:t>buttons is</a:t>
            </a:r>
            <a:r>
              <a:rPr lang="en-US" sz="1400" dirty="0">
                <a:solidFill>
                  <a:prstClr val="black"/>
                </a:solidFill>
              </a:rPr>
              <a:t>:</a:t>
            </a:r>
          </a:p>
          <a:p>
            <a:r>
              <a:rPr lang="en-US" sz="1400" dirty="0">
                <a:solidFill>
                  <a:prstClr val="black"/>
                </a:solidFill>
              </a:rPr>
              <a:t>13</a:t>
            </a:r>
          </a:p>
          <a:p>
            <a:r>
              <a:rPr lang="en-US" sz="1400" dirty="0">
                <a:solidFill>
                  <a:prstClr val="black"/>
                </a:solidFill>
              </a:rPr>
              <a:t>24</a:t>
            </a: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230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tags" Target="../tags/tag30.xml"/><Relationship Id="rId7" Type="http://schemas.openxmlformats.org/officeDocument/2006/relationships/image" Target="../media/image9.png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image" Target="../media/image4.png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31.xml"/><Relationship Id="rId9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0.png"/><Relationship Id="rId3" Type="http://schemas.openxmlformats.org/officeDocument/2006/relationships/tags" Target="../tags/tag34.xml"/><Relationship Id="rId7" Type="http://schemas.openxmlformats.org/officeDocument/2006/relationships/image" Target="../media/image16.png"/><Relationship Id="rId12" Type="http://schemas.openxmlformats.org/officeDocument/2006/relationships/chart" Target="../charts/chart8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6" Type="http://schemas.openxmlformats.org/officeDocument/2006/relationships/slideLayout" Target="../slideLayouts/slideLayout7.xml"/><Relationship Id="rId11" Type="http://schemas.openxmlformats.org/officeDocument/2006/relationships/image" Target="../media/image29.png"/><Relationship Id="rId5" Type="http://schemas.openxmlformats.org/officeDocument/2006/relationships/tags" Target="../tags/tag36.xml"/><Relationship Id="rId10" Type="http://schemas.openxmlformats.org/officeDocument/2006/relationships/image" Target="../media/image28.png"/><Relationship Id="rId4" Type="http://schemas.openxmlformats.org/officeDocument/2006/relationships/tags" Target="../tags/tag35.xml"/><Relationship Id="rId9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tags" Target="../tags/tag39.xml"/><Relationship Id="rId7" Type="http://schemas.openxmlformats.org/officeDocument/2006/relationships/image" Target="../media/image28.png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41.xml"/><Relationship Id="rId4" Type="http://schemas.openxmlformats.org/officeDocument/2006/relationships/tags" Target="../tags/tag40.xml"/><Relationship Id="rId9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tags" Target="../tags/tag44.xml"/><Relationship Id="rId7" Type="http://schemas.openxmlformats.org/officeDocument/2006/relationships/image" Target="../media/image28.png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6" Type="http://schemas.openxmlformats.org/officeDocument/2006/relationships/image" Target="../media/image32.png"/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7" Type="http://schemas.openxmlformats.org/officeDocument/2006/relationships/image" Target="../media/image13.png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6" Type="http://schemas.openxmlformats.org/officeDocument/2006/relationships/image" Target="../media/image28.png"/><Relationship Id="rId5" Type="http://schemas.openxmlformats.org/officeDocument/2006/relationships/image" Target="../media/image32.png"/><Relationship Id="rId4" Type="http://schemas.openxmlformats.org/officeDocument/2006/relationships/notesSlide" Target="../notesSlides/notesSlide6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tags" Target="../tags/tag49.xml"/><Relationship Id="rId7" Type="http://schemas.openxmlformats.org/officeDocument/2006/relationships/image" Target="../media/image34.png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6" Type="http://schemas.openxmlformats.org/officeDocument/2006/relationships/image" Target="../media/image33.png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50.xml"/><Relationship Id="rId9" Type="http://schemas.openxmlformats.org/officeDocument/2006/relationships/image" Target="../media/image3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notesSlide" Target="../notesSlides/notesSlide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55.xml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6" Type="http://schemas.openxmlformats.org/officeDocument/2006/relationships/image" Target="../media/image39.png"/><Relationship Id="rId5" Type="http://schemas.openxmlformats.org/officeDocument/2006/relationships/image" Target="../media/image19.png"/><Relationship Id="rId4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tags" Target="../tags/tag58.xml"/><Relationship Id="rId7" Type="http://schemas.openxmlformats.org/officeDocument/2006/relationships/image" Target="../media/image40.png"/><Relationship Id="rId2" Type="http://schemas.openxmlformats.org/officeDocument/2006/relationships/tags" Target="../tags/tag57.xml"/><Relationship Id="rId1" Type="http://schemas.openxmlformats.org/officeDocument/2006/relationships/tags" Target="../tags/tag56.xml"/><Relationship Id="rId6" Type="http://schemas.openxmlformats.org/officeDocument/2006/relationships/image" Target="../media/image19.png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5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62.xml"/><Relationship Id="rId7" Type="http://schemas.openxmlformats.org/officeDocument/2006/relationships/image" Target="../media/image21.png"/><Relationship Id="rId2" Type="http://schemas.openxmlformats.org/officeDocument/2006/relationships/tags" Target="../tags/tag61.xml"/><Relationship Id="rId1" Type="http://schemas.openxmlformats.org/officeDocument/2006/relationships/tags" Target="../tags/tag60.xml"/><Relationship Id="rId6" Type="http://schemas.openxmlformats.org/officeDocument/2006/relationships/image" Target="../media/image19.png"/><Relationship Id="rId5" Type="http://schemas.openxmlformats.org/officeDocument/2006/relationships/image" Target="../media/image41.png"/><Relationship Id="rId4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65.xml"/><Relationship Id="rId7" Type="http://schemas.openxmlformats.org/officeDocument/2006/relationships/image" Target="../media/image43.png"/><Relationship Id="rId2" Type="http://schemas.openxmlformats.org/officeDocument/2006/relationships/tags" Target="../tags/tag64.xml"/><Relationship Id="rId1" Type="http://schemas.openxmlformats.org/officeDocument/2006/relationships/tags" Target="../tags/tag63.xml"/><Relationship Id="rId6" Type="http://schemas.openxmlformats.org/officeDocument/2006/relationships/image" Target="../media/image4.png"/><Relationship Id="rId5" Type="http://schemas.openxmlformats.org/officeDocument/2006/relationships/image" Target="../media/image42.png"/><Relationship Id="rId4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47.png"/><Relationship Id="rId3" Type="http://schemas.openxmlformats.org/officeDocument/2006/relationships/tags" Target="../tags/tag68.xml"/><Relationship Id="rId7" Type="http://schemas.openxmlformats.org/officeDocument/2006/relationships/notesSlide" Target="../notesSlides/notesSlide8.xml"/><Relationship Id="rId12" Type="http://schemas.openxmlformats.org/officeDocument/2006/relationships/image" Target="../media/image43.png"/><Relationship Id="rId2" Type="http://schemas.openxmlformats.org/officeDocument/2006/relationships/tags" Target="../tags/tag67.xml"/><Relationship Id="rId1" Type="http://schemas.openxmlformats.org/officeDocument/2006/relationships/tags" Target="../tags/tag66.xml"/><Relationship Id="rId6" Type="http://schemas.openxmlformats.org/officeDocument/2006/relationships/slideLayout" Target="../slideLayouts/slideLayout7.xml"/><Relationship Id="rId11" Type="http://schemas.openxmlformats.org/officeDocument/2006/relationships/image" Target="../media/image4.png"/><Relationship Id="rId5" Type="http://schemas.openxmlformats.org/officeDocument/2006/relationships/tags" Target="../tags/tag70.xml"/><Relationship Id="rId10" Type="http://schemas.openxmlformats.org/officeDocument/2006/relationships/image" Target="../media/image46.png"/><Relationship Id="rId4" Type="http://schemas.openxmlformats.org/officeDocument/2006/relationships/tags" Target="../tags/tag69.xml"/><Relationship Id="rId9" Type="http://schemas.openxmlformats.org/officeDocument/2006/relationships/image" Target="../media/image45.png"/><Relationship Id="rId14" Type="http://schemas.openxmlformats.org/officeDocument/2006/relationships/image" Target="../media/image4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73.xml"/><Relationship Id="rId7" Type="http://schemas.openxmlformats.org/officeDocument/2006/relationships/image" Target="../media/image19.png"/><Relationship Id="rId2" Type="http://schemas.openxmlformats.org/officeDocument/2006/relationships/tags" Target="../tags/tag72.xml"/><Relationship Id="rId1" Type="http://schemas.openxmlformats.org/officeDocument/2006/relationships/tags" Target="../tags/tag71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13" Type="http://schemas.openxmlformats.org/officeDocument/2006/relationships/image" Target="../media/image54.png"/><Relationship Id="rId3" Type="http://schemas.openxmlformats.org/officeDocument/2006/relationships/tags" Target="../tags/tag76.xml"/><Relationship Id="rId7" Type="http://schemas.openxmlformats.org/officeDocument/2006/relationships/tags" Target="../tags/tag80.xml"/><Relationship Id="rId12" Type="http://schemas.openxmlformats.org/officeDocument/2006/relationships/image" Target="../media/image53.png"/><Relationship Id="rId2" Type="http://schemas.openxmlformats.org/officeDocument/2006/relationships/tags" Target="../tags/tag75.xml"/><Relationship Id="rId16" Type="http://schemas.openxmlformats.org/officeDocument/2006/relationships/image" Target="../media/image57.png"/><Relationship Id="rId1" Type="http://schemas.openxmlformats.org/officeDocument/2006/relationships/tags" Target="../tags/tag74.xml"/><Relationship Id="rId6" Type="http://schemas.openxmlformats.org/officeDocument/2006/relationships/tags" Target="../tags/tag79.xml"/><Relationship Id="rId11" Type="http://schemas.openxmlformats.org/officeDocument/2006/relationships/image" Target="../media/image52.png"/><Relationship Id="rId5" Type="http://schemas.openxmlformats.org/officeDocument/2006/relationships/tags" Target="../tags/tag78.xml"/><Relationship Id="rId15" Type="http://schemas.openxmlformats.org/officeDocument/2006/relationships/image" Target="../media/image56.png"/><Relationship Id="rId10" Type="http://schemas.openxmlformats.org/officeDocument/2006/relationships/image" Target="../media/image51.png"/><Relationship Id="rId4" Type="http://schemas.openxmlformats.org/officeDocument/2006/relationships/tags" Target="../tags/tag77.xml"/><Relationship Id="rId9" Type="http://schemas.openxmlformats.org/officeDocument/2006/relationships/notesSlide" Target="../notesSlides/notesSlide11.xml"/><Relationship Id="rId14" Type="http://schemas.openxmlformats.org/officeDocument/2006/relationships/image" Target="../media/image5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tags" Target="../tags/tag88.xml"/><Relationship Id="rId13" Type="http://schemas.openxmlformats.org/officeDocument/2006/relationships/tags" Target="../tags/tag93.xml"/><Relationship Id="rId18" Type="http://schemas.openxmlformats.org/officeDocument/2006/relationships/notesSlide" Target="../notesSlides/notesSlide12.xml"/><Relationship Id="rId26" Type="http://schemas.openxmlformats.org/officeDocument/2006/relationships/image" Target="../media/image63.png"/><Relationship Id="rId3" Type="http://schemas.openxmlformats.org/officeDocument/2006/relationships/tags" Target="../tags/tag83.xml"/><Relationship Id="rId21" Type="http://schemas.openxmlformats.org/officeDocument/2006/relationships/image" Target="../media/image55.png"/><Relationship Id="rId7" Type="http://schemas.openxmlformats.org/officeDocument/2006/relationships/tags" Target="../tags/tag87.xml"/><Relationship Id="rId12" Type="http://schemas.openxmlformats.org/officeDocument/2006/relationships/tags" Target="../tags/tag92.xml"/><Relationship Id="rId17" Type="http://schemas.openxmlformats.org/officeDocument/2006/relationships/slideLayout" Target="../slideLayouts/slideLayout7.xml"/><Relationship Id="rId25" Type="http://schemas.openxmlformats.org/officeDocument/2006/relationships/image" Target="../media/image62.png"/><Relationship Id="rId2" Type="http://schemas.openxmlformats.org/officeDocument/2006/relationships/tags" Target="../tags/tag82.xml"/><Relationship Id="rId16" Type="http://schemas.openxmlformats.org/officeDocument/2006/relationships/tags" Target="../tags/tag96.xml"/><Relationship Id="rId20" Type="http://schemas.openxmlformats.org/officeDocument/2006/relationships/image" Target="../media/image59.png"/><Relationship Id="rId29" Type="http://schemas.openxmlformats.org/officeDocument/2006/relationships/image" Target="../media/image66.png"/><Relationship Id="rId1" Type="http://schemas.openxmlformats.org/officeDocument/2006/relationships/tags" Target="../tags/tag81.xml"/><Relationship Id="rId6" Type="http://schemas.openxmlformats.org/officeDocument/2006/relationships/tags" Target="../tags/tag86.xml"/><Relationship Id="rId11" Type="http://schemas.openxmlformats.org/officeDocument/2006/relationships/tags" Target="../tags/tag91.xml"/><Relationship Id="rId24" Type="http://schemas.openxmlformats.org/officeDocument/2006/relationships/image" Target="../media/image61.png"/><Relationship Id="rId32" Type="http://schemas.openxmlformats.org/officeDocument/2006/relationships/image" Target="../media/image69.png"/><Relationship Id="rId5" Type="http://schemas.openxmlformats.org/officeDocument/2006/relationships/tags" Target="../tags/tag85.xml"/><Relationship Id="rId15" Type="http://schemas.openxmlformats.org/officeDocument/2006/relationships/tags" Target="../tags/tag95.xml"/><Relationship Id="rId23" Type="http://schemas.openxmlformats.org/officeDocument/2006/relationships/image" Target="../media/image60.png"/><Relationship Id="rId28" Type="http://schemas.openxmlformats.org/officeDocument/2006/relationships/image" Target="../media/image65.png"/><Relationship Id="rId10" Type="http://schemas.openxmlformats.org/officeDocument/2006/relationships/tags" Target="../tags/tag90.xml"/><Relationship Id="rId19" Type="http://schemas.openxmlformats.org/officeDocument/2006/relationships/image" Target="../media/image58.png"/><Relationship Id="rId31" Type="http://schemas.openxmlformats.org/officeDocument/2006/relationships/image" Target="../media/image68.png"/><Relationship Id="rId4" Type="http://schemas.openxmlformats.org/officeDocument/2006/relationships/tags" Target="../tags/tag84.xml"/><Relationship Id="rId9" Type="http://schemas.openxmlformats.org/officeDocument/2006/relationships/tags" Target="../tags/tag89.xml"/><Relationship Id="rId14" Type="http://schemas.openxmlformats.org/officeDocument/2006/relationships/tags" Target="../tags/tag94.xml"/><Relationship Id="rId22" Type="http://schemas.openxmlformats.org/officeDocument/2006/relationships/image" Target="../media/image56.png"/><Relationship Id="rId27" Type="http://schemas.openxmlformats.org/officeDocument/2006/relationships/image" Target="../media/image64.png"/><Relationship Id="rId30" Type="http://schemas.openxmlformats.org/officeDocument/2006/relationships/image" Target="../media/image67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tags" Target="../tags/tag104.xml"/><Relationship Id="rId13" Type="http://schemas.openxmlformats.org/officeDocument/2006/relationships/image" Target="../media/image70.png"/><Relationship Id="rId18" Type="http://schemas.openxmlformats.org/officeDocument/2006/relationships/image" Target="../media/image75.png"/><Relationship Id="rId3" Type="http://schemas.openxmlformats.org/officeDocument/2006/relationships/tags" Target="../tags/tag99.xml"/><Relationship Id="rId7" Type="http://schemas.openxmlformats.org/officeDocument/2006/relationships/tags" Target="../tags/tag103.xml"/><Relationship Id="rId12" Type="http://schemas.openxmlformats.org/officeDocument/2006/relationships/notesSlide" Target="../notesSlides/notesSlide13.xml"/><Relationship Id="rId17" Type="http://schemas.openxmlformats.org/officeDocument/2006/relationships/image" Target="../media/image74.png"/><Relationship Id="rId2" Type="http://schemas.openxmlformats.org/officeDocument/2006/relationships/tags" Target="../tags/tag98.xml"/><Relationship Id="rId16" Type="http://schemas.openxmlformats.org/officeDocument/2006/relationships/image" Target="../media/image73.png"/><Relationship Id="rId1" Type="http://schemas.openxmlformats.org/officeDocument/2006/relationships/tags" Target="../tags/tag97.xml"/><Relationship Id="rId6" Type="http://schemas.openxmlformats.org/officeDocument/2006/relationships/tags" Target="../tags/tag102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101.xml"/><Relationship Id="rId15" Type="http://schemas.openxmlformats.org/officeDocument/2006/relationships/image" Target="../media/image72.png"/><Relationship Id="rId10" Type="http://schemas.openxmlformats.org/officeDocument/2006/relationships/tags" Target="../tags/tag106.xml"/><Relationship Id="rId19" Type="http://schemas.openxmlformats.org/officeDocument/2006/relationships/image" Target="../media/image76.png"/><Relationship Id="rId4" Type="http://schemas.openxmlformats.org/officeDocument/2006/relationships/tags" Target="../tags/tag100.xml"/><Relationship Id="rId9" Type="http://schemas.openxmlformats.org/officeDocument/2006/relationships/tags" Target="../tags/tag105.xml"/><Relationship Id="rId14" Type="http://schemas.openxmlformats.org/officeDocument/2006/relationships/image" Target="../media/image71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4.xml"/><Relationship Id="rId13" Type="http://schemas.openxmlformats.org/officeDocument/2006/relationships/image" Target="../media/image81.png"/><Relationship Id="rId3" Type="http://schemas.openxmlformats.org/officeDocument/2006/relationships/tags" Target="../tags/tag109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80.png"/><Relationship Id="rId2" Type="http://schemas.openxmlformats.org/officeDocument/2006/relationships/tags" Target="../tags/tag108.xml"/><Relationship Id="rId16" Type="http://schemas.openxmlformats.org/officeDocument/2006/relationships/image" Target="../media/image84.png"/><Relationship Id="rId1" Type="http://schemas.openxmlformats.org/officeDocument/2006/relationships/tags" Target="../tags/tag107.xml"/><Relationship Id="rId6" Type="http://schemas.openxmlformats.org/officeDocument/2006/relationships/tags" Target="../tags/tag112.xml"/><Relationship Id="rId11" Type="http://schemas.openxmlformats.org/officeDocument/2006/relationships/image" Target="../media/image79.png"/><Relationship Id="rId5" Type="http://schemas.openxmlformats.org/officeDocument/2006/relationships/tags" Target="../tags/tag111.xml"/><Relationship Id="rId15" Type="http://schemas.openxmlformats.org/officeDocument/2006/relationships/image" Target="../media/image83.png"/><Relationship Id="rId10" Type="http://schemas.openxmlformats.org/officeDocument/2006/relationships/image" Target="../media/image78.png"/><Relationship Id="rId4" Type="http://schemas.openxmlformats.org/officeDocument/2006/relationships/tags" Target="../tags/tag110.xml"/><Relationship Id="rId9" Type="http://schemas.openxmlformats.org/officeDocument/2006/relationships/image" Target="../media/image77.png"/><Relationship Id="rId14" Type="http://schemas.openxmlformats.org/officeDocument/2006/relationships/image" Target="../media/image8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14.xml"/><Relationship Id="rId1" Type="http://schemas.openxmlformats.org/officeDocument/2006/relationships/tags" Target="../tags/tag113.xml"/><Relationship Id="rId6" Type="http://schemas.openxmlformats.org/officeDocument/2006/relationships/image" Target="../media/image86.png"/><Relationship Id="rId5" Type="http://schemas.openxmlformats.org/officeDocument/2006/relationships/image" Target="../media/image85.png"/><Relationship Id="rId4" Type="http://schemas.openxmlformats.org/officeDocument/2006/relationships/notesSlide" Target="../notesSlides/notesSlide15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3" Type="http://schemas.openxmlformats.org/officeDocument/2006/relationships/tags" Target="../tags/tag117.xml"/><Relationship Id="rId7" Type="http://schemas.openxmlformats.org/officeDocument/2006/relationships/image" Target="../media/image87.png"/><Relationship Id="rId2" Type="http://schemas.openxmlformats.org/officeDocument/2006/relationships/tags" Target="../tags/tag116.xml"/><Relationship Id="rId1" Type="http://schemas.openxmlformats.org/officeDocument/2006/relationships/tags" Target="../tags/tag115.xml"/><Relationship Id="rId6" Type="http://schemas.openxmlformats.org/officeDocument/2006/relationships/chart" Target="../charts/chart9.xml"/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7.xml"/><Relationship Id="rId9" Type="http://schemas.openxmlformats.org/officeDocument/2006/relationships/image" Target="../media/image88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3" Type="http://schemas.openxmlformats.org/officeDocument/2006/relationships/tags" Target="../tags/tag120.xml"/><Relationship Id="rId7" Type="http://schemas.openxmlformats.org/officeDocument/2006/relationships/notesSlide" Target="../notesSlides/notesSlide17.xml"/><Relationship Id="rId2" Type="http://schemas.openxmlformats.org/officeDocument/2006/relationships/tags" Target="../tags/tag119.xml"/><Relationship Id="rId1" Type="http://schemas.openxmlformats.org/officeDocument/2006/relationships/tags" Target="../tags/tag118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122.xml"/><Relationship Id="rId10" Type="http://schemas.openxmlformats.org/officeDocument/2006/relationships/image" Target="../media/image89.png"/><Relationship Id="rId4" Type="http://schemas.openxmlformats.org/officeDocument/2006/relationships/tags" Target="../tags/tag121.xml"/><Relationship Id="rId9" Type="http://schemas.openxmlformats.org/officeDocument/2006/relationships/image" Target="../media/image7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23.xml"/><Relationship Id="rId5" Type="http://schemas.openxmlformats.org/officeDocument/2006/relationships/image" Target="../media/image91.png"/><Relationship Id="rId4" Type="http://schemas.openxmlformats.org/officeDocument/2006/relationships/image" Target="../media/image90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13" Type="http://schemas.openxmlformats.org/officeDocument/2006/relationships/image" Target="../media/image95.png"/><Relationship Id="rId3" Type="http://schemas.openxmlformats.org/officeDocument/2006/relationships/tags" Target="../tags/tag126.xml"/><Relationship Id="rId7" Type="http://schemas.openxmlformats.org/officeDocument/2006/relationships/tags" Target="../tags/tag130.xml"/><Relationship Id="rId12" Type="http://schemas.openxmlformats.org/officeDocument/2006/relationships/image" Target="../media/image94.png"/><Relationship Id="rId17" Type="http://schemas.openxmlformats.org/officeDocument/2006/relationships/chart" Target="../charts/chart10.xml"/><Relationship Id="rId2" Type="http://schemas.openxmlformats.org/officeDocument/2006/relationships/tags" Target="../tags/tag125.xml"/><Relationship Id="rId16" Type="http://schemas.openxmlformats.org/officeDocument/2006/relationships/image" Target="../media/image98.png"/><Relationship Id="rId1" Type="http://schemas.openxmlformats.org/officeDocument/2006/relationships/tags" Target="../tags/tag124.xml"/><Relationship Id="rId6" Type="http://schemas.openxmlformats.org/officeDocument/2006/relationships/tags" Target="../tags/tag129.xml"/><Relationship Id="rId11" Type="http://schemas.openxmlformats.org/officeDocument/2006/relationships/image" Target="../media/image93.png"/><Relationship Id="rId5" Type="http://schemas.openxmlformats.org/officeDocument/2006/relationships/tags" Target="../tags/tag128.xml"/><Relationship Id="rId15" Type="http://schemas.openxmlformats.org/officeDocument/2006/relationships/image" Target="../media/image97.png"/><Relationship Id="rId10" Type="http://schemas.openxmlformats.org/officeDocument/2006/relationships/image" Target="../media/image92.png"/><Relationship Id="rId4" Type="http://schemas.openxmlformats.org/officeDocument/2006/relationships/tags" Target="../tags/tag127.xml"/><Relationship Id="rId9" Type="http://schemas.openxmlformats.org/officeDocument/2006/relationships/notesSlide" Target="../notesSlides/notesSlide19.xml"/><Relationship Id="rId14" Type="http://schemas.openxmlformats.org/officeDocument/2006/relationships/image" Target="../media/image9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chart" Target="../charts/chart11.xml"/><Relationship Id="rId2" Type="http://schemas.openxmlformats.org/officeDocument/2006/relationships/tags" Target="../tags/tag132.xml"/><Relationship Id="rId1" Type="http://schemas.openxmlformats.org/officeDocument/2006/relationships/tags" Target="../tags/tag131.xml"/><Relationship Id="rId6" Type="http://schemas.openxmlformats.org/officeDocument/2006/relationships/image" Target="../media/image100.png"/><Relationship Id="rId5" Type="http://schemas.openxmlformats.org/officeDocument/2006/relationships/image" Target="../media/image99.png"/><Relationship Id="rId4" Type="http://schemas.openxmlformats.org/officeDocument/2006/relationships/notesSlide" Target="../notesSlides/notesSlide20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tags" Target="../tags/tag140.xml"/><Relationship Id="rId13" Type="http://schemas.openxmlformats.org/officeDocument/2006/relationships/image" Target="../media/image103.png"/><Relationship Id="rId18" Type="http://schemas.openxmlformats.org/officeDocument/2006/relationships/image" Target="../media/image107.png"/><Relationship Id="rId3" Type="http://schemas.openxmlformats.org/officeDocument/2006/relationships/tags" Target="../tags/tag135.xml"/><Relationship Id="rId7" Type="http://schemas.openxmlformats.org/officeDocument/2006/relationships/tags" Target="../tags/tag139.xml"/><Relationship Id="rId12" Type="http://schemas.openxmlformats.org/officeDocument/2006/relationships/image" Target="../media/image102.png"/><Relationship Id="rId17" Type="http://schemas.openxmlformats.org/officeDocument/2006/relationships/image" Target="../media/image52.png"/><Relationship Id="rId2" Type="http://schemas.openxmlformats.org/officeDocument/2006/relationships/tags" Target="../tags/tag134.xml"/><Relationship Id="rId16" Type="http://schemas.openxmlformats.org/officeDocument/2006/relationships/image" Target="../media/image106.png"/><Relationship Id="rId1" Type="http://schemas.openxmlformats.org/officeDocument/2006/relationships/tags" Target="../tags/tag133.xml"/><Relationship Id="rId6" Type="http://schemas.openxmlformats.org/officeDocument/2006/relationships/tags" Target="../tags/tag138.xml"/><Relationship Id="rId11" Type="http://schemas.openxmlformats.org/officeDocument/2006/relationships/image" Target="../media/image101.png"/><Relationship Id="rId5" Type="http://schemas.openxmlformats.org/officeDocument/2006/relationships/tags" Target="../tags/tag137.xml"/><Relationship Id="rId15" Type="http://schemas.openxmlformats.org/officeDocument/2006/relationships/image" Target="../media/image105.png"/><Relationship Id="rId10" Type="http://schemas.openxmlformats.org/officeDocument/2006/relationships/notesSlide" Target="../notesSlides/notesSlide21.xml"/><Relationship Id="rId4" Type="http://schemas.openxmlformats.org/officeDocument/2006/relationships/tags" Target="../tags/tag136.xml"/><Relationship Id="rId9" Type="http://schemas.openxmlformats.org/officeDocument/2006/relationships/slideLayout" Target="../slideLayouts/slideLayout7.xml"/><Relationship Id="rId14" Type="http://schemas.openxmlformats.org/officeDocument/2006/relationships/image" Target="../media/image10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tags" Target="../tags/tag148.xml"/><Relationship Id="rId13" Type="http://schemas.openxmlformats.org/officeDocument/2006/relationships/image" Target="../media/image108.png"/><Relationship Id="rId18" Type="http://schemas.openxmlformats.org/officeDocument/2006/relationships/image" Target="../media/image113.png"/><Relationship Id="rId3" Type="http://schemas.openxmlformats.org/officeDocument/2006/relationships/tags" Target="../tags/tag143.xml"/><Relationship Id="rId21" Type="http://schemas.openxmlformats.org/officeDocument/2006/relationships/image" Target="../media/image116.png"/><Relationship Id="rId7" Type="http://schemas.openxmlformats.org/officeDocument/2006/relationships/tags" Target="../tags/tag147.xml"/><Relationship Id="rId12" Type="http://schemas.openxmlformats.org/officeDocument/2006/relationships/notesSlide" Target="../notesSlides/notesSlide22.xml"/><Relationship Id="rId17" Type="http://schemas.openxmlformats.org/officeDocument/2006/relationships/image" Target="../media/image112.png"/><Relationship Id="rId2" Type="http://schemas.openxmlformats.org/officeDocument/2006/relationships/tags" Target="../tags/tag142.xml"/><Relationship Id="rId16" Type="http://schemas.openxmlformats.org/officeDocument/2006/relationships/image" Target="../media/image111.png"/><Relationship Id="rId20" Type="http://schemas.openxmlformats.org/officeDocument/2006/relationships/image" Target="../media/image115.png"/><Relationship Id="rId1" Type="http://schemas.openxmlformats.org/officeDocument/2006/relationships/tags" Target="../tags/tag141.xml"/><Relationship Id="rId6" Type="http://schemas.openxmlformats.org/officeDocument/2006/relationships/tags" Target="../tags/tag146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145.xml"/><Relationship Id="rId15" Type="http://schemas.openxmlformats.org/officeDocument/2006/relationships/image" Target="../media/image110.png"/><Relationship Id="rId10" Type="http://schemas.openxmlformats.org/officeDocument/2006/relationships/tags" Target="../tags/tag150.xml"/><Relationship Id="rId19" Type="http://schemas.openxmlformats.org/officeDocument/2006/relationships/image" Target="../media/image114.png"/><Relationship Id="rId4" Type="http://schemas.openxmlformats.org/officeDocument/2006/relationships/tags" Target="../tags/tag144.xml"/><Relationship Id="rId9" Type="http://schemas.openxmlformats.org/officeDocument/2006/relationships/tags" Target="../tags/tag149.xml"/><Relationship Id="rId14" Type="http://schemas.openxmlformats.org/officeDocument/2006/relationships/image" Target="../media/image109.png"/><Relationship Id="rId22" Type="http://schemas.openxmlformats.org/officeDocument/2006/relationships/image" Target="../media/image117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png"/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png"/><Relationship Id="rId3" Type="http://schemas.openxmlformats.org/officeDocument/2006/relationships/tags" Target="../tags/tag153.xml"/><Relationship Id="rId7" Type="http://schemas.openxmlformats.org/officeDocument/2006/relationships/image" Target="../media/image121.png"/><Relationship Id="rId2" Type="http://schemas.openxmlformats.org/officeDocument/2006/relationships/tags" Target="../tags/tag152.xml"/><Relationship Id="rId1" Type="http://schemas.openxmlformats.org/officeDocument/2006/relationships/tags" Target="../tags/tag151.xml"/><Relationship Id="rId6" Type="http://schemas.openxmlformats.org/officeDocument/2006/relationships/image" Target="../media/image120.png"/><Relationship Id="rId5" Type="http://schemas.openxmlformats.org/officeDocument/2006/relationships/notesSlide" Target="../notesSlides/notesSlide23.xml"/><Relationship Id="rId4" Type="http://schemas.openxmlformats.org/officeDocument/2006/relationships/slideLayout" Target="../slideLayouts/slideLayout7.xml"/><Relationship Id="rId9" Type="http://schemas.openxmlformats.org/officeDocument/2006/relationships/hyperlink" Target="http://docs.scipy.org/doc/numpy-1.10.1/reference/generated/numpy.linalg.solve.html" TargetMode="Externa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13" Type="http://schemas.openxmlformats.org/officeDocument/2006/relationships/image" Target="../media/image121.png"/><Relationship Id="rId3" Type="http://schemas.openxmlformats.org/officeDocument/2006/relationships/tags" Target="../tags/tag156.xml"/><Relationship Id="rId7" Type="http://schemas.openxmlformats.org/officeDocument/2006/relationships/tags" Target="../tags/tag160.xml"/><Relationship Id="rId12" Type="http://schemas.openxmlformats.org/officeDocument/2006/relationships/image" Target="../media/image86.png"/><Relationship Id="rId2" Type="http://schemas.openxmlformats.org/officeDocument/2006/relationships/tags" Target="../tags/tag155.xml"/><Relationship Id="rId1" Type="http://schemas.openxmlformats.org/officeDocument/2006/relationships/tags" Target="../tags/tag154.xml"/><Relationship Id="rId6" Type="http://schemas.openxmlformats.org/officeDocument/2006/relationships/tags" Target="../tags/tag159.xml"/><Relationship Id="rId11" Type="http://schemas.openxmlformats.org/officeDocument/2006/relationships/image" Target="../media/image124.png"/><Relationship Id="rId5" Type="http://schemas.openxmlformats.org/officeDocument/2006/relationships/tags" Target="../tags/tag158.xml"/><Relationship Id="rId10" Type="http://schemas.openxmlformats.org/officeDocument/2006/relationships/image" Target="../media/image123.png"/><Relationship Id="rId4" Type="http://schemas.openxmlformats.org/officeDocument/2006/relationships/tags" Target="../tags/tag157.xml"/><Relationship Id="rId9" Type="http://schemas.openxmlformats.org/officeDocument/2006/relationships/notesSlide" Target="../notesSlides/notesSlide24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6.png"/><Relationship Id="rId3" Type="http://schemas.openxmlformats.org/officeDocument/2006/relationships/tags" Target="../tags/tag163.xml"/><Relationship Id="rId7" Type="http://schemas.openxmlformats.org/officeDocument/2006/relationships/image" Target="../media/image125.png"/><Relationship Id="rId2" Type="http://schemas.openxmlformats.org/officeDocument/2006/relationships/tags" Target="../tags/tag162.xml"/><Relationship Id="rId1" Type="http://schemas.openxmlformats.org/officeDocument/2006/relationships/tags" Target="../tags/tag161.xml"/><Relationship Id="rId6" Type="http://schemas.openxmlformats.org/officeDocument/2006/relationships/notesSlide" Target="../notesSlides/notesSlide25.xml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122.png"/><Relationship Id="rId4" Type="http://schemas.openxmlformats.org/officeDocument/2006/relationships/tags" Target="../tags/tag164.xml"/><Relationship Id="rId9" Type="http://schemas.openxmlformats.org/officeDocument/2006/relationships/image" Target="../media/image127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9.png"/><Relationship Id="rId2" Type="http://schemas.openxmlformats.org/officeDocument/2006/relationships/image" Target="../media/image128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3.png"/><Relationship Id="rId2" Type="http://schemas.openxmlformats.org/officeDocument/2006/relationships/image" Target="../media/image1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6.png"/><Relationship Id="rId5" Type="http://schemas.openxmlformats.org/officeDocument/2006/relationships/image" Target="../media/image135.png"/><Relationship Id="rId4" Type="http://schemas.openxmlformats.org/officeDocument/2006/relationships/image" Target="../media/image134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6.png"/><Relationship Id="rId2" Type="http://schemas.openxmlformats.org/officeDocument/2006/relationships/image" Target="../media/image1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9.png"/><Relationship Id="rId5" Type="http://schemas.openxmlformats.org/officeDocument/2006/relationships/image" Target="../media/image138.png"/><Relationship Id="rId4" Type="http://schemas.openxmlformats.org/officeDocument/2006/relationships/image" Target="../media/image13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7.xml"/><Relationship Id="rId7" Type="http://schemas.openxmlformats.org/officeDocument/2006/relationships/chart" Target="../charts/chart3.xml"/><Relationship Id="rId12" Type="http://schemas.openxmlformats.org/officeDocument/2006/relationships/chart" Target="../charts/chart5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4.png"/><Relationship Id="rId11" Type="http://schemas.openxmlformats.org/officeDocument/2006/relationships/chart" Target="../charts/chart4.xml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8.png"/><Relationship Id="rId4" Type="http://schemas.openxmlformats.org/officeDocument/2006/relationships/tags" Target="../tags/tag8.xml"/><Relationship Id="rId9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16.xml"/><Relationship Id="rId13" Type="http://schemas.openxmlformats.org/officeDocument/2006/relationships/image" Target="../media/image11.png"/><Relationship Id="rId3" Type="http://schemas.openxmlformats.org/officeDocument/2006/relationships/tags" Target="../tags/tag11.xml"/><Relationship Id="rId7" Type="http://schemas.openxmlformats.org/officeDocument/2006/relationships/tags" Target="../tags/tag15.xml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tags" Target="../tags/tag10.xml"/><Relationship Id="rId16" Type="http://schemas.openxmlformats.org/officeDocument/2006/relationships/image" Target="../media/image14.png"/><Relationship Id="rId1" Type="http://schemas.openxmlformats.org/officeDocument/2006/relationships/tags" Target="../tags/tag9.xml"/><Relationship Id="rId6" Type="http://schemas.openxmlformats.org/officeDocument/2006/relationships/tags" Target="../tags/tag14.xml"/><Relationship Id="rId11" Type="http://schemas.openxmlformats.org/officeDocument/2006/relationships/image" Target="../media/image9.png"/><Relationship Id="rId5" Type="http://schemas.openxmlformats.org/officeDocument/2006/relationships/tags" Target="../tags/tag13.xml"/><Relationship Id="rId15" Type="http://schemas.openxmlformats.org/officeDocument/2006/relationships/image" Target="../media/image13.png"/><Relationship Id="rId10" Type="http://schemas.openxmlformats.org/officeDocument/2006/relationships/image" Target="../media/image4.png"/><Relationship Id="rId4" Type="http://schemas.openxmlformats.org/officeDocument/2006/relationships/tags" Target="../tags/tag12.xml"/><Relationship Id="rId9" Type="http://schemas.openxmlformats.org/officeDocument/2006/relationships/slideLayout" Target="../slideLayouts/slideLayout7.xml"/><Relationship Id="rId1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24.xml"/><Relationship Id="rId13" Type="http://schemas.openxmlformats.org/officeDocument/2006/relationships/notesSlide" Target="../notesSlides/notesSlide4.xml"/><Relationship Id="rId18" Type="http://schemas.openxmlformats.org/officeDocument/2006/relationships/image" Target="../media/image19.png"/><Relationship Id="rId3" Type="http://schemas.openxmlformats.org/officeDocument/2006/relationships/tags" Target="../tags/tag19.xml"/><Relationship Id="rId21" Type="http://schemas.openxmlformats.org/officeDocument/2006/relationships/image" Target="../media/image21.png"/><Relationship Id="rId7" Type="http://schemas.openxmlformats.org/officeDocument/2006/relationships/tags" Target="../tags/tag23.xml"/><Relationship Id="rId12" Type="http://schemas.openxmlformats.org/officeDocument/2006/relationships/slideLayout" Target="../slideLayouts/slideLayout7.xml"/><Relationship Id="rId17" Type="http://schemas.openxmlformats.org/officeDocument/2006/relationships/image" Target="../media/image18.png"/><Relationship Id="rId2" Type="http://schemas.openxmlformats.org/officeDocument/2006/relationships/tags" Target="../tags/tag18.xml"/><Relationship Id="rId16" Type="http://schemas.openxmlformats.org/officeDocument/2006/relationships/image" Target="../media/image17.png"/><Relationship Id="rId20" Type="http://schemas.openxmlformats.org/officeDocument/2006/relationships/chart" Target="../charts/chart7.xml"/><Relationship Id="rId1" Type="http://schemas.openxmlformats.org/officeDocument/2006/relationships/tags" Target="../tags/tag17.xml"/><Relationship Id="rId6" Type="http://schemas.openxmlformats.org/officeDocument/2006/relationships/tags" Target="../tags/tag22.xml"/><Relationship Id="rId11" Type="http://schemas.openxmlformats.org/officeDocument/2006/relationships/tags" Target="../tags/tag27.xml"/><Relationship Id="rId24" Type="http://schemas.openxmlformats.org/officeDocument/2006/relationships/image" Target="../media/image22.png"/><Relationship Id="rId5" Type="http://schemas.openxmlformats.org/officeDocument/2006/relationships/tags" Target="../tags/tag21.xml"/><Relationship Id="rId15" Type="http://schemas.openxmlformats.org/officeDocument/2006/relationships/image" Target="../media/image16.png"/><Relationship Id="rId23" Type="http://schemas.openxmlformats.org/officeDocument/2006/relationships/image" Target="../media/image12.png"/><Relationship Id="rId10" Type="http://schemas.openxmlformats.org/officeDocument/2006/relationships/tags" Target="../tags/tag26.xml"/><Relationship Id="rId19" Type="http://schemas.openxmlformats.org/officeDocument/2006/relationships/image" Target="../media/image20.png"/><Relationship Id="rId4" Type="http://schemas.openxmlformats.org/officeDocument/2006/relationships/tags" Target="../tags/tag20.xml"/><Relationship Id="rId9" Type="http://schemas.openxmlformats.org/officeDocument/2006/relationships/tags" Target="../tags/tag25.xml"/><Relationship Id="rId14" Type="http://schemas.openxmlformats.org/officeDocument/2006/relationships/chart" Target="../charts/chart6.xml"/><Relationship Id="rId22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962400" y="666750"/>
            <a:ext cx="51816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Linear regression with gradient descent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50528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8153400" y="4705350"/>
            <a:ext cx="990600" cy="4381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191000" y="2343150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/>
              <a:t>Jay Urbain, PhD </a:t>
            </a:r>
            <a:br>
              <a:rPr lang="en-US" sz="2800" dirty="0"/>
            </a:br>
            <a:endParaRPr lang="en-US" sz="2800" dirty="0"/>
          </a:p>
          <a:p>
            <a:r>
              <a:rPr lang="en-US" sz="2000" dirty="0"/>
              <a:t>Credits: </a:t>
            </a:r>
            <a:r>
              <a:rPr lang="en-US" sz="2000" dirty="0" err="1"/>
              <a:t>Nando</a:t>
            </a:r>
            <a:r>
              <a:rPr lang="en-US" sz="2000" dirty="0"/>
              <a:t> de </a:t>
            </a:r>
            <a:r>
              <a:rPr lang="en-US" sz="2000" dirty="0" err="1"/>
              <a:t>Freitas</a:t>
            </a:r>
            <a:r>
              <a:rPr lang="en-US" sz="2000" dirty="0"/>
              <a:t>, Oxford; Andrew Ng, Stanford; Hastie and </a:t>
            </a:r>
            <a:r>
              <a:rPr lang="en-US" sz="2000" dirty="0" err="1"/>
              <a:t>Tibshirani</a:t>
            </a:r>
            <a:r>
              <a:rPr lang="en-US" sz="2000" dirty="0"/>
              <a:t>, Stanford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095848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5468" y="895350"/>
            <a:ext cx="2580532" cy="35907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22258" y="786885"/>
            <a:ext cx="21435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Hypothesis:</a:t>
            </a:r>
          </a:p>
        </p:txBody>
      </p:sp>
      <p:pic>
        <p:nvPicPr>
          <p:cNvPr id="20" name="Picture 1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8530" y="1877915"/>
            <a:ext cx="755670" cy="32156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22258" y="1719890"/>
            <a:ext cx="21896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Parameters:</a:t>
            </a:r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8530" y="2571750"/>
            <a:ext cx="5360670" cy="753349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22258" y="2615685"/>
            <a:ext cx="25781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Cost Function:</a:t>
            </a:r>
          </a:p>
        </p:txBody>
      </p:sp>
      <p:pic>
        <p:nvPicPr>
          <p:cNvPr id="2" name="Picture 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8530" y="3701415"/>
            <a:ext cx="2765679" cy="546735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22258" y="3587175"/>
            <a:ext cx="10631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Goal:</a:t>
            </a:r>
          </a:p>
        </p:txBody>
      </p:sp>
    </p:spTree>
    <p:extLst>
      <p:ext uri="{BB962C8B-B14F-4D97-AF65-F5344CB8AC3E}">
        <p14:creationId xmlns:p14="http://schemas.microsoft.com/office/powerpoint/2010/main" val="3578508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33400" y="742950"/>
            <a:ext cx="63246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In regression, you almost always want to fit the data well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smallest average distance to points in training data</a:t>
            </a:r>
          </a:p>
          <a:p>
            <a:r>
              <a:rPr lang="en-US" sz="2000" dirty="0">
                <a:solidFill>
                  <a:srgbClr val="008000"/>
                </a:solidFill>
              </a:rPr>
              <a:t>	(h(x) close to y for (x, y) in training data)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Cost function </a:t>
            </a:r>
            <a:r>
              <a:rPr lang="en-US" sz="2000" b="1" i="1" dirty="0"/>
              <a:t>J</a:t>
            </a:r>
            <a:r>
              <a:rPr lang="en-US" sz="2000" dirty="0"/>
              <a:t>: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i="1" dirty="0">
                <a:solidFill>
                  <a:srgbClr val="008000"/>
                </a:solidFill>
              </a:rPr>
              <a:t>Squaring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Penalty for positive and negative deviations the same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Penalty for large deviations stronger</a:t>
            </a:r>
          </a:p>
        </p:txBody>
      </p:sp>
      <p:sp>
        <p:nvSpPr>
          <p:cNvPr id="4" name="Rectangle 3"/>
          <p:cNvSpPr/>
          <p:nvPr/>
        </p:nvSpPr>
        <p:spPr>
          <a:xfrm>
            <a:off x="533400" y="209550"/>
            <a:ext cx="65797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008000"/>
                </a:solidFill>
              </a:rPr>
              <a:t>Fitting data well: least squares cost function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1962150"/>
            <a:ext cx="5791201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8835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209550"/>
            <a:ext cx="583830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008000"/>
                </a:solidFill>
              </a:rPr>
              <a:t>Optimizing Cost with Gradient Descent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798219"/>
            <a:ext cx="7103899" cy="433711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781800" y="4171950"/>
            <a:ext cx="12192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3327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3050" y="209550"/>
            <a:ext cx="678942" cy="30632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518" y="4400550"/>
            <a:ext cx="2484882" cy="306324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838200" y="578675"/>
            <a:ext cx="372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(for fixed           , this is a function of x)</a:t>
            </a: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568" y="666750"/>
            <a:ext cx="519391" cy="222859"/>
          </a:xfrm>
          <a:prstGeom prst="rect">
            <a:avLst/>
          </a:prstGeom>
        </p:spPr>
      </p:pic>
      <p:cxnSp>
        <p:nvCxnSpPr>
          <p:cNvPr id="34" name="Straight Connector 33"/>
          <p:cNvCxnSpPr/>
          <p:nvPr/>
        </p:nvCxnSpPr>
        <p:spPr>
          <a:xfrm>
            <a:off x="5105400" y="566800"/>
            <a:ext cx="0" cy="3962400"/>
          </a:xfrm>
          <a:prstGeom prst="line">
            <a:avLst/>
          </a:prstGeom>
          <a:ln w="12700">
            <a:solidFill>
              <a:schemeClr val="tx1">
                <a:alpha val="5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Picture 6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0784" y="209550"/>
            <a:ext cx="1076706" cy="306324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5328312" y="578675"/>
            <a:ext cx="3484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(function of the parameters            )</a:t>
            </a:r>
          </a:p>
        </p:txBody>
      </p:sp>
      <p:pic>
        <p:nvPicPr>
          <p:cNvPr id="66" name="Picture 6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557" y="666750"/>
            <a:ext cx="515722" cy="219456"/>
          </a:xfrm>
          <a:prstGeom prst="rect">
            <a:avLst/>
          </a:prstGeom>
        </p:spPr>
      </p:pic>
      <p:graphicFrame>
        <p:nvGraphicFramePr>
          <p:cNvPr id="54" name="Chart 5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83933837"/>
              </p:ext>
            </p:extLst>
          </p:nvPr>
        </p:nvGraphicFramePr>
        <p:xfrm>
          <a:off x="955296" y="1200150"/>
          <a:ext cx="4114800" cy="29090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sp>
        <p:nvSpPr>
          <p:cNvPr id="55" name="TextBox 54"/>
          <p:cNvSpPr txBox="1"/>
          <p:nvPr/>
        </p:nvSpPr>
        <p:spPr>
          <a:xfrm>
            <a:off x="0" y="2001619"/>
            <a:ext cx="1013739" cy="646331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ctr"/>
            <a:r>
              <a:rPr lang="en-US" dirty="0"/>
              <a:t>Price ($) </a:t>
            </a:r>
          </a:p>
          <a:p>
            <a:pPr algn="ctr"/>
            <a:r>
              <a:rPr lang="en-US" dirty="0"/>
              <a:t>in 1000’s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2286000" y="3943350"/>
            <a:ext cx="1607171" cy="3693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ctr"/>
            <a:r>
              <a:rPr lang="en-US" dirty="0"/>
              <a:t>Size in feet</a:t>
            </a:r>
            <a:r>
              <a:rPr lang="en-US" baseline="30000" dirty="0"/>
              <a:t>2</a:t>
            </a:r>
            <a:r>
              <a:rPr lang="en-US" dirty="0"/>
              <a:t> (x)</a:t>
            </a:r>
          </a:p>
        </p:txBody>
      </p:sp>
      <p:cxnSp>
        <p:nvCxnSpPr>
          <p:cNvPr id="59" name="Straight Connector 58"/>
          <p:cNvCxnSpPr/>
          <p:nvPr/>
        </p:nvCxnSpPr>
        <p:spPr>
          <a:xfrm flipV="1">
            <a:off x="1013739" y="2535013"/>
            <a:ext cx="3863061" cy="1047215"/>
          </a:xfrm>
          <a:prstGeom prst="line">
            <a:avLst/>
          </a:prstGeom>
          <a:ln w="2540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2" descr="C:\Users\Public\Documents\ml-class\lectures-slides\assets\2.bowl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1047750"/>
            <a:ext cx="3592286" cy="28194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1616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839843" y="438150"/>
            <a:ext cx="30894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Have some function</a:t>
            </a:r>
          </a:p>
        </p:txBody>
      </p:sp>
      <p:pic>
        <p:nvPicPr>
          <p:cNvPr id="43" name="Picture 4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6598" y="525780"/>
            <a:ext cx="1305492" cy="371414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839843" y="1057930"/>
            <a:ext cx="1438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Want  to</a:t>
            </a: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1154876"/>
            <a:ext cx="2076037" cy="568208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85800" y="1787468"/>
            <a:ext cx="7620000" cy="2962513"/>
          </a:xfrm>
          <a:prstGeom prst="round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/>
              <a:t>Outline:</a:t>
            </a:r>
          </a:p>
          <a:p>
            <a:pPr marL="800100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/>
              <a:t>Start with some</a:t>
            </a:r>
          </a:p>
          <a:p>
            <a:pPr marL="800100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/>
              <a:t>Keep changing              to reduce                     until we hopefully end up at a minimum</a:t>
            </a:r>
          </a:p>
        </p:txBody>
      </p:sp>
      <p:pic>
        <p:nvPicPr>
          <p:cNvPr id="48" name="Picture 4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090" y="2819400"/>
            <a:ext cx="796862" cy="339090"/>
          </a:xfrm>
          <a:prstGeom prst="rect">
            <a:avLst/>
          </a:prstGeom>
          <a:ln>
            <a:noFill/>
          </a:ln>
        </p:spPr>
      </p:pic>
      <p:pic>
        <p:nvPicPr>
          <p:cNvPr id="49" name="Picture 4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9860" y="3450560"/>
            <a:ext cx="1330930" cy="378651"/>
          </a:xfrm>
          <a:prstGeom prst="rect">
            <a:avLst/>
          </a:prstGeom>
          <a:ln>
            <a:noFill/>
          </a:ln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3455670"/>
            <a:ext cx="796862" cy="33909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772400" y="4019550"/>
            <a:ext cx="11055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solidFill>
                  <a:srgbClr val="FF0000"/>
                </a:solidFill>
              </a:rPr>
              <a:t>How? </a:t>
            </a:r>
          </a:p>
        </p:txBody>
      </p:sp>
    </p:spTree>
    <p:extLst>
      <p:ext uri="{BB962C8B-B14F-4D97-AF65-F5344CB8AC3E}">
        <p14:creationId xmlns:p14="http://schemas.microsoft.com/office/powerpoint/2010/main" val="328431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09600" y="510778"/>
            <a:ext cx="7677150" cy="4032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7191" name="AutoShape 7"/>
          <p:cNvSpPr>
            <a:spLocks noChangeArrowheads="1"/>
          </p:cNvSpPr>
          <p:nvPr/>
        </p:nvSpPr>
        <p:spPr bwMode="auto">
          <a:xfrm>
            <a:off x="3790950" y="2024062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7192" name="AutoShape 8"/>
          <p:cNvSpPr>
            <a:spLocks noChangeArrowheads="1"/>
          </p:cNvSpPr>
          <p:nvPr/>
        </p:nvSpPr>
        <p:spPr bwMode="auto">
          <a:xfrm>
            <a:off x="3829050" y="2241946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7193" name="AutoShape 9"/>
          <p:cNvSpPr>
            <a:spLocks noChangeArrowheads="1"/>
          </p:cNvSpPr>
          <p:nvPr/>
        </p:nvSpPr>
        <p:spPr bwMode="auto">
          <a:xfrm>
            <a:off x="3810000" y="2463402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7194" name="AutoShape 10"/>
          <p:cNvSpPr>
            <a:spLocks noChangeArrowheads="1"/>
          </p:cNvSpPr>
          <p:nvPr/>
        </p:nvSpPr>
        <p:spPr bwMode="auto">
          <a:xfrm>
            <a:off x="3581400" y="2692002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7195" name="AutoShape 11"/>
          <p:cNvSpPr>
            <a:spLocks noChangeArrowheads="1"/>
          </p:cNvSpPr>
          <p:nvPr/>
        </p:nvSpPr>
        <p:spPr bwMode="auto">
          <a:xfrm>
            <a:off x="3657600" y="2920602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7196" name="AutoShape 12"/>
          <p:cNvSpPr>
            <a:spLocks noChangeArrowheads="1"/>
          </p:cNvSpPr>
          <p:nvPr/>
        </p:nvSpPr>
        <p:spPr bwMode="auto">
          <a:xfrm>
            <a:off x="3962400" y="2977752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7197" name="AutoShape 13"/>
          <p:cNvSpPr>
            <a:spLocks noChangeArrowheads="1"/>
          </p:cNvSpPr>
          <p:nvPr/>
        </p:nvSpPr>
        <p:spPr bwMode="auto">
          <a:xfrm>
            <a:off x="4114800" y="3149202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7198" name="AutoShape 14"/>
          <p:cNvSpPr>
            <a:spLocks noChangeArrowheads="1"/>
          </p:cNvSpPr>
          <p:nvPr/>
        </p:nvSpPr>
        <p:spPr bwMode="auto">
          <a:xfrm>
            <a:off x="4038600" y="3377802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cxnSp>
        <p:nvCxnSpPr>
          <p:cNvPr id="477199" name="AutoShape 15"/>
          <p:cNvCxnSpPr>
            <a:cxnSpLocks noChangeShapeType="1"/>
          </p:cNvCxnSpPr>
          <p:nvPr/>
        </p:nvCxnSpPr>
        <p:spPr bwMode="auto">
          <a:xfrm>
            <a:off x="3692525" y="2777727"/>
            <a:ext cx="76200" cy="2286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77200" name="AutoShape 16"/>
          <p:cNvCxnSpPr>
            <a:cxnSpLocks noChangeShapeType="1"/>
          </p:cNvCxnSpPr>
          <p:nvPr/>
        </p:nvCxnSpPr>
        <p:spPr bwMode="auto">
          <a:xfrm flipH="1">
            <a:off x="3692525" y="2549127"/>
            <a:ext cx="228600" cy="2286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77201" name="AutoShape 17"/>
          <p:cNvCxnSpPr>
            <a:cxnSpLocks noChangeShapeType="1"/>
          </p:cNvCxnSpPr>
          <p:nvPr/>
        </p:nvCxnSpPr>
        <p:spPr bwMode="auto">
          <a:xfrm>
            <a:off x="3775075" y="3006327"/>
            <a:ext cx="304800" cy="571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77202" name="AutoShape 18"/>
          <p:cNvCxnSpPr>
            <a:cxnSpLocks noChangeShapeType="1"/>
          </p:cNvCxnSpPr>
          <p:nvPr/>
        </p:nvCxnSpPr>
        <p:spPr bwMode="auto">
          <a:xfrm>
            <a:off x="4068763" y="3063477"/>
            <a:ext cx="152400" cy="1714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77203" name="AutoShape 19"/>
          <p:cNvCxnSpPr>
            <a:cxnSpLocks noChangeShapeType="1"/>
          </p:cNvCxnSpPr>
          <p:nvPr/>
        </p:nvCxnSpPr>
        <p:spPr bwMode="auto">
          <a:xfrm flipH="1">
            <a:off x="4144963" y="3234927"/>
            <a:ext cx="76200" cy="2286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sp>
        <p:nvSpPr>
          <p:cNvPr id="477204" name="Line 20"/>
          <p:cNvSpPr>
            <a:spLocks noChangeShapeType="1"/>
          </p:cNvSpPr>
          <p:nvPr/>
        </p:nvSpPr>
        <p:spPr bwMode="auto">
          <a:xfrm>
            <a:off x="3905251" y="2109787"/>
            <a:ext cx="42863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7205" name="Line 21"/>
          <p:cNvSpPr>
            <a:spLocks noChangeShapeType="1"/>
          </p:cNvSpPr>
          <p:nvPr/>
        </p:nvSpPr>
        <p:spPr bwMode="auto">
          <a:xfrm flipH="1">
            <a:off x="3924301" y="2334815"/>
            <a:ext cx="23813" cy="21074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pic>
        <p:nvPicPr>
          <p:cNvPr id="22" name="Picture 2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200150"/>
            <a:ext cx="1330930" cy="378651"/>
          </a:xfrm>
          <a:prstGeom prst="rect">
            <a:avLst/>
          </a:prstGeom>
          <a:ln>
            <a:noFill/>
          </a:ln>
        </p:spPr>
      </p:pic>
      <p:pic>
        <p:nvPicPr>
          <p:cNvPr id="24" name="Picture 2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3867150"/>
            <a:ext cx="268054" cy="302556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4095750"/>
            <a:ext cx="268054" cy="30255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971800" y="4095750"/>
            <a:ext cx="165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854360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7191" grpId="0" animBg="1"/>
      <p:bldP spid="477192" grpId="0" animBg="1"/>
      <p:bldP spid="477193" grpId="0" animBg="1"/>
      <p:bldP spid="477194" grpId="0" animBg="1"/>
      <p:bldP spid="477195" grpId="0" animBg="1"/>
      <p:bldP spid="477196" grpId="0" animBg="1"/>
      <p:bldP spid="477197" grpId="0" animBg="1"/>
      <p:bldP spid="477198" grpId="0" animBg="1"/>
      <p:bldP spid="477204" grpId="0" animBg="1"/>
      <p:bldP spid="47720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7200" y="510778"/>
            <a:ext cx="7677150" cy="4032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9239" name="AutoShape 7"/>
          <p:cNvSpPr>
            <a:spLocks noChangeArrowheads="1"/>
          </p:cNvSpPr>
          <p:nvPr/>
        </p:nvSpPr>
        <p:spPr bwMode="auto">
          <a:xfrm>
            <a:off x="3986213" y="1925240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9240" name="AutoShape 8"/>
          <p:cNvSpPr>
            <a:spLocks noChangeArrowheads="1"/>
          </p:cNvSpPr>
          <p:nvPr/>
        </p:nvSpPr>
        <p:spPr bwMode="auto">
          <a:xfrm>
            <a:off x="4243388" y="2157412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9241" name="AutoShape 9"/>
          <p:cNvSpPr>
            <a:spLocks noChangeArrowheads="1"/>
          </p:cNvSpPr>
          <p:nvPr/>
        </p:nvSpPr>
        <p:spPr bwMode="auto">
          <a:xfrm>
            <a:off x="4529138" y="2250280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9242" name="AutoShape 10"/>
          <p:cNvSpPr>
            <a:spLocks noChangeArrowheads="1"/>
          </p:cNvSpPr>
          <p:nvPr/>
        </p:nvSpPr>
        <p:spPr bwMode="auto">
          <a:xfrm>
            <a:off x="4876800" y="2457449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9243" name="AutoShape 11"/>
          <p:cNvSpPr>
            <a:spLocks noChangeArrowheads="1"/>
          </p:cNvSpPr>
          <p:nvPr/>
        </p:nvSpPr>
        <p:spPr bwMode="auto">
          <a:xfrm>
            <a:off x="5257800" y="2628899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9244" name="AutoShape 12"/>
          <p:cNvSpPr>
            <a:spLocks noChangeArrowheads="1"/>
          </p:cNvSpPr>
          <p:nvPr/>
        </p:nvSpPr>
        <p:spPr bwMode="auto">
          <a:xfrm>
            <a:off x="5638800" y="2743199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9245" name="AutoShape 13"/>
          <p:cNvSpPr>
            <a:spLocks noChangeArrowheads="1"/>
          </p:cNvSpPr>
          <p:nvPr/>
        </p:nvSpPr>
        <p:spPr bwMode="auto">
          <a:xfrm>
            <a:off x="6019800" y="2857499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cxnSp>
        <p:nvCxnSpPr>
          <p:cNvPr id="479246" name="AutoShape 14"/>
          <p:cNvCxnSpPr>
            <a:cxnSpLocks noChangeShapeType="1"/>
          </p:cNvCxnSpPr>
          <p:nvPr/>
        </p:nvCxnSpPr>
        <p:spPr bwMode="auto">
          <a:xfrm>
            <a:off x="4976813" y="2543174"/>
            <a:ext cx="381000" cy="1714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79247" name="AutoShape 15"/>
          <p:cNvCxnSpPr>
            <a:cxnSpLocks noChangeShapeType="1"/>
          </p:cNvCxnSpPr>
          <p:nvPr/>
        </p:nvCxnSpPr>
        <p:spPr bwMode="auto">
          <a:xfrm>
            <a:off x="5368925" y="2714624"/>
            <a:ext cx="381000" cy="1143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79248" name="AutoShape 16"/>
          <p:cNvCxnSpPr>
            <a:cxnSpLocks noChangeShapeType="1"/>
          </p:cNvCxnSpPr>
          <p:nvPr/>
        </p:nvCxnSpPr>
        <p:spPr bwMode="auto">
          <a:xfrm>
            <a:off x="5749925" y="2828924"/>
            <a:ext cx="381000" cy="1143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sp>
        <p:nvSpPr>
          <p:cNvPr id="479249" name="Line 17"/>
          <p:cNvSpPr>
            <a:spLocks noChangeShapeType="1"/>
          </p:cNvSpPr>
          <p:nvPr/>
        </p:nvSpPr>
        <p:spPr bwMode="auto">
          <a:xfrm>
            <a:off x="4100513" y="2014536"/>
            <a:ext cx="247650" cy="22502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9250" name="Line 18"/>
          <p:cNvSpPr>
            <a:spLocks noChangeShapeType="1"/>
          </p:cNvSpPr>
          <p:nvPr/>
        </p:nvSpPr>
        <p:spPr bwMode="auto">
          <a:xfrm>
            <a:off x="4348163" y="2243136"/>
            <a:ext cx="290512" cy="1000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9251" name="AutoShape 19"/>
          <p:cNvSpPr>
            <a:spLocks noChangeArrowheads="1"/>
          </p:cNvSpPr>
          <p:nvPr/>
        </p:nvSpPr>
        <p:spPr bwMode="auto">
          <a:xfrm>
            <a:off x="3790950" y="2018109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9252" name="Line 20"/>
          <p:cNvSpPr>
            <a:spLocks noChangeShapeType="1"/>
          </p:cNvSpPr>
          <p:nvPr/>
        </p:nvSpPr>
        <p:spPr bwMode="auto">
          <a:xfrm>
            <a:off x="4643439" y="2346722"/>
            <a:ext cx="333375" cy="19645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pic>
        <p:nvPicPr>
          <p:cNvPr id="21" name="Picture 2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200150"/>
            <a:ext cx="1330930" cy="378651"/>
          </a:xfrm>
          <a:prstGeom prst="rect">
            <a:avLst/>
          </a:prstGeom>
          <a:ln>
            <a:noFill/>
          </a:ln>
        </p:spPr>
      </p:pic>
      <p:pic>
        <p:nvPicPr>
          <p:cNvPr id="23" name="Picture 2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3867150"/>
            <a:ext cx="268054" cy="302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161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50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9239" grpId="0" animBg="1"/>
      <p:bldP spid="479240" grpId="0" animBg="1"/>
      <p:bldP spid="479241" grpId="0" animBg="1"/>
      <p:bldP spid="479242" grpId="0" animBg="1"/>
      <p:bldP spid="479243" grpId="0" animBg="1"/>
      <p:bldP spid="479244" grpId="0" animBg="1"/>
      <p:bldP spid="479245" grpId="0" animBg="1"/>
      <p:bldP spid="479249" grpId="0" animBg="1"/>
      <p:bldP spid="479250" grpId="0" animBg="1"/>
      <p:bldP spid="479251" grpId="0" animBg="1"/>
      <p:bldP spid="47925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285750"/>
            <a:ext cx="42638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Gradient descent algorithm</a:t>
            </a:r>
          </a:p>
        </p:txBody>
      </p:sp>
      <p:pic>
        <p:nvPicPr>
          <p:cNvPr id="8" name="Picture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283" y="1147899"/>
            <a:ext cx="3230117" cy="127145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8650" y="1642819"/>
            <a:ext cx="2731770" cy="306324"/>
          </a:xfrm>
          <a:prstGeom prst="rect">
            <a:avLst/>
          </a:prstGeom>
        </p:spPr>
      </p:pic>
      <p:cxnSp>
        <p:nvCxnSpPr>
          <p:cNvPr id="30" name="Straight Connector 29"/>
          <p:cNvCxnSpPr/>
          <p:nvPr/>
        </p:nvCxnSpPr>
        <p:spPr>
          <a:xfrm>
            <a:off x="609600" y="2800350"/>
            <a:ext cx="7696200" cy="0"/>
          </a:xfrm>
          <a:prstGeom prst="line">
            <a:avLst/>
          </a:prstGeom>
          <a:ln w="1270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13465" y="2876550"/>
            <a:ext cx="39056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Correct: Simultaneous update</a:t>
            </a:r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111" y="3436772"/>
            <a:ext cx="2964485" cy="1192378"/>
          </a:xfrm>
          <a:prstGeom prst="rect">
            <a:avLst/>
          </a:prstGeom>
        </p:spPr>
      </p:pic>
      <p:cxnSp>
        <p:nvCxnSpPr>
          <p:cNvPr id="39" name="Straight Connector 38"/>
          <p:cNvCxnSpPr/>
          <p:nvPr/>
        </p:nvCxnSpPr>
        <p:spPr>
          <a:xfrm>
            <a:off x="4457700" y="2876550"/>
            <a:ext cx="0" cy="1905000"/>
          </a:xfrm>
          <a:prstGeom prst="line">
            <a:avLst/>
          </a:prstGeom>
          <a:ln w="1270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704465" y="2876550"/>
            <a:ext cx="13915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Incorrect:</a:t>
            </a:r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3110" y="3436772"/>
            <a:ext cx="2964485" cy="1139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930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571440"/>
            <a:ext cx="48399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Gradient descent algorithm</a:t>
            </a: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882" y="1476756"/>
            <a:ext cx="3513582" cy="138303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1555" y="1975867"/>
            <a:ext cx="2790845" cy="61232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66800" y="3181350"/>
            <a:ext cx="1383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learning rate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276600" y="3333750"/>
            <a:ext cx="1116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derivative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3352800" y="2571750"/>
            <a:ext cx="304800" cy="76200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1752600" y="2266950"/>
            <a:ext cx="914400" cy="83820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5715000" y="2839813"/>
            <a:ext cx="0" cy="2170337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486400" y="4781550"/>
            <a:ext cx="2971800" cy="0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54561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 flipV="1">
            <a:off x="5943600" y="285750"/>
            <a:ext cx="0" cy="2170337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>
            <a:off x="5715000" y="2227487"/>
            <a:ext cx="2971800" cy="0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 flipV="1">
            <a:off x="5943600" y="2687413"/>
            <a:ext cx="0" cy="2170337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5715000" y="4629150"/>
            <a:ext cx="2971800" cy="0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1068" y="2343150"/>
            <a:ext cx="249135" cy="28120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1068" y="4753508"/>
            <a:ext cx="249135" cy="28120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819215"/>
            <a:ext cx="2816352" cy="67437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09600" y="1502224"/>
            <a:ext cx="3886200" cy="725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If </a:t>
            </a:r>
            <a:r>
              <a:rPr lang="el-GR" sz="2000" dirty="0"/>
              <a:t>α</a:t>
            </a:r>
            <a:r>
              <a:rPr lang="en-US" sz="2000" dirty="0"/>
              <a:t> is too small, gradient descent can be slow.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9600" y="3257550"/>
            <a:ext cx="3886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If </a:t>
            </a:r>
            <a:r>
              <a:rPr lang="el-GR" sz="2000" dirty="0"/>
              <a:t>α</a:t>
            </a:r>
            <a:r>
              <a:rPr lang="en-US" sz="2000" dirty="0"/>
              <a:t> is too large, gradient descent can overshoot the minimum. It may fail to converge, or even diverge.</a:t>
            </a:r>
          </a:p>
        </p:txBody>
      </p:sp>
    </p:spTree>
    <p:extLst>
      <p:ext uri="{BB962C8B-B14F-4D97-AF65-F5344CB8AC3E}">
        <p14:creationId xmlns:p14="http://schemas.microsoft.com/office/powerpoint/2010/main" val="3846253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Linear Regression with </a:t>
            </a:r>
            <a:br>
              <a:rPr lang="en-US" dirty="0"/>
            </a:br>
            <a:r>
              <a:rPr lang="en-US" dirty="0"/>
              <a:t>Gradient Descent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0878"/>
            <a:ext cx="8229600" cy="3394472"/>
          </a:xfrm>
        </p:spPr>
        <p:txBody>
          <a:bodyPr>
            <a:noAutofit/>
          </a:bodyPr>
          <a:lstStyle/>
          <a:p>
            <a:r>
              <a:rPr lang="en-US" sz="2400" dirty="0"/>
              <a:t>Linear Regression</a:t>
            </a:r>
          </a:p>
          <a:p>
            <a:pPr lvl="1"/>
            <a:r>
              <a:rPr lang="en-US" sz="2000" dirty="0"/>
              <a:t>Hypothesis formulation, hypothesis space</a:t>
            </a:r>
          </a:p>
          <a:p>
            <a:r>
              <a:rPr lang="en-US" sz="2400" dirty="0"/>
              <a:t>Optimizing Cost with Gradient Descent</a:t>
            </a:r>
          </a:p>
          <a:p>
            <a:r>
              <a:rPr lang="en-US" sz="2400" dirty="0"/>
              <a:t>Using multiple input features with Linear Regression</a:t>
            </a:r>
          </a:p>
          <a:p>
            <a:pPr marL="0" indent="0">
              <a:buNone/>
            </a:pPr>
            <a:r>
              <a:rPr lang="en-US" sz="2400" dirty="0"/>
              <a:t>Notes on:</a:t>
            </a:r>
          </a:p>
          <a:p>
            <a:r>
              <a:rPr lang="en-US" sz="2400" dirty="0"/>
              <a:t>Feature Scaling</a:t>
            </a:r>
          </a:p>
          <a:p>
            <a:r>
              <a:rPr lang="en-US" sz="2400" dirty="0"/>
              <a:t>Nonlinear Regression</a:t>
            </a:r>
          </a:p>
          <a:p>
            <a:r>
              <a:rPr lang="en-US" sz="2400" dirty="0"/>
              <a:t>Optimizing Cost using derivatives</a:t>
            </a:r>
          </a:p>
        </p:txBody>
      </p:sp>
    </p:spTree>
    <p:extLst>
      <p:ext uri="{BB962C8B-B14F-4D97-AF65-F5344CB8AC3E}">
        <p14:creationId xmlns:p14="http://schemas.microsoft.com/office/powerpoint/2010/main" val="2783474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 flipV="1">
            <a:off x="1453311" y="520510"/>
            <a:ext cx="0" cy="2475138"/>
          </a:xfrm>
          <a:prstGeom prst="line">
            <a:avLst/>
          </a:prstGeom>
          <a:ln w="15875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>
            <a:off x="1224711" y="2767047"/>
            <a:ext cx="3886200" cy="0"/>
          </a:xfrm>
          <a:prstGeom prst="line">
            <a:avLst/>
          </a:prstGeom>
          <a:ln w="15875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4827" y="2926577"/>
            <a:ext cx="184709" cy="208483"/>
          </a:xfrm>
          <a:prstGeom prst="rect">
            <a:avLst/>
          </a:prstGeom>
        </p:spPr>
      </p:pic>
      <p:sp>
        <p:nvSpPr>
          <p:cNvPr id="9" name="Freeform 8"/>
          <p:cNvSpPr/>
          <p:nvPr/>
        </p:nvSpPr>
        <p:spPr>
          <a:xfrm>
            <a:off x="1224711" y="729429"/>
            <a:ext cx="3681350" cy="1778433"/>
          </a:xfrm>
          <a:custGeom>
            <a:avLst/>
            <a:gdLst>
              <a:gd name="connsiteX0" fmla="*/ 0 w 3681350"/>
              <a:gd name="connsiteY0" fmla="*/ 757675 h 1784229"/>
              <a:gd name="connsiteX1" fmla="*/ 356259 w 3681350"/>
              <a:gd name="connsiteY1" fmla="*/ 401415 h 1784229"/>
              <a:gd name="connsiteX2" fmla="*/ 688768 w 3681350"/>
              <a:gd name="connsiteY2" fmla="*/ 698298 h 1784229"/>
              <a:gd name="connsiteX3" fmla="*/ 890649 w 3681350"/>
              <a:gd name="connsiteY3" fmla="*/ 1339565 h 1784229"/>
              <a:gd name="connsiteX4" fmla="*/ 1045028 w 3681350"/>
              <a:gd name="connsiteY4" fmla="*/ 1707700 h 1784229"/>
              <a:gd name="connsiteX5" fmla="*/ 1187532 w 3681350"/>
              <a:gd name="connsiteY5" fmla="*/ 1778952 h 1784229"/>
              <a:gd name="connsiteX6" fmla="*/ 1246909 w 3681350"/>
              <a:gd name="connsiteY6" fmla="*/ 1778952 h 1784229"/>
              <a:gd name="connsiteX7" fmla="*/ 1377537 w 3681350"/>
              <a:gd name="connsiteY7" fmla="*/ 1778952 h 1784229"/>
              <a:gd name="connsiteX8" fmla="*/ 1579418 w 3681350"/>
              <a:gd name="connsiteY8" fmla="*/ 1707700 h 1784229"/>
              <a:gd name="connsiteX9" fmla="*/ 1733797 w 3681350"/>
              <a:gd name="connsiteY9" fmla="*/ 1327690 h 1784229"/>
              <a:gd name="connsiteX10" fmla="*/ 1805049 w 3681350"/>
              <a:gd name="connsiteY10" fmla="*/ 971430 h 1784229"/>
              <a:gd name="connsiteX11" fmla="*/ 1911927 w 3681350"/>
              <a:gd name="connsiteY11" fmla="*/ 555794 h 1784229"/>
              <a:gd name="connsiteX12" fmla="*/ 1983179 w 3681350"/>
              <a:gd name="connsiteY12" fmla="*/ 401415 h 1784229"/>
              <a:gd name="connsiteX13" fmla="*/ 2066306 w 3681350"/>
              <a:gd name="connsiteY13" fmla="*/ 187659 h 1784229"/>
              <a:gd name="connsiteX14" fmla="*/ 2149433 w 3681350"/>
              <a:gd name="connsiteY14" fmla="*/ 92656 h 1784229"/>
              <a:gd name="connsiteX15" fmla="*/ 2244436 w 3681350"/>
              <a:gd name="connsiteY15" fmla="*/ 21404 h 1784229"/>
              <a:gd name="connsiteX16" fmla="*/ 2375065 w 3681350"/>
              <a:gd name="connsiteY16" fmla="*/ 21404 h 1784229"/>
              <a:gd name="connsiteX17" fmla="*/ 2576945 w 3681350"/>
              <a:gd name="connsiteY17" fmla="*/ 270786 h 1784229"/>
              <a:gd name="connsiteX18" fmla="*/ 2719449 w 3681350"/>
              <a:gd name="connsiteY18" fmla="*/ 1066433 h 1784229"/>
              <a:gd name="connsiteX19" fmla="*/ 2909454 w 3681350"/>
              <a:gd name="connsiteY19" fmla="*/ 1517695 h 1784229"/>
              <a:gd name="connsiteX20" fmla="*/ 3384467 w 3681350"/>
              <a:gd name="connsiteY20" fmla="*/ 1315815 h 1784229"/>
              <a:gd name="connsiteX21" fmla="*/ 3681350 w 3681350"/>
              <a:gd name="connsiteY21" fmla="*/ 508293 h 1784229"/>
              <a:gd name="connsiteX0" fmla="*/ 0 w 3681350"/>
              <a:gd name="connsiteY0" fmla="*/ 757675 h 1784229"/>
              <a:gd name="connsiteX1" fmla="*/ 356259 w 3681350"/>
              <a:gd name="connsiteY1" fmla="*/ 401415 h 1784229"/>
              <a:gd name="connsiteX2" fmla="*/ 688768 w 3681350"/>
              <a:gd name="connsiteY2" fmla="*/ 698298 h 1784229"/>
              <a:gd name="connsiteX3" fmla="*/ 890649 w 3681350"/>
              <a:gd name="connsiteY3" fmla="*/ 1339565 h 1784229"/>
              <a:gd name="connsiteX4" fmla="*/ 1187532 w 3681350"/>
              <a:gd name="connsiteY4" fmla="*/ 1778952 h 1784229"/>
              <a:gd name="connsiteX5" fmla="*/ 1246909 w 3681350"/>
              <a:gd name="connsiteY5" fmla="*/ 1778952 h 1784229"/>
              <a:gd name="connsiteX6" fmla="*/ 1377537 w 3681350"/>
              <a:gd name="connsiteY6" fmla="*/ 1778952 h 1784229"/>
              <a:gd name="connsiteX7" fmla="*/ 1579418 w 3681350"/>
              <a:gd name="connsiteY7" fmla="*/ 1707700 h 1784229"/>
              <a:gd name="connsiteX8" fmla="*/ 1733797 w 3681350"/>
              <a:gd name="connsiteY8" fmla="*/ 1327690 h 1784229"/>
              <a:gd name="connsiteX9" fmla="*/ 1805049 w 3681350"/>
              <a:gd name="connsiteY9" fmla="*/ 971430 h 1784229"/>
              <a:gd name="connsiteX10" fmla="*/ 1911927 w 3681350"/>
              <a:gd name="connsiteY10" fmla="*/ 555794 h 1784229"/>
              <a:gd name="connsiteX11" fmla="*/ 1983179 w 3681350"/>
              <a:gd name="connsiteY11" fmla="*/ 401415 h 1784229"/>
              <a:gd name="connsiteX12" fmla="*/ 2066306 w 3681350"/>
              <a:gd name="connsiteY12" fmla="*/ 187659 h 1784229"/>
              <a:gd name="connsiteX13" fmla="*/ 2149433 w 3681350"/>
              <a:gd name="connsiteY13" fmla="*/ 92656 h 1784229"/>
              <a:gd name="connsiteX14" fmla="*/ 2244436 w 3681350"/>
              <a:gd name="connsiteY14" fmla="*/ 21404 h 1784229"/>
              <a:gd name="connsiteX15" fmla="*/ 2375065 w 3681350"/>
              <a:gd name="connsiteY15" fmla="*/ 21404 h 1784229"/>
              <a:gd name="connsiteX16" fmla="*/ 2576945 w 3681350"/>
              <a:gd name="connsiteY16" fmla="*/ 270786 h 1784229"/>
              <a:gd name="connsiteX17" fmla="*/ 2719449 w 3681350"/>
              <a:gd name="connsiteY17" fmla="*/ 1066433 h 1784229"/>
              <a:gd name="connsiteX18" fmla="*/ 2909454 w 3681350"/>
              <a:gd name="connsiteY18" fmla="*/ 1517695 h 1784229"/>
              <a:gd name="connsiteX19" fmla="*/ 3384467 w 3681350"/>
              <a:gd name="connsiteY19" fmla="*/ 1315815 h 1784229"/>
              <a:gd name="connsiteX20" fmla="*/ 3681350 w 3681350"/>
              <a:gd name="connsiteY20" fmla="*/ 508293 h 1784229"/>
              <a:gd name="connsiteX0" fmla="*/ 0 w 3681350"/>
              <a:gd name="connsiteY0" fmla="*/ 757675 h 1814302"/>
              <a:gd name="connsiteX1" fmla="*/ 356259 w 3681350"/>
              <a:gd name="connsiteY1" fmla="*/ 401415 h 1814302"/>
              <a:gd name="connsiteX2" fmla="*/ 688768 w 3681350"/>
              <a:gd name="connsiteY2" fmla="*/ 698298 h 1814302"/>
              <a:gd name="connsiteX3" fmla="*/ 890649 w 3681350"/>
              <a:gd name="connsiteY3" fmla="*/ 1339565 h 1814302"/>
              <a:gd name="connsiteX4" fmla="*/ 1187532 w 3681350"/>
              <a:gd name="connsiteY4" fmla="*/ 1778952 h 1814302"/>
              <a:gd name="connsiteX5" fmla="*/ 1377537 w 3681350"/>
              <a:gd name="connsiteY5" fmla="*/ 1778952 h 1814302"/>
              <a:gd name="connsiteX6" fmla="*/ 1579418 w 3681350"/>
              <a:gd name="connsiteY6" fmla="*/ 1707700 h 1814302"/>
              <a:gd name="connsiteX7" fmla="*/ 1733797 w 3681350"/>
              <a:gd name="connsiteY7" fmla="*/ 1327690 h 1814302"/>
              <a:gd name="connsiteX8" fmla="*/ 1805049 w 3681350"/>
              <a:gd name="connsiteY8" fmla="*/ 971430 h 1814302"/>
              <a:gd name="connsiteX9" fmla="*/ 1911927 w 3681350"/>
              <a:gd name="connsiteY9" fmla="*/ 555794 h 1814302"/>
              <a:gd name="connsiteX10" fmla="*/ 1983179 w 3681350"/>
              <a:gd name="connsiteY10" fmla="*/ 401415 h 1814302"/>
              <a:gd name="connsiteX11" fmla="*/ 2066306 w 3681350"/>
              <a:gd name="connsiteY11" fmla="*/ 187659 h 1814302"/>
              <a:gd name="connsiteX12" fmla="*/ 2149433 w 3681350"/>
              <a:gd name="connsiteY12" fmla="*/ 92656 h 1814302"/>
              <a:gd name="connsiteX13" fmla="*/ 2244436 w 3681350"/>
              <a:gd name="connsiteY13" fmla="*/ 21404 h 1814302"/>
              <a:gd name="connsiteX14" fmla="*/ 2375065 w 3681350"/>
              <a:gd name="connsiteY14" fmla="*/ 21404 h 1814302"/>
              <a:gd name="connsiteX15" fmla="*/ 2576945 w 3681350"/>
              <a:gd name="connsiteY15" fmla="*/ 270786 h 1814302"/>
              <a:gd name="connsiteX16" fmla="*/ 2719449 w 3681350"/>
              <a:gd name="connsiteY16" fmla="*/ 1066433 h 1814302"/>
              <a:gd name="connsiteX17" fmla="*/ 2909454 w 3681350"/>
              <a:gd name="connsiteY17" fmla="*/ 1517695 h 1814302"/>
              <a:gd name="connsiteX18" fmla="*/ 3384467 w 3681350"/>
              <a:gd name="connsiteY18" fmla="*/ 1315815 h 1814302"/>
              <a:gd name="connsiteX19" fmla="*/ 3681350 w 3681350"/>
              <a:gd name="connsiteY19" fmla="*/ 508293 h 1814302"/>
              <a:gd name="connsiteX0" fmla="*/ 0 w 3681350"/>
              <a:gd name="connsiteY0" fmla="*/ 757675 h 1804839"/>
              <a:gd name="connsiteX1" fmla="*/ 356259 w 3681350"/>
              <a:gd name="connsiteY1" fmla="*/ 401415 h 1804839"/>
              <a:gd name="connsiteX2" fmla="*/ 688768 w 3681350"/>
              <a:gd name="connsiteY2" fmla="*/ 698298 h 1804839"/>
              <a:gd name="connsiteX3" fmla="*/ 890649 w 3681350"/>
              <a:gd name="connsiteY3" fmla="*/ 1339565 h 1804839"/>
              <a:gd name="connsiteX4" fmla="*/ 1187532 w 3681350"/>
              <a:gd name="connsiteY4" fmla="*/ 1778952 h 1804839"/>
              <a:gd name="connsiteX5" fmla="*/ 1579418 w 3681350"/>
              <a:gd name="connsiteY5" fmla="*/ 1707700 h 1804839"/>
              <a:gd name="connsiteX6" fmla="*/ 1733797 w 3681350"/>
              <a:gd name="connsiteY6" fmla="*/ 1327690 h 1804839"/>
              <a:gd name="connsiteX7" fmla="*/ 1805049 w 3681350"/>
              <a:gd name="connsiteY7" fmla="*/ 971430 h 1804839"/>
              <a:gd name="connsiteX8" fmla="*/ 1911927 w 3681350"/>
              <a:gd name="connsiteY8" fmla="*/ 555794 h 1804839"/>
              <a:gd name="connsiteX9" fmla="*/ 1983179 w 3681350"/>
              <a:gd name="connsiteY9" fmla="*/ 401415 h 1804839"/>
              <a:gd name="connsiteX10" fmla="*/ 2066306 w 3681350"/>
              <a:gd name="connsiteY10" fmla="*/ 187659 h 1804839"/>
              <a:gd name="connsiteX11" fmla="*/ 2149433 w 3681350"/>
              <a:gd name="connsiteY11" fmla="*/ 92656 h 1804839"/>
              <a:gd name="connsiteX12" fmla="*/ 2244436 w 3681350"/>
              <a:gd name="connsiteY12" fmla="*/ 21404 h 1804839"/>
              <a:gd name="connsiteX13" fmla="*/ 2375065 w 3681350"/>
              <a:gd name="connsiteY13" fmla="*/ 21404 h 1804839"/>
              <a:gd name="connsiteX14" fmla="*/ 2576945 w 3681350"/>
              <a:gd name="connsiteY14" fmla="*/ 270786 h 1804839"/>
              <a:gd name="connsiteX15" fmla="*/ 2719449 w 3681350"/>
              <a:gd name="connsiteY15" fmla="*/ 1066433 h 1804839"/>
              <a:gd name="connsiteX16" fmla="*/ 2909454 w 3681350"/>
              <a:gd name="connsiteY16" fmla="*/ 1517695 h 1804839"/>
              <a:gd name="connsiteX17" fmla="*/ 3384467 w 3681350"/>
              <a:gd name="connsiteY17" fmla="*/ 1315815 h 1804839"/>
              <a:gd name="connsiteX18" fmla="*/ 3681350 w 3681350"/>
              <a:gd name="connsiteY18" fmla="*/ 508293 h 1804839"/>
              <a:gd name="connsiteX0" fmla="*/ 0 w 3681350"/>
              <a:gd name="connsiteY0" fmla="*/ 757675 h 1778952"/>
              <a:gd name="connsiteX1" fmla="*/ 356259 w 3681350"/>
              <a:gd name="connsiteY1" fmla="*/ 401415 h 1778952"/>
              <a:gd name="connsiteX2" fmla="*/ 688768 w 3681350"/>
              <a:gd name="connsiteY2" fmla="*/ 698298 h 1778952"/>
              <a:gd name="connsiteX3" fmla="*/ 890649 w 3681350"/>
              <a:gd name="connsiteY3" fmla="*/ 1339565 h 1778952"/>
              <a:gd name="connsiteX4" fmla="*/ 1187532 w 3681350"/>
              <a:gd name="connsiteY4" fmla="*/ 1778952 h 1778952"/>
              <a:gd name="connsiteX5" fmla="*/ 1733797 w 3681350"/>
              <a:gd name="connsiteY5" fmla="*/ 1327690 h 1778952"/>
              <a:gd name="connsiteX6" fmla="*/ 1805049 w 3681350"/>
              <a:gd name="connsiteY6" fmla="*/ 971430 h 1778952"/>
              <a:gd name="connsiteX7" fmla="*/ 1911927 w 3681350"/>
              <a:gd name="connsiteY7" fmla="*/ 555794 h 1778952"/>
              <a:gd name="connsiteX8" fmla="*/ 1983179 w 3681350"/>
              <a:gd name="connsiteY8" fmla="*/ 401415 h 1778952"/>
              <a:gd name="connsiteX9" fmla="*/ 2066306 w 3681350"/>
              <a:gd name="connsiteY9" fmla="*/ 187659 h 1778952"/>
              <a:gd name="connsiteX10" fmla="*/ 2149433 w 3681350"/>
              <a:gd name="connsiteY10" fmla="*/ 92656 h 1778952"/>
              <a:gd name="connsiteX11" fmla="*/ 2244436 w 3681350"/>
              <a:gd name="connsiteY11" fmla="*/ 21404 h 1778952"/>
              <a:gd name="connsiteX12" fmla="*/ 2375065 w 3681350"/>
              <a:gd name="connsiteY12" fmla="*/ 21404 h 1778952"/>
              <a:gd name="connsiteX13" fmla="*/ 2576945 w 3681350"/>
              <a:gd name="connsiteY13" fmla="*/ 270786 h 1778952"/>
              <a:gd name="connsiteX14" fmla="*/ 2719449 w 3681350"/>
              <a:gd name="connsiteY14" fmla="*/ 1066433 h 1778952"/>
              <a:gd name="connsiteX15" fmla="*/ 2909454 w 3681350"/>
              <a:gd name="connsiteY15" fmla="*/ 1517695 h 1778952"/>
              <a:gd name="connsiteX16" fmla="*/ 3384467 w 3681350"/>
              <a:gd name="connsiteY16" fmla="*/ 1315815 h 1778952"/>
              <a:gd name="connsiteX17" fmla="*/ 3681350 w 3681350"/>
              <a:gd name="connsiteY17" fmla="*/ 508293 h 1778952"/>
              <a:gd name="connsiteX0" fmla="*/ 0 w 3681350"/>
              <a:gd name="connsiteY0" fmla="*/ 757675 h 1790382"/>
              <a:gd name="connsiteX1" fmla="*/ 356259 w 3681350"/>
              <a:gd name="connsiteY1" fmla="*/ 401415 h 1790382"/>
              <a:gd name="connsiteX2" fmla="*/ 688768 w 3681350"/>
              <a:gd name="connsiteY2" fmla="*/ 698298 h 1790382"/>
              <a:gd name="connsiteX3" fmla="*/ 890649 w 3681350"/>
              <a:gd name="connsiteY3" fmla="*/ 1339565 h 1790382"/>
              <a:gd name="connsiteX4" fmla="*/ 1256112 w 3681350"/>
              <a:gd name="connsiteY4" fmla="*/ 1790382 h 1790382"/>
              <a:gd name="connsiteX5" fmla="*/ 1733797 w 3681350"/>
              <a:gd name="connsiteY5" fmla="*/ 1327690 h 1790382"/>
              <a:gd name="connsiteX6" fmla="*/ 1805049 w 3681350"/>
              <a:gd name="connsiteY6" fmla="*/ 971430 h 1790382"/>
              <a:gd name="connsiteX7" fmla="*/ 1911927 w 3681350"/>
              <a:gd name="connsiteY7" fmla="*/ 555794 h 1790382"/>
              <a:gd name="connsiteX8" fmla="*/ 1983179 w 3681350"/>
              <a:gd name="connsiteY8" fmla="*/ 401415 h 1790382"/>
              <a:gd name="connsiteX9" fmla="*/ 2066306 w 3681350"/>
              <a:gd name="connsiteY9" fmla="*/ 187659 h 1790382"/>
              <a:gd name="connsiteX10" fmla="*/ 2149433 w 3681350"/>
              <a:gd name="connsiteY10" fmla="*/ 92656 h 1790382"/>
              <a:gd name="connsiteX11" fmla="*/ 2244436 w 3681350"/>
              <a:gd name="connsiteY11" fmla="*/ 21404 h 1790382"/>
              <a:gd name="connsiteX12" fmla="*/ 2375065 w 3681350"/>
              <a:gd name="connsiteY12" fmla="*/ 21404 h 1790382"/>
              <a:gd name="connsiteX13" fmla="*/ 2576945 w 3681350"/>
              <a:gd name="connsiteY13" fmla="*/ 270786 h 1790382"/>
              <a:gd name="connsiteX14" fmla="*/ 2719449 w 3681350"/>
              <a:gd name="connsiteY14" fmla="*/ 1066433 h 1790382"/>
              <a:gd name="connsiteX15" fmla="*/ 2909454 w 3681350"/>
              <a:gd name="connsiteY15" fmla="*/ 1517695 h 1790382"/>
              <a:gd name="connsiteX16" fmla="*/ 3384467 w 3681350"/>
              <a:gd name="connsiteY16" fmla="*/ 1315815 h 1790382"/>
              <a:gd name="connsiteX17" fmla="*/ 3681350 w 3681350"/>
              <a:gd name="connsiteY17" fmla="*/ 508293 h 1790382"/>
              <a:gd name="connsiteX0" fmla="*/ 0 w 3681350"/>
              <a:gd name="connsiteY0" fmla="*/ 757675 h 1790382"/>
              <a:gd name="connsiteX1" fmla="*/ 356259 w 3681350"/>
              <a:gd name="connsiteY1" fmla="*/ 401415 h 1790382"/>
              <a:gd name="connsiteX2" fmla="*/ 688768 w 3681350"/>
              <a:gd name="connsiteY2" fmla="*/ 698298 h 1790382"/>
              <a:gd name="connsiteX3" fmla="*/ 890649 w 3681350"/>
              <a:gd name="connsiteY3" fmla="*/ 1339565 h 1790382"/>
              <a:gd name="connsiteX4" fmla="*/ 1256112 w 3681350"/>
              <a:gd name="connsiteY4" fmla="*/ 1790382 h 1790382"/>
              <a:gd name="connsiteX5" fmla="*/ 1733797 w 3681350"/>
              <a:gd name="connsiteY5" fmla="*/ 1327690 h 1790382"/>
              <a:gd name="connsiteX6" fmla="*/ 1805049 w 3681350"/>
              <a:gd name="connsiteY6" fmla="*/ 971430 h 1790382"/>
              <a:gd name="connsiteX7" fmla="*/ 1911927 w 3681350"/>
              <a:gd name="connsiteY7" fmla="*/ 555794 h 1790382"/>
              <a:gd name="connsiteX8" fmla="*/ 1983179 w 3681350"/>
              <a:gd name="connsiteY8" fmla="*/ 401415 h 1790382"/>
              <a:gd name="connsiteX9" fmla="*/ 2066306 w 3681350"/>
              <a:gd name="connsiteY9" fmla="*/ 187659 h 1790382"/>
              <a:gd name="connsiteX10" fmla="*/ 2149433 w 3681350"/>
              <a:gd name="connsiteY10" fmla="*/ 92656 h 1790382"/>
              <a:gd name="connsiteX11" fmla="*/ 2244436 w 3681350"/>
              <a:gd name="connsiteY11" fmla="*/ 21404 h 1790382"/>
              <a:gd name="connsiteX12" fmla="*/ 2375065 w 3681350"/>
              <a:gd name="connsiteY12" fmla="*/ 21404 h 1790382"/>
              <a:gd name="connsiteX13" fmla="*/ 2576945 w 3681350"/>
              <a:gd name="connsiteY13" fmla="*/ 270786 h 1790382"/>
              <a:gd name="connsiteX14" fmla="*/ 2719449 w 3681350"/>
              <a:gd name="connsiteY14" fmla="*/ 1066433 h 1790382"/>
              <a:gd name="connsiteX15" fmla="*/ 2909454 w 3681350"/>
              <a:gd name="connsiteY15" fmla="*/ 1517695 h 1790382"/>
              <a:gd name="connsiteX16" fmla="*/ 3384467 w 3681350"/>
              <a:gd name="connsiteY16" fmla="*/ 1315815 h 1790382"/>
              <a:gd name="connsiteX17" fmla="*/ 3681350 w 3681350"/>
              <a:gd name="connsiteY17" fmla="*/ 508293 h 1790382"/>
              <a:gd name="connsiteX0" fmla="*/ 0 w 3681350"/>
              <a:gd name="connsiteY0" fmla="*/ 757675 h 1791207"/>
              <a:gd name="connsiteX1" fmla="*/ 356259 w 3681350"/>
              <a:gd name="connsiteY1" fmla="*/ 401415 h 1791207"/>
              <a:gd name="connsiteX2" fmla="*/ 688768 w 3681350"/>
              <a:gd name="connsiteY2" fmla="*/ 698298 h 1791207"/>
              <a:gd name="connsiteX3" fmla="*/ 890649 w 3681350"/>
              <a:gd name="connsiteY3" fmla="*/ 1339565 h 1791207"/>
              <a:gd name="connsiteX4" fmla="*/ 1256112 w 3681350"/>
              <a:gd name="connsiteY4" fmla="*/ 1790382 h 1791207"/>
              <a:gd name="connsiteX5" fmla="*/ 1733797 w 3681350"/>
              <a:gd name="connsiteY5" fmla="*/ 1327690 h 1791207"/>
              <a:gd name="connsiteX6" fmla="*/ 1805049 w 3681350"/>
              <a:gd name="connsiteY6" fmla="*/ 971430 h 1791207"/>
              <a:gd name="connsiteX7" fmla="*/ 1911927 w 3681350"/>
              <a:gd name="connsiteY7" fmla="*/ 555794 h 1791207"/>
              <a:gd name="connsiteX8" fmla="*/ 1983179 w 3681350"/>
              <a:gd name="connsiteY8" fmla="*/ 401415 h 1791207"/>
              <a:gd name="connsiteX9" fmla="*/ 2066306 w 3681350"/>
              <a:gd name="connsiteY9" fmla="*/ 187659 h 1791207"/>
              <a:gd name="connsiteX10" fmla="*/ 2149433 w 3681350"/>
              <a:gd name="connsiteY10" fmla="*/ 92656 h 1791207"/>
              <a:gd name="connsiteX11" fmla="*/ 2244436 w 3681350"/>
              <a:gd name="connsiteY11" fmla="*/ 21404 h 1791207"/>
              <a:gd name="connsiteX12" fmla="*/ 2375065 w 3681350"/>
              <a:gd name="connsiteY12" fmla="*/ 21404 h 1791207"/>
              <a:gd name="connsiteX13" fmla="*/ 2576945 w 3681350"/>
              <a:gd name="connsiteY13" fmla="*/ 270786 h 1791207"/>
              <a:gd name="connsiteX14" fmla="*/ 2719449 w 3681350"/>
              <a:gd name="connsiteY14" fmla="*/ 1066433 h 1791207"/>
              <a:gd name="connsiteX15" fmla="*/ 2909454 w 3681350"/>
              <a:gd name="connsiteY15" fmla="*/ 1517695 h 1791207"/>
              <a:gd name="connsiteX16" fmla="*/ 3384467 w 3681350"/>
              <a:gd name="connsiteY16" fmla="*/ 1315815 h 1791207"/>
              <a:gd name="connsiteX17" fmla="*/ 3681350 w 3681350"/>
              <a:gd name="connsiteY17" fmla="*/ 508293 h 1791207"/>
              <a:gd name="connsiteX0" fmla="*/ 0 w 3681350"/>
              <a:gd name="connsiteY0" fmla="*/ 757675 h 1791207"/>
              <a:gd name="connsiteX1" fmla="*/ 356259 w 3681350"/>
              <a:gd name="connsiteY1" fmla="*/ 401415 h 1791207"/>
              <a:gd name="connsiteX2" fmla="*/ 688768 w 3681350"/>
              <a:gd name="connsiteY2" fmla="*/ 698298 h 1791207"/>
              <a:gd name="connsiteX3" fmla="*/ 890649 w 3681350"/>
              <a:gd name="connsiteY3" fmla="*/ 1339565 h 1791207"/>
              <a:gd name="connsiteX4" fmla="*/ 1256112 w 3681350"/>
              <a:gd name="connsiteY4" fmla="*/ 1790382 h 1791207"/>
              <a:gd name="connsiteX5" fmla="*/ 1733797 w 3681350"/>
              <a:gd name="connsiteY5" fmla="*/ 1327690 h 1791207"/>
              <a:gd name="connsiteX6" fmla="*/ 1805049 w 3681350"/>
              <a:gd name="connsiteY6" fmla="*/ 971430 h 1791207"/>
              <a:gd name="connsiteX7" fmla="*/ 1911927 w 3681350"/>
              <a:gd name="connsiteY7" fmla="*/ 555794 h 1791207"/>
              <a:gd name="connsiteX8" fmla="*/ 1983179 w 3681350"/>
              <a:gd name="connsiteY8" fmla="*/ 401415 h 1791207"/>
              <a:gd name="connsiteX9" fmla="*/ 2066306 w 3681350"/>
              <a:gd name="connsiteY9" fmla="*/ 187659 h 1791207"/>
              <a:gd name="connsiteX10" fmla="*/ 2149433 w 3681350"/>
              <a:gd name="connsiteY10" fmla="*/ 92656 h 1791207"/>
              <a:gd name="connsiteX11" fmla="*/ 2244436 w 3681350"/>
              <a:gd name="connsiteY11" fmla="*/ 21404 h 1791207"/>
              <a:gd name="connsiteX12" fmla="*/ 2375065 w 3681350"/>
              <a:gd name="connsiteY12" fmla="*/ 21404 h 1791207"/>
              <a:gd name="connsiteX13" fmla="*/ 2576945 w 3681350"/>
              <a:gd name="connsiteY13" fmla="*/ 270786 h 1791207"/>
              <a:gd name="connsiteX14" fmla="*/ 2719449 w 3681350"/>
              <a:gd name="connsiteY14" fmla="*/ 1066433 h 1791207"/>
              <a:gd name="connsiteX15" fmla="*/ 2909454 w 3681350"/>
              <a:gd name="connsiteY15" fmla="*/ 1517695 h 1791207"/>
              <a:gd name="connsiteX16" fmla="*/ 3384467 w 3681350"/>
              <a:gd name="connsiteY16" fmla="*/ 1315815 h 1791207"/>
              <a:gd name="connsiteX17" fmla="*/ 3681350 w 3681350"/>
              <a:gd name="connsiteY17" fmla="*/ 508293 h 1791207"/>
              <a:gd name="connsiteX0" fmla="*/ 0 w 3681350"/>
              <a:gd name="connsiteY0" fmla="*/ 757675 h 1791207"/>
              <a:gd name="connsiteX1" fmla="*/ 356259 w 3681350"/>
              <a:gd name="connsiteY1" fmla="*/ 401415 h 1791207"/>
              <a:gd name="connsiteX2" fmla="*/ 688768 w 3681350"/>
              <a:gd name="connsiteY2" fmla="*/ 698298 h 1791207"/>
              <a:gd name="connsiteX3" fmla="*/ 890649 w 3681350"/>
              <a:gd name="connsiteY3" fmla="*/ 1339565 h 1791207"/>
              <a:gd name="connsiteX4" fmla="*/ 1336122 w 3681350"/>
              <a:gd name="connsiteY4" fmla="*/ 1790382 h 1791207"/>
              <a:gd name="connsiteX5" fmla="*/ 1733797 w 3681350"/>
              <a:gd name="connsiteY5" fmla="*/ 1327690 h 1791207"/>
              <a:gd name="connsiteX6" fmla="*/ 1805049 w 3681350"/>
              <a:gd name="connsiteY6" fmla="*/ 971430 h 1791207"/>
              <a:gd name="connsiteX7" fmla="*/ 1911927 w 3681350"/>
              <a:gd name="connsiteY7" fmla="*/ 555794 h 1791207"/>
              <a:gd name="connsiteX8" fmla="*/ 1983179 w 3681350"/>
              <a:gd name="connsiteY8" fmla="*/ 401415 h 1791207"/>
              <a:gd name="connsiteX9" fmla="*/ 2066306 w 3681350"/>
              <a:gd name="connsiteY9" fmla="*/ 187659 h 1791207"/>
              <a:gd name="connsiteX10" fmla="*/ 2149433 w 3681350"/>
              <a:gd name="connsiteY10" fmla="*/ 92656 h 1791207"/>
              <a:gd name="connsiteX11" fmla="*/ 2244436 w 3681350"/>
              <a:gd name="connsiteY11" fmla="*/ 21404 h 1791207"/>
              <a:gd name="connsiteX12" fmla="*/ 2375065 w 3681350"/>
              <a:gd name="connsiteY12" fmla="*/ 21404 h 1791207"/>
              <a:gd name="connsiteX13" fmla="*/ 2576945 w 3681350"/>
              <a:gd name="connsiteY13" fmla="*/ 270786 h 1791207"/>
              <a:gd name="connsiteX14" fmla="*/ 2719449 w 3681350"/>
              <a:gd name="connsiteY14" fmla="*/ 1066433 h 1791207"/>
              <a:gd name="connsiteX15" fmla="*/ 2909454 w 3681350"/>
              <a:gd name="connsiteY15" fmla="*/ 1517695 h 1791207"/>
              <a:gd name="connsiteX16" fmla="*/ 3384467 w 3681350"/>
              <a:gd name="connsiteY16" fmla="*/ 1315815 h 1791207"/>
              <a:gd name="connsiteX17" fmla="*/ 3681350 w 3681350"/>
              <a:gd name="connsiteY17" fmla="*/ 508293 h 1791207"/>
              <a:gd name="connsiteX0" fmla="*/ 0 w 3681350"/>
              <a:gd name="connsiteY0" fmla="*/ 757675 h 1791207"/>
              <a:gd name="connsiteX1" fmla="*/ 356259 w 3681350"/>
              <a:gd name="connsiteY1" fmla="*/ 401415 h 1791207"/>
              <a:gd name="connsiteX2" fmla="*/ 688768 w 3681350"/>
              <a:gd name="connsiteY2" fmla="*/ 698298 h 1791207"/>
              <a:gd name="connsiteX3" fmla="*/ 890649 w 3681350"/>
              <a:gd name="connsiteY3" fmla="*/ 1339565 h 1791207"/>
              <a:gd name="connsiteX4" fmla="*/ 1278972 w 3681350"/>
              <a:gd name="connsiteY4" fmla="*/ 1790382 h 1791207"/>
              <a:gd name="connsiteX5" fmla="*/ 1733797 w 3681350"/>
              <a:gd name="connsiteY5" fmla="*/ 1327690 h 1791207"/>
              <a:gd name="connsiteX6" fmla="*/ 1805049 w 3681350"/>
              <a:gd name="connsiteY6" fmla="*/ 971430 h 1791207"/>
              <a:gd name="connsiteX7" fmla="*/ 1911927 w 3681350"/>
              <a:gd name="connsiteY7" fmla="*/ 555794 h 1791207"/>
              <a:gd name="connsiteX8" fmla="*/ 1983179 w 3681350"/>
              <a:gd name="connsiteY8" fmla="*/ 401415 h 1791207"/>
              <a:gd name="connsiteX9" fmla="*/ 2066306 w 3681350"/>
              <a:gd name="connsiteY9" fmla="*/ 187659 h 1791207"/>
              <a:gd name="connsiteX10" fmla="*/ 2149433 w 3681350"/>
              <a:gd name="connsiteY10" fmla="*/ 92656 h 1791207"/>
              <a:gd name="connsiteX11" fmla="*/ 2244436 w 3681350"/>
              <a:gd name="connsiteY11" fmla="*/ 21404 h 1791207"/>
              <a:gd name="connsiteX12" fmla="*/ 2375065 w 3681350"/>
              <a:gd name="connsiteY12" fmla="*/ 21404 h 1791207"/>
              <a:gd name="connsiteX13" fmla="*/ 2576945 w 3681350"/>
              <a:gd name="connsiteY13" fmla="*/ 270786 h 1791207"/>
              <a:gd name="connsiteX14" fmla="*/ 2719449 w 3681350"/>
              <a:gd name="connsiteY14" fmla="*/ 1066433 h 1791207"/>
              <a:gd name="connsiteX15" fmla="*/ 2909454 w 3681350"/>
              <a:gd name="connsiteY15" fmla="*/ 1517695 h 1791207"/>
              <a:gd name="connsiteX16" fmla="*/ 3384467 w 3681350"/>
              <a:gd name="connsiteY16" fmla="*/ 1315815 h 1791207"/>
              <a:gd name="connsiteX17" fmla="*/ 3681350 w 3681350"/>
              <a:gd name="connsiteY17" fmla="*/ 508293 h 1791207"/>
              <a:gd name="connsiteX0" fmla="*/ 0 w 3681350"/>
              <a:gd name="connsiteY0" fmla="*/ 757675 h 1791207"/>
              <a:gd name="connsiteX1" fmla="*/ 356259 w 3681350"/>
              <a:gd name="connsiteY1" fmla="*/ 401415 h 1791207"/>
              <a:gd name="connsiteX2" fmla="*/ 688768 w 3681350"/>
              <a:gd name="connsiteY2" fmla="*/ 698298 h 1791207"/>
              <a:gd name="connsiteX3" fmla="*/ 890649 w 3681350"/>
              <a:gd name="connsiteY3" fmla="*/ 1339565 h 1791207"/>
              <a:gd name="connsiteX4" fmla="*/ 1278972 w 3681350"/>
              <a:gd name="connsiteY4" fmla="*/ 1790382 h 1791207"/>
              <a:gd name="connsiteX5" fmla="*/ 1733797 w 3681350"/>
              <a:gd name="connsiteY5" fmla="*/ 1327690 h 1791207"/>
              <a:gd name="connsiteX6" fmla="*/ 1805049 w 3681350"/>
              <a:gd name="connsiteY6" fmla="*/ 971430 h 1791207"/>
              <a:gd name="connsiteX7" fmla="*/ 1911927 w 3681350"/>
              <a:gd name="connsiteY7" fmla="*/ 555794 h 1791207"/>
              <a:gd name="connsiteX8" fmla="*/ 1983179 w 3681350"/>
              <a:gd name="connsiteY8" fmla="*/ 401415 h 1791207"/>
              <a:gd name="connsiteX9" fmla="*/ 2066306 w 3681350"/>
              <a:gd name="connsiteY9" fmla="*/ 187659 h 1791207"/>
              <a:gd name="connsiteX10" fmla="*/ 2149433 w 3681350"/>
              <a:gd name="connsiteY10" fmla="*/ 92656 h 1791207"/>
              <a:gd name="connsiteX11" fmla="*/ 2244436 w 3681350"/>
              <a:gd name="connsiteY11" fmla="*/ 21404 h 1791207"/>
              <a:gd name="connsiteX12" fmla="*/ 2375065 w 3681350"/>
              <a:gd name="connsiteY12" fmla="*/ 21404 h 1791207"/>
              <a:gd name="connsiteX13" fmla="*/ 2576945 w 3681350"/>
              <a:gd name="connsiteY13" fmla="*/ 270786 h 1791207"/>
              <a:gd name="connsiteX14" fmla="*/ 2719449 w 3681350"/>
              <a:gd name="connsiteY14" fmla="*/ 1066433 h 1791207"/>
              <a:gd name="connsiteX15" fmla="*/ 2909454 w 3681350"/>
              <a:gd name="connsiteY15" fmla="*/ 1517695 h 1791207"/>
              <a:gd name="connsiteX16" fmla="*/ 3384467 w 3681350"/>
              <a:gd name="connsiteY16" fmla="*/ 1315815 h 1791207"/>
              <a:gd name="connsiteX17" fmla="*/ 3681350 w 3681350"/>
              <a:gd name="connsiteY17" fmla="*/ 508293 h 1791207"/>
              <a:gd name="connsiteX0" fmla="*/ 0 w 3681350"/>
              <a:gd name="connsiteY0" fmla="*/ 757675 h 1790382"/>
              <a:gd name="connsiteX1" fmla="*/ 356259 w 3681350"/>
              <a:gd name="connsiteY1" fmla="*/ 401415 h 1790382"/>
              <a:gd name="connsiteX2" fmla="*/ 688768 w 3681350"/>
              <a:gd name="connsiteY2" fmla="*/ 698298 h 1790382"/>
              <a:gd name="connsiteX3" fmla="*/ 890649 w 3681350"/>
              <a:gd name="connsiteY3" fmla="*/ 1339565 h 1790382"/>
              <a:gd name="connsiteX4" fmla="*/ 1278972 w 3681350"/>
              <a:gd name="connsiteY4" fmla="*/ 1790382 h 1790382"/>
              <a:gd name="connsiteX5" fmla="*/ 1733797 w 3681350"/>
              <a:gd name="connsiteY5" fmla="*/ 1327690 h 1790382"/>
              <a:gd name="connsiteX6" fmla="*/ 1805049 w 3681350"/>
              <a:gd name="connsiteY6" fmla="*/ 971430 h 1790382"/>
              <a:gd name="connsiteX7" fmla="*/ 1911927 w 3681350"/>
              <a:gd name="connsiteY7" fmla="*/ 555794 h 1790382"/>
              <a:gd name="connsiteX8" fmla="*/ 1983179 w 3681350"/>
              <a:gd name="connsiteY8" fmla="*/ 401415 h 1790382"/>
              <a:gd name="connsiteX9" fmla="*/ 2066306 w 3681350"/>
              <a:gd name="connsiteY9" fmla="*/ 187659 h 1790382"/>
              <a:gd name="connsiteX10" fmla="*/ 2149433 w 3681350"/>
              <a:gd name="connsiteY10" fmla="*/ 92656 h 1790382"/>
              <a:gd name="connsiteX11" fmla="*/ 2244436 w 3681350"/>
              <a:gd name="connsiteY11" fmla="*/ 21404 h 1790382"/>
              <a:gd name="connsiteX12" fmla="*/ 2375065 w 3681350"/>
              <a:gd name="connsiteY12" fmla="*/ 21404 h 1790382"/>
              <a:gd name="connsiteX13" fmla="*/ 2576945 w 3681350"/>
              <a:gd name="connsiteY13" fmla="*/ 270786 h 1790382"/>
              <a:gd name="connsiteX14" fmla="*/ 2719449 w 3681350"/>
              <a:gd name="connsiteY14" fmla="*/ 1066433 h 1790382"/>
              <a:gd name="connsiteX15" fmla="*/ 2909454 w 3681350"/>
              <a:gd name="connsiteY15" fmla="*/ 1517695 h 1790382"/>
              <a:gd name="connsiteX16" fmla="*/ 3384467 w 3681350"/>
              <a:gd name="connsiteY16" fmla="*/ 1315815 h 1790382"/>
              <a:gd name="connsiteX17" fmla="*/ 3681350 w 3681350"/>
              <a:gd name="connsiteY17" fmla="*/ 508293 h 1790382"/>
              <a:gd name="connsiteX0" fmla="*/ 0 w 3681350"/>
              <a:gd name="connsiteY0" fmla="*/ 757675 h 1790382"/>
              <a:gd name="connsiteX1" fmla="*/ 356259 w 3681350"/>
              <a:gd name="connsiteY1" fmla="*/ 401415 h 1790382"/>
              <a:gd name="connsiteX2" fmla="*/ 688768 w 3681350"/>
              <a:gd name="connsiteY2" fmla="*/ 698298 h 1790382"/>
              <a:gd name="connsiteX3" fmla="*/ 890649 w 3681350"/>
              <a:gd name="connsiteY3" fmla="*/ 1339565 h 1790382"/>
              <a:gd name="connsiteX4" fmla="*/ 1278972 w 3681350"/>
              <a:gd name="connsiteY4" fmla="*/ 1790382 h 1790382"/>
              <a:gd name="connsiteX5" fmla="*/ 1733797 w 3681350"/>
              <a:gd name="connsiteY5" fmla="*/ 1327690 h 1790382"/>
              <a:gd name="connsiteX6" fmla="*/ 1805049 w 3681350"/>
              <a:gd name="connsiteY6" fmla="*/ 971430 h 1790382"/>
              <a:gd name="connsiteX7" fmla="*/ 1911927 w 3681350"/>
              <a:gd name="connsiteY7" fmla="*/ 555794 h 1790382"/>
              <a:gd name="connsiteX8" fmla="*/ 2066306 w 3681350"/>
              <a:gd name="connsiteY8" fmla="*/ 187659 h 1790382"/>
              <a:gd name="connsiteX9" fmla="*/ 2149433 w 3681350"/>
              <a:gd name="connsiteY9" fmla="*/ 92656 h 1790382"/>
              <a:gd name="connsiteX10" fmla="*/ 2244436 w 3681350"/>
              <a:gd name="connsiteY10" fmla="*/ 21404 h 1790382"/>
              <a:gd name="connsiteX11" fmla="*/ 2375065 w 3681350"/>
              <a:gd name="connsiteY11" fmla="*/ 21404 h 1790382"/>
              <a:gd name="connsiteX12" fmla="*/ 2576945 w 3681350"/>
              <a:gd name="connsiteY12" fmla="*/ 270786 h 1790382"/>
              <a:gd name="connsiteX13" fmla="*/ 2719449 w 3681350"/>
              <a:gd name="connsiteY13" fmla="*/ 1066433 h 1790382"/>
              <a:gd name="connsiteX14" fmla="*/ 2909454 w 3681350"/>
              <a:gd name="connsiteY14" fmla="*/ 1517695 h 1790382"/>
              <a:gd name="connsiteX15" fmla="*/ 3384467 w 3681350"/>
              <a:gd name="connsiteY15" fmla="*/ 1315815 h 1790382"/>
              <a:gd name="connsiteX16" fmla="*/ 3681350 w 3681350"/>
              <a:gd name="connsiteY16" fmla="*/ 508293 h 1790382"/>
              <a:gd name="connsiteX0" fmla="*/ 0 w 3681350"/>
              <a:gd name="connsiteY0" fmla="*/ 757675 h 1790382"/>
              <a:gd name="connsiteX1" fmla="*/ 356259 w 3681350"/>
              <a:gd name="connsiteY1" fmla="*/ 401415 h 1790382"/>
              <a:gd name="connsiteX2" fmla="*/ 688768 w 3681350"/>
              <a:gd name="connsiteY2" fmla="*/ 698298 h 1790382"/>
              <a:gd name="connsiteX3" fmla="*/ 890649 w 3681350"/>
              <a:gd name="connsiteY3" fmla="*/ 1339565 h 1790382"/>
              <a:gd name="connsiteX4" fmla="*/ 1278972 w 3681350"/>
              <a:gd name="connsiteY4" fmla="*/ 1790382 h 1790382"/>
              <a:gd name="connsiteX5" fmla="*/ 1733797 w 3681350"/>
              <a:gd name="connsiteY5" fmla="*/ 1327690 h 1790382"/>
              <a:gd name="connsiteX6" fmla="*/ 1805049 w 3681350"/>
              <a:gd name="connsiteY6" fmla="*/ 971430 h 1790382"/>
              <a:gd name="connsiteX7" fmla="*/ 2066306 w 3681350"/>
              <a:gd name="connsiteY7" fmla="*/ 187659 h 1790382"/>
              <a:gd name="connsiteX8" fmla="*/ 2149433 w 3681350"/>
              <a:gd name="connsiteY8" fmla="*/ 92656 h 1790382"/>
              <a:gd name="connsiteX9" fmla="*/ 2244436 w 3681350"/>
              <a:gd name="connsiteY9" fmla="*/ 21404 h 1790382"/>
              <a:gd name="connsiteX10" fmla="*/ 2375065 w 3681350"/>
              <a:gd name="connsiteY10" fmla="*/ 21404 h 1790382"/>
              <a:gd name="connsiteX11" fmla="*/ 2576945 w 3681350"/>
              <a:gd name="connsiteY11" fmla="*/ 270786 h 1790382"/>
              <a:gd name="connsiteX12" fmla="*/ 2719449 w 3681350"/>
              <a:gd name="connsiteY12" fmla="*/ 1066433 h 1790382"/>
              <a:gd name="connsiteX13" fmla="*/ 2909454 w 3681350"/>
              <a:gd name="connsiteY13" fmla="*/ 1517695 h 1790382"/>
              <a:gd name="connsiteX14" fmla="*/ 3384467 w 3681350"/>
              <a:gd name="connsiteY14" fmla="*/ 1315815 h 1790382"/>
              <a:gd name="connsiteX15" fmla="*/ 3681350 w 3681350"/>
              <a:gd name="connsiteY15" fmla="*/ 508293 h 1790382"/>
              <a:gd name="connsiteX0" fmla="*/ 0 w 3681350"/>
              <a:gd name="connsiteY0" fmla="*/ 757675 h 1790382"/>
              <a:gd name="connsiteX1" fmla="*/ 356259 w 3681350"/>
              <a:gd name="connsiteY1" fmla="*/ 401415 h 1790382"/>
              <a:gd name="connsiteX2" fmla="*/ 688768 w 3681350"/>
              <a:gd name="connsiteY2" fmla="*/ 698298 h 1790382"/>
              <a:gd name="connsiteX3" fmla="*/ 890649 w 3681350"/>
              <a:gd name="connsiteY3" fmla="*/ 1339565 h 1790382"/>
              <a:gd name="connsiteX4" fmla="*/ 1278972 w 3681350"/>
              <a:gd name="connsiteY4" fmla="*/ 1790382 h 1790382"/>
              <a:gd name="connsiteX5" fmla="*/ 1733797 w 3681350"/>
              <a:gd name="connsiteY5" fmla="*/ 1327690 h 1790382"/>
              <a:gd name="connsiteX6" fmla="*/ 1873629 w 3681350"/>
              <a:gd name="connsiteY6" fmla="*/ 834270 h 1790382"/>
              <a:gd name="connsiteX7" fmla="*/ 2066306 w 3681350"/>
              <a:gd name="connsiteY7" fmla="*/ 187659 h 1790382"/>
              <a:gd name="connsiteX8" fmla="*/ 2149433 w 3681350"/>
              <a:gd name="connsiteY8" fmla="*/ 92656 h 1790382"/>
              <a:gd name="connsiteX9" fmla="*/ 2244436 w 3681350"/>
              <a:gd name="connsiteY9" fmla="*/ 21404 h 1790382"/>
              <a:gd name="connsiteX10" fmla="*/ 2375065 w 3681350"/>
              <a:gd name="connsiteY10" fmla="*/ 21404 h 1790382"/>
              <a:gd name="connsiteX11" fmla="*/ 2576945 w 3681350"/>
              <a:gd name="connsiteY11" fmla="*/ 270786 h 1790382"/>
              <a:gd name="connsiteX12" fmla="*/ 2719449 w 3681350"/>
              <a:gd name="connsiteY12" fmla="*/ 1066433 h 1790382"/>
              <a:gd name="connsiteX13" fmla="*/ 2909454 w 3681350"/>
              <a:gd name="connsiteY13" fmla="*/ 1517695 h 1790382"/>
              <a:gd name="connsiteX14" fmla="*/ 3384467 w 3681350"/>
              <a:gd name="connsiteY14" fmla="*/ 1315815 h 1790382"/>
              <a:gd name="connsiteX15" fmla="*/ 3681350 w 3681350"/>
              <a:gd name="connsiteY15" fmla="*/ 508293 h 1790382"/>
              <a:gd name="connsiteX0" fmla="*/ 0 w 3681350"/>
              <a:gd name="connsiteY0" fmla="*/ 757675 h 1790382"/>
              <a:gd name="connsiteX1" fmla="*/ 356259 w 3681350"/>
              <a:gd name="connsiteY1" fmla="*/ 401415 h 1790382"/>
              <a:gd name="connsiteX2" fmla="*/ 688768 w 3681350"/>
              <a:gd name="connsiteY2" fmla="*/ 698298 h 1790382"/>
              <a:gd name="connsiteX3" fmla="*/ 890649 w 3681350"/>
              <a:gd name="connsiteY3" fmla="*/ 1339565 h 1790382"/>
              <a:gd name="connsiteX4" fmla="*/ 1278972 w 3681350"/>
              <a:gd name="connsiteY4" fmla="*/ 1790382 h 1790382"/>
              <a:gd name="connsiteX5" fmla="*/ 1733797 w 3681350"/>
              <a:gd name="connsiteY5" fmla="*/ 1327690 h 1790382"/>
              <a:gd name="connsiteX6" fmla="*/ 2066306 w 3681350"/>
              <a:gd name="connsiteY6" fmla="*/ 187659 h 1790382"/>
              <a:gd name="connsiteX7" fmla="*/ 2149433 w 3681350"/>
              <a:gd name="connsiteY7" fmla="*/ 92656 h 1790382"/>
              <a:gd name="connsiteX8" fmla="*/ 2244436 w 3681350"/>
              <a:gd name="connsiteY8" fmla="*/ 21404 h 1790382"/>
              <a:gd name="connsiteX9" fmla="*/ 2375065 w 3681350"/>
              <a:gd name="connsiteY9" fmla="*/ 21404 h 1790382"/>
              <a:gd name="connsiteX10" fmla="*/ 2576945 w 3681350"/>
              <a:gd name="connsiteY10" fmla="*/ 270786 h 1790382"/>
              <a:gd name="connsiteX11" fmla="*/ 2719449 w 3681350"/>
              <a:gd name="connsiteY11" fmla="*/ 1066433 h 1790382"/>
              <a:gd name="connsiteX12" fmla="*/ 2909454 w 3681350"/>
              <a:gd name="connsiteY12" fmla="*/ 1517695 h 1790382"/>
              <a:gd name="connsiteX13" fmla="*/ 3384467 w 3681350"/>
              <a:gd name="connsiteY13" fmla="*/ 1315815 h 1790382"/>
              <a:gd name="connsiteX14" fmla="*/ 3681350 w 3681350"/>
              <a:gd name="connsiteY14" fmla="*/ 508293 h 1790382"/>
              <a:gd name="connsiteX0" fmla="*/ 0 w 3681350"/>
              <a:gd name="connsiteY0" fmla="*/ 762503 h 1795210"/>
              <a:gd name="connsiteX1" fmla="*/ 356259 w 3681350"/>
              <a:gd name="connsiteY1" fmla="*/ 406243 h 1795210"/>
              <a:gd name="connsiteX2" fmla="*/ 688768 w 3681350"/>
              <a:gd name="connsiteY2" fmla="*/ 703126 h 1795210"/>
              <a:gd name="connsiteX3" fmla="*/ 890649 w 3681350"/>
              <a:gd name="connsiteY3" fmla="*/ 1344393 h 1795210"/>
              <a:gd name="connsiteX4" fmla="*/ 1278972 w 3681350"/>
              <a:gd name="connsiteY4" fmla="*/ 1795210 h 1795210"/>
              <a:gd name="connsiteX5" fmla="*/ 1733797 w 3681350"/>
              <a:gd name="connsiteY5" fmla="*/ 1332518 h 1795210"/>
              <a:gd name="connsiteX6" fmla="*/ 2066306 w 3681350"/>
              <a:gd name="connsiteY6" fmla="*/ 192487 h 1795210"/>
              <a:gd name="connsiteX7" fmla="*/ 2244436 w 3681350"/>
              <a:gd name="connsiteY7" fmla="*/ 26232 h 1795210"/>
              <a:gd name="connsiteX8" fmla="*/ 2375065 w 3681350"/>
              <a:gd name="connsiteY8" fmla="*/ 26232 h 1795210"/>
              <a:gd name="connsiteX9" fmla="*/ 2576945 w 3681350"/>
              <a:gd name="connsiteY9" fmla="*/ 275614 h 1795210"/>
              <a:gd name="connsiteX10" fmla="*/ 2719449 w 3681350"/>
              <a:gd name="connsiteY10" fmla="*/ 1071261 h 1795210"/>
              <a:gd name="connsiteX11" fmla="*/ 2909454 w 3681350"/>
              <a:gd name="connsiteY11" fmla="*/ 1522523 h 1795210"/>
              <a:gd name="connsiteX12" fmla="*/ 3384467 w 3681350"/>
              <a:gd name="connsiteY12" fmla="*/ 1320643 h 1795210"/>
              <a:gd name="connsiteX13" fmla="*/ 3681350 w 3681350"/>
              <a:gd name="connsiteY13" fmla="*/ 513121 h 1795210"/>
              <a:gd name="connsiteX0" fmla="*/ 0 w 3681350"/>
              <a:gd name="connsiteY0" fmla="*/ 842948 h 1875655"/>
              <a:gd name="connsiteX1" fmla="*/ 356259 w 3681350"/>
              <a:gd name="connsiteY1" fmla="*/ 486688 h 1875655"/>
              <a:gd name="connsiteX2" fmla="*/ 688768 w 3681350"/>
              <a:gd name="connsiteY2" fmla="*/ 783571 h 1875655"/>
              <a:gd name="connsiteX3" fmla="*/ 890649 w 3681350"/>
              <a:gd name="connsiteY3" fmla="*/ 1424838 h 1875655"/>
              <a:gd name="connsiteX4" fmla="*/ 1278972 w 3681350"/>
              <a:gd name="connsiteY4" fmla="*/ 1875655 h 1875655"/>
              <a:gd name="connsiteX5" fmla="*/ 1733797 w 3681350"/>
              <a:gd name="connsiteY5" fmla="*/ 1412963 h 1875655"/>
              <a:gd name="connsiteX6" fmla="*/ 2244436 w 3681350"/>
              <a:gd name="connsiteY6" fmla="*/ 106677 h 1875655"/>
              <a:gd name="connsiteX7" fmla="*/ 2375065 w 3681350"/>
              <a:gd name="connsiteY7" fmla="*/ 106677 h 1875655"/>
              <a:gd name="connsiteX8" fmla="*/ 2576945 w 3681350"/>
              <a:gd name="connsiteY8" fmla="*/ 356059 h 1875655"/>
              <a:gd name="connsiteX9" fmla="*/ 2719449 w 3681350"/>
              <a:gd name="connsiteY9" fmla="*/ 1151706 h 1875655"/>
              <a:gd name="connsiteX10" fmla="*/ 2909454 w 3681350"/>
              <a:gd name="connsiteY10" fmla="*/ 1602968 h 1875655"/>
              <a:gd name="connsiteX11" fmla="*/ 3384467 w 3681350"/>
              <a:gd name="connsiteY11" fmla="*/ 1401088 h 1875655"/>
              <a:gd name="connsiteX12" fmla="*/ 3681350 w 3681350"/>
              <a:gd name="connsiteY12" fmla="*/ 593566 h 1875655"/>
              <a:gd name="connsiteX0" fmla="*/ 0 w 3681350"/>
              <a:gd name="connsiteY0" fmla="*/ 796203 h 1828910"/>
              <a:gd name="connsiteX1" fmla="*/ 356259 w 3681350"/>
              <a:gd name="connsiteY1" fmla="*/ 439943 h 1828910"/>
              <a:gd name="connsiteX2" fmla="*/ 688768 w 3681350"/>
              <a:gd name="connsiteY2" fmla="*/ 736826 h 1828910"/>
              <a:gd name="connsiteX3" fmla="*/ 890649 w 3681350"/>
              <a:gd name="connsiteY3" fmla="*/ 1378093 h 1828910"/>
              <a:gd name="connsiteX4" fmla="*/ 1278972 w 3681350"/>
              <a:gd name="connsiteY4" fmla="*/ 1828910 h 1828910"/>
              <a:gd name="connsiteX5" fmla="*/ 1733797 w 3681350"/>
              <a:gd name="connsiteY5" fmla="*/ 1366218 h 1828910"/>
              <a:gd name="connsiteX6" fmla="*/ 2375065 w 3681350"/>
              <a:gd name="connsiteY6" fmla="*/ 59932 h 1828910"/>
              <a:gd name="connsiteX7" fmla="*/ 2576945 w 3681350"/>
              <a:gd name="connsiteY7" fmla="*/ 309314 h 1828910"/>
              <a:gd name="connsiteX8" fmla="*/ 2719449 w 3681350"/>
              <a:gd name="connsiteY8" fmla="*/ 1104961 h 1828910"/>
              <a:gd name="connsiteX9" fmla="*/ 2909454 w 3681350"/>
              <a:gd name="connsiteY9" fmla="*/ 1556223 h 1828910"/>
              <a:gd name="connsiteX10" fmla="*/ 3384467 w 3681350"/>
              <a:gd name="connsiteY10" fmla="*/ 1354343 h 1828910"/>
              <a:gd name="connsiteX11" fmla="*/ 3681350 w 3681350"/>
              <a:gd name="connsiteY11" fmla="*/ 546821 h 1828910"/>
              <a:gd name="connsiteX0" fmla="*/ 0 w 3681350"/>
              <a:gd name="connsiteY0" fmla="*/ 772905 h 1805612"/>
              <a:gd name="connsiteX1" fmla="*/ 356259 w 3681350"/>
              <a:gd name="connsiteY1" fmla="*/ 416645 h 1805612"/>
              <a:gd name="connsiteX2" fmla="*/ 688768 w 3681350"/>
              <a:gd name="connsiteY2" fmla="*/ 713528 h 1805612"/>
              <a:gd name="connsiteX3" fmla="*/ 890649 w 3681350"/>
              <a:gd name="connsiteY3" fmla="*/ 1354795 h 1805612"/>
              <a:gd name="connsiteX4" fmla="*/ 1278972 w 3681350"/>
              <a:gd name="connsiteY4" fmla="*/ 1805612 h 1805612"/>
              <a:gd name="connsiteX5" fmla="*/ 1733797 w 3681350"/>
              <a:gd name="connsiteY5" fmla="*/ 1342920 h 1805612"/>
              <a:gd name="connsiteX6" fmla="*/ 2375065 w 3681350"/>
              <a:gd name="connsiteY6" fmla="*/ 36634 h 1805612"/>
              <a:gd name="connsiteX7" fmla="*/ 2576945 w 3681350"/>
              <a:gd name="connsiteY7" fmla="*/ 286016 h 1805612"/>
              <a:gd name="connsiteX8" fmla="*/ 2719449 w 3681350"/>
              <a:gd name="connsiteY8" fmla="*/ 1081663 h 1805612"/>
              <a:gd name="connsiteX9" fmla="*/ 2909454 w 3681350"/>
              <a:gd name="connsiteY9" fmla="*/ 1532925 h 1805612"/>
              <a:gd name="connsiteX10" fmla="*/ 3384467 w 3681350"/>
              <a:gd name="connsiteY10" fmla="*/ 1331045 h 1805612"/>
              <a:gd name="connsiteX11" fmla="*/ 3681350 w 3681350"/>
              <a:gd name="connsiteY11" fmla="*/ 523523 h 1805612"/>
              <a:gd name="connsiteX0" fmla="*/ 0 w 3681350"/>
              <a:gd name="connsiteY0" fmla="*/ 736509 h 1769216"/>
              <a:gd name="connsiteX1" fmla="*/ 356259 w 3681350"/>
              <a:gd name="connsiteY1" fmla="*/ 380249 h 1769216"/>
              <a:gd name="connsiteX2" fmla="*/ 688768 w 3681350"/>
              <a:gd name="connsiteY2" fmla="*/ 677132 h 1769216"/>
              <a:gd name="connsiteX3" fmla="*/ 890649 w 3681350"/>
              <a:gd name="connsiteY3" fmla="*/ 1318399 h 1769216"/>
              <a:gd name="connsiteX4" fmla="*/ 1278972 w 3681350"/>
              <a:gd name="connsiteY4" fmla="*/ 1769216 h 1769216"/>
              <a:gd name="connsiteX5" fmla="*/ 1733797 w 3681350"/>
              <a:gd name="connsiteY5" fmla="*/ 1306524 h 1769216"/>
              <a:gd name="connsiteX6" fmla="*/ 2375065 w 3681350"/>
              <a:gd name="connsiteY6" fmla="*/ 238 h 1769216"/>
              <a:gd name="connsiteX7" fmla="*/ 2576945 w 3681350"/>
              <a:gd name="connsiteY7" fmla="*/ 249620 h 1769216"/>
              <a:gd name="connsiteX8" fmla="*/ 2719449 w 3681350"/>
              <a:gd name="connsiteY8" fmla="*/ 1045267 h 1769216"/>
              <a:gd name="connsiteX9" fmla="*/ 2909454 w 3681350"/>
              <a:gd name="connsiteY9" fmla="*/ 1496529 h 1769216"/>
              <a:gd name="connsiteX10" fmla="*/ 3384467 w 3681350"/>
              <a:gd name="connsiteY10" fmla="*/ 1294649 h 1769216"/>
              <a:gd name="connsiteX11" fmla="*/ 3681350 w 3681350"/>
              <a:gd name="connsiteY11" fmla="*/ 487127 h 1769216"/>
              <a:gd name="connsiteX0" fmla="*/ 0 w 3681350"/>
              <a:gd name="connsiteY0" fmla="*/ 737904 h 1770611"/>
              <a:gd name="connsiteX1" fmla="*/ 356259 w 3681350"/>
              <a:gd name="connsiteY1" fmla="*/ 381644 h 1770611"/>
              <a:gd name="connsiteX2" fmla="*/ 688768 w 3681350"/>
              <a:gd name="connsiteY2" fmla="*/ 678527 h 1770611"/>
              <a:gd name="connsiteX3" fmla="*/ 890649 w 3681350"/>
              <a:gd name="connsiteY3" fmla="*/ 1319794 h 1770611"/>
              <a:gd name="connsiteX4" fmla="*/ 1278972 w 3681350"/>
              <a:gd name="connsiteY4" fmla="*/ 1770611 h 1770611"/>
              <a:gd name="connsiteX5" fmla="*/ 1733797 w 3681350"/>
              <a:gd name="connsiteY5" fmla="*/ 1307919 h 1770611"/>
              <a:gd name="connsiteX6" fmla="*/ 2375065 w 3681350"/>
              <a:gd name="connsiteY6" fmla="*/ 1633 h 1770611"/>
              <a:gd name="connsiteX7" fmla="*/ 2719449 w 3681350"/>
              <a:gd name="connsiteY7" fmla="*/ 1046662 h 1770611"/>
              <a:gd name="connsiteX8" fmla="*/ 2909454 w 3681350"/>
              <a:gd name="connsiteY8" fmla="*/ 1497924 h 1770611"/>
              <a:gd name="connsiteX9" fmla="*/ 3384467 w 3681350"/>
              <a:gd name="connsiteY9" fmla="*/ 1296044 h 1770611"/>
              <a:gd name="connsiteX10" fmla="*/ 3681350 w 3681350"/>
              <a:gd name="connsiteY10" fmla="*/ 488522 h 1770611"/>
              <a:gd name="connsiteX0" fmla="*/ 0 w 3681350"/>
              <a:gd name="connsiteY0" fmla="*/ 737908 h 1770615"/>
              <a:gd name="connsiteX1" fmla="*/ 356259 w 3681350"/>
              <a:gd name="connsiteY1" fmla="*/ 381648 h 1770615"/>
              <a:gd name="connsiteX2" fmla="*/ 688768 w 3681350"/>
              <a:gd name="connsiteY2" fmla="*/ 678531 h 1770615"/>
              <a:gd name="connsiteX3" fmla="*/ 890649 w 3681350"/>
              <a:gd name="connsiteY3" fmla="*/ 1319798 h 1770615"/>
              <a:gd name="connsiteX4" fmla="*/ 1278972 w 3681350"/>
              <a:gd name="connsiteY4" fmla="*/ 1770615 h 1770615"/>
              <a:gd name="connsiteX5" fmla="*/ 1733797 w 3681350"/>
              <a:gd name="connsiteY5" fmla="*/ 1307923 h 1770615"/>
              <a:gd name="connsiteX6" fmla="*/ 2375065 w 3681350"/>
              <a:gd name="connsiteY6" fmla="*/ 1637 h 1770615"/>
              <a:gd name="connsiteX7" fmla="*/ 2719449 w 3681350"/>
              <a:gd name="connsiteY7" fmla="*/ 1046666 h 1770615"/>
              <a:gd name="connsiteX8" fmla="*/ 3000894 w 3681350"/>
              <a:gd name="connsiteY8" fmla="*/ 1509358 h 1770615"/>
              <a:gd name="connsiteX9" fmla="*/ 3384467 w 3681350"/>
              <a:gd name="connsiteY9" fmla="*/ 1296048 h 1770615"/>
              <a:gd name="connsiteX10" fmla="*/ 3681350 w 3681350"/>
              <a:gd name="connsiteY10" fmla="*/ 488526 h 1770615"/>
              <a:gd name="connsiteX0" fmla="*/ 0 w 3681350"/>
              <a:gd name="connsiteY0" fmla="*/ 737908 h 1770615"/>
              <a:gd name="connsiteX1" fmla="*/ 356259 w 3681350"/>
              <a:gd name="connsiteY1" fmla="*/ 381648 h 1770615"/>
              <a:gd name="connsiteX2" fmla="*/ 688768 w 3681350"/>
              <a:gd name="connsiteY2" fmla="*/ 678531 h 1770615"/>
              <a:gd name="connsiteX3" fmla="*/ 890649 w 3681350"/>
              <a:gd name="connsiteY3" fmla="*/ 1319798 h 1770615"/>
              <a:gd name="connsiteX4" fmla="*/ 1278972 w 3681350"/>
              <a:gd name="connsiteY4" fmla="*/ 1770615 h 1770615"/>
              <a:gd name="connsiteX5" fmla="*/ 1733797 w 3681350"/>
              <a:gd name="connsiteY5" fmla="*/ 1307923 h 1770615"/>
              <a:gd name="connsiteX6" fmla="*/ 2375065 w 3681350"/>
              <a:gd name="connsiteY6" fmla="*/ 1637 h 1770615"/>
              <a:gd name="connsiteX7" fmla="*/ 2719449 w 3681350"/>
              <a:gd name="connsiteY7" fmla="*/ 1046666 h 1770615"/>
              <a:gd name="connsiteX8" fmla="*/ 3000894 w 3681350"/>
              <a:gd name="connsiteY8" fmla="*/ 1509358 h 1770615"/>
              <a:gd name="connsiteX9" fmla="*/ 3384467 w 3681350"/>
              <a:gd name="connsiteY9" fmla="*/ 1296048 h 1770615"/>
              <a:gd name="connsiteX10" fmla="*/ 3681350 w 3681350"/>
              <a:gd name="connsiteY10" fmla="*/ 488526 h 1770615"/>
              <a:gd name="connsiteX0" fmla="*/ 0 w 3681350"/>
              <a:gd name="connsiteY0" fmla="*/ 746138 h 1778845"/>
              <a:gd name="connsiteX1" fmla="*/ 356259 w 3681350"/>
              <a:gd name="connsiteY1" fmla="*/ 389878 h 1778845"/>
              <a:gd name="connsiteX2" fmla="*/ 688768 w 3681350"/>
              <a:gd name="connsiteY2" fmla="*/ 686761 h 1778845"/>
              <a:gd name="connsiteX3" fmla="*/ 890649 w 3681350"/>
              <a:gd name="connsiteY3" fmla="*/ 1328028 h 1778845"/>
              <a:gd name="connsiteX4" fmla="*/ 1278972 w 3681350"/>
              <a:gd name="connsiteY4" fmla="*/ 1778845 h 1778845"/>
              <a:gd name="connsiteX5" fmla="*/ 1733797 w 3681350"/>
              <a:gd name="connsiteY5" fmla="*/ 1316153 h 1778845"/>
              <a:gd name="connsiteX6" fmla="*/ 2375065 w 3681350"/>
              <a:gd name="connsiteY6" fmla="*/ 9867 h 1778845"/>
              <a:gd name="connsiteX7" fmla="*/ 2662299 w 3681350"/>
              <a:gd name="connsiteY7" fmla="*/ 757716 h 1778845"/>
              <a:gd name="connsiteX8" fmla="*/ 3000894 w 3681350"/>
              <a:gd name="connsiteY8" fmla="*/ 1517588 h 1778845"/>
              <a:gd name="connsiteX9" fmla="*/ 3384467 w 3681350"/>
              <a:gd name="connsiteY9" fmla="*/ 1304278 h 1778845"/>
              <a:gd name="connsiteX10" fmla="*/ 3681350 w 3681350"/>
              <a:gd name="connsiteY10" fmla="*/ 496756 h 1778845"/>
              <a:gd name="connsiteX0" fmla="*/ 0 w 3681350"/>
              <a:gd name="connsiteY0" fmla="*/ 747440 h 1780147"/>
              <a:gd name="connsiteX1" fmla="*/ 356259 w 3681350"/>
              <a:gd name="connsiteY1" fmla="*/ 391180 h 1780147"/>
              <a:gd name="connsiteX2" fmla="*/ 688768 w 3681350"/>
              <a:gd name="connsiteY2" fmla="*/ 688063 h 1780147"/>
              <a:gd name="connsiteX3" fmla="*/ 890649 w 3681350"/>
              <a:gd name="connsiteY3" fmla="*/ 1329330 h 1780147"/>
              <a:gd name="connsiteX4" fmla="*/ 1278972 w 3681350"/>
              <a:gd name="connsiteY4" fmla="*/ 1780147 h 1780147"/>
              <a:gd name="connsiteX5" fmla="*/ 1733797 w 3681350"/>
              <a:gd name="connsiteY5" fmla="*/ 1317455 h 1780147"/>
              <a:gd name="connsiteX6" fmla="*/ 2375065 w 3681350"/>
              <a:gd name="connsiteY6" fmla="*/ 11169 h 1780147"/>
              <a:gd name="connsiteX7" fmla="*/ 2662299 w 3681350"/>
              <a:gd name="connsiteY7" fmla="*/ 759018 h 1780147"/>
              <a:gd name="connsiteX8" fmla="*/ 3000894 w 3681350"/>
              <a:gd name="connsiteY8" fmla="*/ 1518890 h 1780147"/>
              <a:gd name="connsiteX9" fmla="*/ 3384467 w 3681350"/>
              <a:gd name="connsiteY9" fmla="*/ 1305580 h 1780147"/>
              <a:gd name="connsiteX10" fmla="*/ 3681350 w 3681350"/>
              <a:gd name="connsiteY10" fmla="*/ 498058 h 1780147"/>
              <a:gd name="connsiteX0" fmla="*/ 0 w 3681350"/>
              <a:gd name="connsiteY0" fmla="*/ 747440 h 1780147"/>
              <a:gd name="connsiteX1" fmla="*/ 356259 w 3681350"/>
              <a:gd name="connsiteY1" fmla="*/ 391180 h 1780147"/>
              <a:gd name="connsiteX2" fmla="*/ 688768 w 3681350"/>
              <a:gd name="connsiteY2" fmla="*/ 688063 h 1780147"/>
              <a:gd name="connsiteX3" fmla="*/ 890649 w 3681350"/>
              <a:gd name="connsiteY3" fmla="*/ 1329330 h 1780147"/>
              <a:gd name="connsiteX4" fmla="*/ 1278972 w 3681350"/>
              <a:gd name="connsiteY4" fmla="*/ 1780147 h 1780147"/>
              <a:gd name="connsiteX5" fmla="*/ 1733797 w 3681350"/>
              <a:gd name="connsiteY5" fmla="*/ 1317455 h 1780147"/>
              <a:gd name="connsiteX6" fmla="*/ 2375065 w 3681350"/>
              <a:gd name="connsiteY6" fmla="*/ 11169 h 1780147"/>
              <a:gd name="connsiteX7" fmla="*/ 2662299 w 3681350"/>
              <a:gd name="connsiteY7" fmla="*/ 759018 h 1780147"/>
              <a:gd name="connsiteX8" fmla="*/ 3000894 w 3681350"/>
              <a:gd name="connsiteY8" fmla="*/ 1518890 h 1780147"/>
              <a:gd name="connsiteX9" fmla="*/ 3384467 w 3681350"/>
              <a:gd name="connsiteY9" fmla="*/ 1305580 h 1780147"/>
              <a:gd name="connsiteX10" fmla="*/ 3681350 w 3681350"/>
              <a:gd name="connsiteY10" fmla="*/ 498058 h 1780147"/>
              <a:gd name="connsiteX0" fmla="*/ 0 w 3681350"/>
              <a:gd name="connsiteY0" fmla="*/ 745726 h 1778433"/>
              <a:gd name="connsiteX1" fmla="*/ 356259 w 3681350"/>
              <a:gd name="connsiteY1" fmla="*/ 389466 h 1778433"/>
              <a:gd name="connsiteX2" fmla="*/ 688768 w 3681350"/>
              <a:gd name="connsiteY2" fmla="*/ 686349 h 1778433"/>
              <a:gd name="connsiteX3" fmla="*/ 890649 w 3681350"/>
              <a:gd name="connsiteY3" fmla="*/ 1327616 h 1778433"/>
              <a:gd name="connsiteX4" fmla="*/ 1278972 w 3681350"/>
              <a:gd name="connsiteY4" fmla="*/ 1778433 h 1778433"/>
              <a:gd name="connsiteX5" fmla="*/ 1733797 w 3681350"/>
              <a:gd name="connsiteY5" fmla="*/ 1315741 h 1778433"/>
              <a:gd name="connsiteX6" fmla="*/ 2375065 w 3681350"/>
              <a:gd name="connsiteY6" fmla="*/ 9455 h 1778433"/>
              <a:gd name="connsiteX7" fmla="*/ 2708019 w 3681350"/>
              <a:gd name="connsiteY7" fmla="*/ 791594 h 1778433"/>
              <a:gd name="connsiteX8" fmla="*/ 3000894 w 3681350"/>
              <a:gd name="connsiteY8" fmla="*/ 1517176 h 1778433"/>
              <a:gd name="connsiteX9" fmla="*/ 3384467 w 3681350"/>
              <a:gd name="connsiteY9" fmla="*/ 1303866 h 1778433"/>
              <a:gd name="connsiteX10" fmla="*/ 3681350 w 3681350"/>
              <a:gd name="connsiteY10" fmla="*/ 496344 h 1778433"/>
              <a:gd name="connsiteX0" fmla="*/ 0 w 3681350"/>
              <a:gd name="connsiteY0" fmla="*/ 745726 h 1778433"/>
              <a:gd name="connsiteX1" fmla="*/ 356259 w 3681350"/>
              <a:gd name="connsiteY1" fmla="*/ 389466 h 1778433"/>
              <a:gd name="connsiteX2" fmla="*/ 688768 w 3681350"/>
              <a:gd name="connsiteY2" fmla="*/ 686349 h 1778433"/>
              <a:gd name="connsiteX3" fmla="*/ 890649 w 3681350"/>
              <a:gd name="connsiteY3" fmla="*/ 1327616 h 1778433"/>
              <a:gd name="connsiteX4" fmla="*/ 1278972 w 3681350"/>
              <a:gd name="connsiteY4" fmla="*/ 1778433 h 1778433"/>
              <a:gd name="connsiteX5" fmla="*/ 1733797 w 3681350"/>
              <a:gd name="connsiteY5" fmla="*/ 1315741 h 1778433"/>
              <a:gd name="connsiteX6" fmla="*/ 2375065 w 3681350"/>
              <a:gd name="connsiteY6" fmla="*/ 9455 h 1778433"/>
              <a:gd name="connsiteX7" fmla="*/ 2708019 w 3681350"/>
              <a:gd name="connsiteY7" fmla="*/ 791594 h 1778433"/>
              <a:gd name="connsiteX8" fmla="*/ 3000894 w 3681350"/>
              <a:gd name="connsiteY8" fmla="*/ 1517176 h 1778433"/>
              <a:gd name="connsiteX9" fmla="*/ 3384467 w 3681350"/>
              <a:gd name="connsiteY9" fmla="*/ 1303866 h 1778433"/>
              <a:gd name="connsiteX10" fmla="*/ 3681350 w 3681350"/>
              <a:gd name="connsiteY10" fmla="*/ 496344 h 1778433"/>
              <a:gd name="connsiteX0" fmla="*/ 0 w 3681350"/>
              <a:gd name="connsiteY0" fmla="*/ 745726 h 1778433"/>
              <a:gd name="connsiteX1" fmla="*/ 356259 w 3681350"/>
              <a:gd name="connsiteY1" fmla="*/ 389466 h 1778433"/>
              <a:gd name="connsiteX2" fmla="*/ 890649 w 3681350"/>
              <a:gd name="connsiteY2" fmla="*/ 1327616 h 1778433"/>
              <a:gd name="connsiteX3" fmla="*/ 1278972 w 3681350"/>
              <a:gd name="connsiteY3" fmla="*/ 1778433 h 1778433"/>
              <a:gd name="connsiteX4" fmla="*/ 1733797 w 3681350"/>
              <a:gd name="connsiteY4" fmla="*/ 1315741 h 1778433"/>
              <a:gd name="connsiteX5" fmla="*/ 2375065 w 3681350"/>
              <a:gd name="connsiteY5" fmla="*/ 9455 h 1778433"/>
              <a:gd name="connsiteX6" fmla="*/ 2708019 w 3681350"/>
              <a:gd name="connsiteY6" fmla="*/ 791594 h 1778433"/>
              <a:gd name="connsiteX7" fmla="*/ 3000894 w 3681350"/>
              <a:gd name="connsiteY7" fmla="*/ 1517176 h 1778433"/>
              <a:gd name="connsiteX8" fmla="*/ 3384467 w 3681350"/>
              <a:gd name="connsiteY8" fmla="*/ 1303866 h 1778433"/>
              <a:gd name="connsiteX9" fmla="*/ 3681350 w 3681350"/>
              <a:gd name="connsiteY9" fmla="*/ 496344 h 1778433"/>
              <a:gd name="connsiteX0" fmla="*/ 0 w 3681350"/>
              <a:gd name="connsiteY0" fmla="*/ 745726 h 1778433"/>
              <a:gd name="connsiteX1" fmla="*/ 356259 w 3681350"/>
              <a:gd name="connsiteY1" fmla="*/ 389466 h 1778433"/>
              <a:gd name="connsiteX2" fmla="*/ 856359 w 3681350"/>
              <a:gd name="connsiteY2" fmla="*/ 1007576 h 1778433"/>
              <a:gd name="connsiteX3" fmla="*/ 1278972 w 3681350"/>
              <a:gd name="connsiteY3" fmla="*/ 1778433 h 1778433"/>
              <a:gd name="connsiteX4" fmla="*/ 1733797 w 3681350"/>
              <a:gd name="connsiteY4" fmla="*/ 1315741 h 1778433"/>
              <a:gd name="connsiteX5" fmla="*/ 2375065 w 3681350"/>
              <a:gd name="connsiteY5" fmla="*/ 9455 h 1778433"/>
              <a:gd name="connsiteX6" fmla="*/ 2708019 w 3681350"/>
              <a:gd name="connsiteY6" fmla="*/ 791594 h 1778433"/>
              <a:gd name="connsiteX7" fmla="*/ 3000894 w 3681350"/>
              <a:gd name="connsiteY7" fmla="*/ 1517176 h 1778433"/>
              <a:gd name="connsiteX8" fmla="*/ 3384467 w 3681350"/>
              <a:gd name="connsiteY8" fmla="*/ 1303866 h 1778433"/>
              <a:gd name="connsiteX9" fmla="*/ 3681350 w 3681350"/>
              <a:gd name="connsiteY9" fmla="*/ 496344 h 1778433"/>
              <a:gd name="connsiteX0" fmla="*/ 0 w 3681350"/>
              <a:gd name="connsiteY0" fmla="*/ 745726 h 1778433"/>
              <a:gd name="connsiteX1" fmla="*/ 356259 w 3681350"/>
              <a:gd name="connsiteY1" fmla="*/ 389466 h 1778433"/>
              <a:gd name="connsiteX2" fmla="*/ 856359 w 3681350"/>
              <a:gd name="connsiteY2" fmla="*/ 1007576 h 1778433"/>
              <a:gd name="connsiteX3" fmla="*/ 1278972 w 3681350"/>
              <a:gd name="connsiteY3" fmla="*/ 1778433 h 1778433"/>
              <a:gd name="connsiteX4" fmla="*/ 1733797 w 3681350"/>
              <a:gd name="connsiteY4" fmla="*/ 1315741 h 1778433"/>
              <a:gd name="connsiteX5" fmla="*/ 2375065 w 3681350"/>
              <a:gd name="connsiteY5" fmla="*/ 9455 h 1778433"/>
              <a:gd name="connsiteX6" fmla="*/ 2708019 w 3681350"/>
              <a:gd name="connsiteY6" fmla="*/ 791594 h 1778433"/>
              <a:gd name="connsiteX7" fmla="*/ 3000894 w 3681350"/>
              <a:gd name="connsiteY7" fmla="*/ 1517176 h 1778433"/>
              <a:gd name="connsiteX8" fmla="*/ 3384467 w 3681350"/>
              <a:gd name="connsiteY8" fmla="*/ 1303866 h 1778433"/>
              <a:gd name="connsiteX9" fmla="*/ 3681350 w 3681350"/>
              <a:gd name="connsiteY9" fmla="*/ 496344 h 1778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681350" h="1778433">
                <a:moveTo>
                  <a:pt x="0" y="745726"/>
                </a:moveTo>
                <a:cubicBezTo>
                  <a:pt x="120732" y="572544"/>
                  <a:pt x="213533" y="345824"/>
                  <a:pt x="356259" y="389466"/>
                </a:cubicBezTo>
                <a:cubicBezTo>
                  <a:pt x="498985" y="433108"/>
                  <a:pt x="702574" y="661782"/>
                  <a:pt x="856359" y="1007576"/>
                </a:cubicBezTo>
                <a:cubicBezTo>
                  <a:pt x="1010144" y="1353370"/>
                  <a:pt x="1048145" y="1762352"/>
                  <a:pt x="1278972" y="1778433"/>
                </a:cubicBezTo>
                <a:cubicBezTo>
                  <a:pt x="1522367" y="1753594"/>
                  <a:pt x="1551115" y="1610571"/>
                  <a:pt x="1733797" y="1315741"/>
                </a:cubicBezTo>
                <a:cubicBezTo>
                  <a:pt x="1916479" y="1020911"/>
                  <a:pt x="2212695" y="96813"/>
                  <a:pt x="2375065" y="9455"/>
                </a:cubicBezTo>
                <a:cubicBezTo>
                  <a:pt x="2537435" y="-77903"/>
                  <a:pt x="2603714" y="460297"/>
                  <a:pt x="2708019" y="791594"/>
                </a:cubicBezTo>
                <a:cubicBezTo>
                  <a:pt x="2812324" y="1122891"/>
                  <a:pt x="2888153" y="1431797"/>
                  <a:pt x="3000894" y="1517176"/>
                </a:cubicBezTo>
                <a:cubicBezTo>
                  <a:pt x="3113635" y="1602555"/>
                  <a:pt x="3255818" y="1472100"/>
                  <a:pt x="3384467" y="1303866"/>
                </a:cubicBezTo>
                <a:cubicBezTo>
                  <a:pt x="3513116" y="1135632"/>
                  <a:pt x="3597233" y="815988"/>
                  <a:pt x="3681350" y="496344"/>
                </a:cubicBezTo>
              </a:path>
            </a:pathLst>
          </a:cu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444411" y="2468165"/>
            <a:ext cx="17339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at local optima</a:t>
            </a:r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3434" y="2561197"/>
            <a:ext cx="199226" cy="224869"/>
          </a:xfrm>
          <a:prstGeom prst="rect">
            <a:avLst/>
          </a:prstGeom>
        </p:spPr>
      </p:pic>
      <p:cxnSp>
        <p:nvCxnSpPr>
          <p:cNvPr id="18" name="Straight Arrow Connector 17"/>
          <p:cNvCxnSpPr/>
          <p:nvPr/>
        </p:nvCxnSpPr>
        <p:spPr>
          <a:xfrm flipH="1" flipV="1">
            <a:off x="4272711" y="2328852"/>
            <a:ext cx="838200" cy="232345"/>
          </a:xfrm>
          <a:prstGeom prst="straightConnector1">
            <a:avLst/>
          </a:prstGeom>
          <a:ln w="12700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192231" y="2685095"/>
            <a:ext cx="1" cy="1857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143000" y="3306365"/>
            <a:ext cx="19223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Current value of </a:t>
            </a:r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7454" y="3391194"/>
            <a:ext cx="199226" cy="224869"/>
          </a:xfrm>
          <a:prstGeom prst="rect">
            <a:avLst/>
          </a:prstGeom>
        </p:spPr>
      </p:pic>
      <p:cxnSp>
        <p:nvCxnSpPr>
          <p:cNvPr id="23" name="Straight Arrow Connector 22"/>
          <p:cNvCxnSpPr/>
          <p:nvPr/>
        </p:nvCxnSpPr>
        <p:spPr>
          <a:xfrm flipV="1">
            <a:off x="2520111" y="2870835"/>
            <a:ext cx="1524000" cy="435530"/>
          </a:xfrm>
          <a:prstGeom prst="straightConnector1">
            <a:avLst/>
          </a:prstGeom>
          <a:ln w="12700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1" y="3181351"/>
            <a:ext cx="3276599" cy="787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3880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949" y="1352551"/>
            <a:ext cx="3077652" cy="73984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133350"/>
            <a:ext cx="7162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Gradient descent can converge to a local minimum, even with the learning rate </a:t>
            </a:r>
            <a:r>
              <a:rPr lang="el-GR" sz="2800" dirty="0"/>
              <a:t>α</a:t>
            </a:r>
            <a:r>
              <a:rPr lang="en-US" sz="2800" dirty="0"/>
              <a:t> fixed.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44600" y="2332494"/>
            <a:ext cx="404050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As we approach a local minimum, gradient descent will automatically take smaller steps. 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5037582" y="1417851"/>
            <a:ext cx="0" cy="2966991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4861504" y="4156241"/>
            <a:ext cx="3658764" cy="0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5359" y="4268267"/>
            <a:ext cx="184709" cy="20848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2495550"/>
            <a:ext cx="530352" cy="24505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810000" y="4629150"/>
            <a:ext cx="5089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Gradient gets smaller as learning rate stays constant</a:t>
            </a:r>
          </a:p>
        </p:txBody>
      </p:sp>
    </p:spTree>
    <p:extLst>
      <p:ext uri="{BB962C8B-B14F-4D97-AF65-F5344CB8AC3E}">
        <p14:creationId xmlns:p14="http://schemas.microsoft.com/office/powerpoint/2010/main" val="37208147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666750"/>
            <a:ext cx="3604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Gradient descent algorithm</a:t>
            </a:r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04950"/>
            <a:ext cx="3513582" cy="1915668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7374" y="1579626"/>
            <a:ext cx="2201418" cy="306324"/>
          </a:xfrm>
          <a:prstGeom prst="rect">
            <a:avLst/>
          </a:prstGeom>
        </p:spPr>
      </p:pic>
      <p:sp>
        <p:nvSpPr>
          <p:cNvPr id="57" name="TextBox 56"/>
          <p:cNvSpPr txBox="1"/>
          <p:nvPr/>
        </p:nvSpPr>
        <p:spPr>
          <a:xfrm>
            <a:off x="4724400" y="662285"/>
            <a:ext cx="32562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Linear Regression Model</a:t>
            </a: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8774" y="2343150"/>
            <a:ext cx="4246626" cy="596790"/>
          </a:xfrm>
          <a:prstGeom prst="rect">
            <a:avLst/>
          </a:prstGeom>
        </p:spPr>
      </p:pic>
      <p:cxnSp>
        <p:nvCxnSpPr>
          <p:cNvPr id="59" name="Straight Connector 58"/>
          <p:cNvCxnSpPr/>
          <p:nvPr/>
        </p:nvCxnSpPr>
        <p:spPr>
          <a:xfrm>
            <a:off x="4495800" y="566800"/>
            <a:ext cx="0" cy="3962400"/>
          </a:xfrm>
          <a:prstGeom prst="line">
            <a:avLst/>
          </a:prstGeom>
          <a:ln w="12700">
            <a:solidFill>
              <a:schemeClr val="tx1">
                <a:alpha val="5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"/>
          <p:cNvSpPr txBox="1">
            <a:spLocks/>
          </p:cNvSpPr>
          <p:nvPr/>
        </p:nvSpPr>
        <p:spPr>
          <a:xfrm>
            <a:off x="1828800" y="-19050"/>
            <a:ext cx="6096000" cy="7429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Linear regression with one variable</a:t>
            </a:r>
          </a:p>
        </p:txBody>
      </p:sp>
    </p:spTree>
    <p:extLst>
      <p:ext uri="{BB962C8B-B14F-4D97-AF65-F5344CB8AC3E}">
        <p14:creationId xmlns:p14="http://schemas.microsoft.com/office/powerpoint/2010/main" val="13999047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551" y="2387346"/>
            <a:ext cx="1915668" cy="71780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028" y="3301652"/>
            <a:ext cx="2836926" cy="40690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028" y="4019550"/>
            <a:ext cx="2852772" cy="4114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666750"/>
            <a:ext cx="2201418" cy="3063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430274"/>
            <a:ext cx="4246626" cy="59679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267199" y="3105150"/>
            <a:ext cx="2810435" cy="7239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267199" y="3865656"/>
            <a:ext cx="3293035" cy="73809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160113" y="285750"/>
            <a:ext cx="3679087" cy="707886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Finding steepest gradient of </a:t>
            </a:r>
          </a:p>
          <a:p>
            <a:r>
              <a:rPr lang="en-US" sz="2000" dirty="0"/>
              <a:t>Linear regression L2 cost function</a:t>
            </a:r>
          </a:p>
        </p:txBody>
      </p:sp>
    </p:spTree>
    <p:extLst>
      <p:ext uri="{BB962C8B-B14F-4D97-AF65-F5344CB8AC3E}">
        <p14:creationId xmlns:p14="http://schemas.microsoft.com/office/powerpoint/2010/main" val="3521180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81000" y="800040"/>
            <a:ext cx="42638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Gradient descent algorithm</a:t>
            </a:r>
          </a:p>
        </p:txBody>
      </p:sp>
      <p:pic>
        <p:nvPicPr>
          <p:cNvPr id="2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07642"/>
            <a:ext cx="5454396" cy="211683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587490" y="2049780"/>
            <a:ext cx="206922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update </a:t>
            </a:r>
          </a:p>
          <a:p>
            <a:pPr algn="ctr"/>
            <a:r>
              <a:rPr lang="en-US" sz="2400" dirty="0"/>
              <a:t>and</a:t>
            </a:r>
          </a:p>
          <a:p>
            <a:pPr algn="ctr"/>
            <a:r>
              <a:rPr lang="en-US" sz="2400" dirty="0"/>
              <a:t>simultaneously</a:t>
            </a:r>
          </a:p>
          <a:p>
            <a:pPr algn="ctr"/>
            <a:endParaRPr lang="en-US" sz="2400" dirty="0"/>
          </a:p>
        </p:txBody>
      </p:sp>
      <p:pic>
        <p:nvPicPr>
          <p:cNvPr id="14" name="Picture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869" y="2470693"/>
            <a:ext cx="284815" cy="31194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7193" y="2472049"/>
            <a:ext cx="273966" cy="309229"/>
          </a:xfrm>
          <a:prstGeom prst="rect">
            <a:avLst/>
          </a:prstGeom>
        </p:spPr>
      </p:pic>
      <p:sp>
        <p:nvSpPr>
          <p:cNvPr id="16" name="Right Brace 15"/>
          <p:cNvSpPr/>
          <p:nvPr/>
        </p:nvSpPr>
        <p:spPr>
          <a:xfrm>
            <a:off x="6172200" y="2114550"/>
            <a:ext cx="152400" cy="1219200"/>
          </a:xfrm>
          <a:prstGeom prst="rightBrace">
            <a:avLst/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671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520303"/>
            <a:ext cx="7677150" cy="4032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7191" name="AutoShape 7"/>
          <p:cNvSpPr>
            <a:spLocks noChangeArrowheads="1"/>
          </p:cNvSpPr>
          <p:nvPr/>
        </p:nvSpPr>
        <p:spPr bwMode="auto">
          <a:xfrm>
            <a:off x="3790950" y="2024062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7192" name="AutoShape 8"/>
          <p:cNvSpPr>
            <a:spLocks noChangeArrowheads="1"/>
          </p:cNvSpPr>
          <p:nvPr/>
        </p:nvSpPr>
        <p:spPr bwMode="auto">
          <a:xfrm>
            <a:off x="3829050" y="2241946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7193" name="AutoShape 9"/>
          <p:cNvSpPr>
            <a:spLocks noChangeArrowheads="1"/>
          </p:cNvSpPr>
          <p:nvPr/>
        </p:nvSpPr>
        <p:spPr bwMode="auto">
          <a:xfrm>
            <a:off x="3810000" y="2463402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7194" name="AutoShape 10"/>
          <p:cNvSpPr>
            <a:spLocks noChangeArrowheads="1"/>
          </p:cNvSpPr>
          <p:nvPr/>
        </p:nvSpPr>
        <p:spPr bwMode="auto">
          <a:xfrm>
            <a:off x="3581400" y="2692002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7195" name="AutoShape 11"/>
          <p:cNvSpPr>
            <a:spLocks noChangeArrowheads="1"/>
          </p:cNvSpPr>
          <p:nvPr/>
        </p:nvSpPr>
        <p:spPr bwMode="auto">
          <a:xfrm>
            <a:off x="3657600" y="2920602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7196" name="AutoShape 12"/>
          <p:cNvSpPr>
            <a:spLocks noChangeArrowheads="1"/>
          </p:cNvSpPr>
          <p:nvPr/>
        </p:nvSpPr>
        <p:spPr bwMode="auto">
          <a:xfrm>
            <a:off x="3962400" y="2977752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7197" name="AutoShape 13"/>
          <p:cNvSpPr>
            <a:spLocks noChangeArrowheads="1"/>
          </p:cNvSpPr>
          <p:nvPr/>
        </p:nvSpPr>
        <p:spPr bwMode="auto">
          <a:xfrm>
            <a:off x="4114800" y="3149202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7198" name="AutoShape 14"/>
          <p:cNvSpPr>
            <a:spLocks noChangeArrowheads="1"/>
          </p:cNvSpPr>
          <p:nvPr/>
        </p:nvSpPr>
        <p:spPr bwMode="auto">
          <a:xfrm>
            <a:off x="4038600" y="3377802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cxnSp>
        <p:nvCxnSpPr>
          <p:cNvPr id="477199" name="AutoShape 15"/>
          <p:cNvCxnSpPr>
            <a:cxnSpLocks noChangeShapeType="1"/>
          </p:cNvCxnSpPr>
          <p:nvPr/>
        </p:nvCxnSpPr>
        <p:spPr bwMode="auto">
          <a:xfrm>
            <a:off x="3692525" y="2777727"/>
            <a:ext cx="76200" cy="2286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77200" name="AutoShape 16"/>
          <p:cNvCxnSpPr>
            <a:cxnSpLocks noChangeShapeType="1"/>
          </p:cNvCxnSpPr>
          <p:nvPr/>
        </p:nvCxnSpPr>
        <p:spPr bwMode="auto">
          <a:xfrm flipH="1">
            <a:off x="3692525" y="2549127"/>
            <a:ext cx="228600" cy="2286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77201" name="AutoShape 17"/>
          <p:cNvCxnSpPr>
            <a:cxnSpLocks noChangeShapeType="1"/>
          </p:cNvCxnSpPr>
          <p:nvPr/>
        </p:nvCxnSpPr>
        <p:spPr bwMode="auto">
          <a:xfrm>
            <a:off x="3775075" y="3006327"/>
            <a:ext cx="304800" cy="571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77202" name="AutoShape 18"/>
          <p:cNvCxnSpPr>
            <a:cxnSpLocks noChangeShapeType="1"/>
          </p:cNvCxnSpPr>
          <p:nvPr/>
        </p:nvCxnSpPr>
        <p:spPr bwMode="auto">
          <a:xfrm>
            <a:off x="4068763" y="3063477"/>
            <a:ext cx="152400" cy="1714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77203" name="AutoShape 19"/>
          <p:cNvCxnSpPr>
            <a:cxnSpLocks noChangeShapeType="1"/>
          </p:cNvCxnSpPr>
          <p:nvPr/>
        </p:nvCxnSpPr>
        <p:spPr bwMode="auto">
          <a:xfrm flipH="1">
            <a:off x="4144963" y="3234927"/>
            <a:ext cx="76200" cy="2286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sp>
        <p:nvSpPr>
          <p:cNvPr id="477204" name="Line 20"/>
          <p:cNvSpPr>
            <a:spLocks noChangeShapeType="1"/>
          </p:cNvSpPr>
          <p:nvPr/>
        </p:nvSpPr>
        <p:spPr bwMode="auto">
          <a:xfrm>
            <a:off x="3905251" y="2109787"/>
            <a:ext cx="42863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7205" name="Line 21"/>
          <p:cNvSpPr>
            <a:spLocks noChangeShapeType="1"/>
          </p:cNvSpPr>
          <p:nvPr/>
        </p:nvSpPr>
        <p:spPr bwMode="auto">
          <a:xfrm flipH="1">
            <a:off x="3924301" y="2334815"/>
            <a:ext cx="23813" cy="21074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8600" y="2495550"/>
            <a:ext cx="969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J(Θ</a:t>
            </a:r>
            <a:r>
              <a:rPr lang="en-US" baseline="-25000" dirty="0"/>
              <a:t>0</a:t>
            </a:r>
            <a:r>
              <a:rPr lang="en-US" dirty="0"/>
              <a:t>, Θ</a:t>
            </a:r>
            <a:r>
              <a:rPr lang="en-US" baseline="-25000" dirty="0"/>
              <a:t>1</a:t>
            </a:r>
            <a:r>
              <a:rPr lang="en-US" dirty="0"/>
              <a:t>)</a:t>
            </a:r>
          </a:p>
        </p:txBody>
      </p:sp>
      <p:sp>
        <p:nvSpPr>
          <p:cNvPr id="3" name="Rectangle 2"/>
          <p:cNvSpPr/>
          <p:nvPr/>
        </p:nvSpPr>
        <p:spPr>
          <a:xfrm>
            <a:off x="2819400" y="4019550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Θ</a:t>
            </a:r>
            <a:r>
              <a:rPr lang="en-US" baseline="-25000" dirty="0"/>
              <a:t>0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58000" y="3790950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Θ</a:t>
            </a:r>
            <a:r>
              <a:rPr lang="en-US" baseline="-25000" dirty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805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7191" grpId="0" animBg="1"/>
      <p:bldP spid="477192" grpId="0" animBg="1"/>
      <p:bldP spid="477193" grpId="0" animBg="1"/>
      <p:bldP spid="477194" grpId="0" animBg="1"/>
      <p:bldP spid="477195" grpId="0" animBg="1"/>
      <p:bldP spid="477196" grpId="0" animBg="1"/>
      <p:bldP spid="477197" grpId="0" animBg="1"/>
      <p:bldP spid="477198" grpId="0" animBg="1"/>
      <p:bldP spid="477204" grpId="0" animBg="1"/>
      <p:bldP spid="47720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Public\Documents\ml-class\lectures-slides\assets\2.bow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09550"/>
            <a:ext cx="6019800" cy="472463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936625" y="301625"/>
            <a:ext cx="1704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Convex function</a:t>
            </a:r>
          </a:p>
        </p:txBody>
      </p:sp>
    </p:spTree>
    <p:extLst>
      <p:ext uri="{BB962C8B-B14F-4D97-AF65-F5344CB8AC3E}">
        <p14:creationId xmlns:p14="http://schemas.microsoft.com/office/powerpoint/2010/main" val="24346487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514350"/>
            <a:ext cx="732764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“Batch” versus “Online” Gradient Descent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5800" y="1482626"/>
            <a:ext cx="78338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“Batch”: Each step of gradient descent uses all the training examples.</a:t>
            </a:r>
          </a:p>
          <a:p>
            <a:endParaRPr lang="en-US" sz="2400" dirty="0"/>
          </a:p>
          <a:p>
            <a:r>
              <a:rPr lang="en-US" sz="2400" dirty="0"/>
              <a:t>“Online”: Each step of gradient descent uses </a:t>
            </a:r>
            <a:r>
              <a:rPr lang="en-US" sz="2400" i="1" dirty="0"/>
              <a:t>a</a:t>
            </a:r>
            <a:r>
              <a:rPr lang="en-US" sz="2400" dirty="0"/>
              <a:t> training example at a time.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984115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8792458"/>
              </p:ext>
            </p:extLst>
          </p:nvPr>
        </p:nvGraphicFramePr>
        <p:xfrm>
          <a:off x="838201" y="1125446"/>
          <a:ext cx="7315199" cy="2444524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3647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85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85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85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47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824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+mj-lt"/>
                        </a:rPr>
                        <a:t>Size</a:t>
                      </a:r>
                      <a:r>
                        <a:rPr lang="en-US" sz="1800" b="1" u="none" strike="noStrike" baseline="0" dirty="0">
                          <a:effectLst/>
                          <a:latin typeface="+mj-lt"/>
                        </a:rPr>
                        <a:t> (</a:t>
                      </a:r>
                      <a:r>
                        <a:rPr lang="en-US" sz="1800" b="1" u="none" strike="noStrike" dirty="0">
                          <a:effectLst/>
                          <a:latin typeface="+mj-lt"/>
                        </a:rPr>
                        <a:t>feet</a:t>
                      </a:r>
                      <a:r>
                        <a:rPr lang="en-US" sz="1800" b="1" u="none" strike="noStrike" baseline="30000" dirty="0">
                          <a:effectLst/>
                          <a:latin typeface="+mj-lt"/>
                        </a:rPr>
                        <a:t>2</a:t>
                      </a:r>
                      <a:r>
                        <a:rPr lang="en-US" sz="1800" b="1" u="none" strike="noStrike" baseline="0" dirty="0">
                          <a:effectLst/>
                          <a:latin typeface="+mj-lt"/>
                        </a:rPr>
                        <a:t>)</a:t>
                      </a:r>
                    </a:p>
                    <a:p>
                      <a:pPr algn="ctr" fontAlgn="b"/>
                      <a:endParaRPr lang="en-US" sz="1800" b="1" u="none" strike="noStrike" baseline="0" dirty="0">
                        <a:effectLst/>
                        <a:latin typeface="+mj-lt"/>
                      </a:endParaRPr>
                    </a:p>
                    <a:p>
                      <a:pPr algn="ctr" fontAlgn="b"/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Number of bedrooms</a:t>
                      </a:r>
                    </a:p>
                    <a:p>
                      <a:pPr algn="ctr" fontAlgn="b"/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Number of floors</a:t>
                      </a:r>
                    </a:p>
                    <a:p>
                      <a:pPr algn="ctr" fontAlgn="b"/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Age</a:t>
                      </a:r>
                      <a:r>
                        <a:rPr lang="en-US" sz="18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of home (years)</a:t>
                      </a:r>
                    </a:p>
                    <a:p>
                      <a:pPr algn="ctr" fontAlgn="b"/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Price ($1000)</a:t>
                      </a:r>
                    </a:p>
                    <a:p>
                      <a:pPr algn="ctr" fontAlgn="b"/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  <a:p>
                      <a:pPr algn="ctr" fontAlgn="b"/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0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+mj-lt"/>
                        </a:rPr>
                        <a:t>2104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460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90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+mj-lt"/>
                        </a:rPr>
                        <a:t>1416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232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90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1534</a:t>
                      </a: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+mj-lt"/>
                        </a:rPr>
                        <a:t>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+mj-lt"/>
                        </a:rPr>
                        <a:t>30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315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90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852</a:t>
                      </a: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36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178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90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…</a:t>
                      </a: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…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…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…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…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04800" y="285750"/>
            <a:ext cx="777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Multiple features (variables).</a:t>
            </a:r>
          </a:p>
        </p:txBody>
      </p:sp>
    </p:spTree>
    <p:extLst>
      <p:ext uri="{BB962C8B-B14F-4D97-AF65-F5344CB8AC3E}">
        <p14:creationId xmlns:p14="http://schemas.microsoft.com/office/powerpoint/2010/main" val="16703994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850" y="428190"/>
            <a:ext cx="6261354" cy="32918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81000" y="361950"/>
            <a:ext cx="1866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Hypothesis: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81000" y="1424285"/>
            <a:ext cx="266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Cost function: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81000" y="906065"/>
            <a:ext cx="1866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Parameters:</a:t>
            </a:r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1047750"/>
            <a:ext cx="1639062" cy="276606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688973"/>
            <a:ext cx="5655564" cy="832104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381000" y="2952750"/>
            <a:ext cx="8458200" cy="1781235"/>
            <a:chOff x="381000" y="2952750"/>
            <a:chExt cx="8458200" cy="1781235"/>
          </a:xfrm>
        </p:grpSpPr>
        <p:pic>
          <p:nvPicPr>
            <p:cNvPr id="27" name="Picture 26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8500" y="4423440"/>
              <a:ext cx="1293495" cy="220980"/>
            </a:xfrm>
            <a:prstGeom prst="rect">
              <a:avLst/>
            </a:prstGeom>
          </p:spPr>
        </p:pic>
        <p:pic>
          <p:nvPicPr>
            <p:cNvPr id="29" name="Picture 28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9963" y="3447007"/>
              <a:ext cx="109728" cy="304038"/>
            </a:xfrm>
            <a:prstGeom prst="rect">
              <a:avLst/>
            </a:prstGeom>
          </p:spPr>
        </p:pic>
        <p:grpSp>
          <p:nvGrpSpPr>
            <p:cNvPr id="3" name="Group 2"/>
            <p:cNvGrpSpPr/>
            <p:nvPr/>
          </p:nvGrpSpPr>
          <p:grpSpPr>
            <a:xfrm>
              <a:off x="381000" y="2952750"/>
              <a:ext cx="8458200" cy="1781235"/>
              <a:chOff x="381000" y="2952750"/>
              <a:chExt cx="8458200" cy="1781235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3505200" y="4333875"/>
                <a:ext cx="5334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(simultaneously update for every                        )</a:t>
                </a: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1028700" y="3390840"/>
                <a:ext cx="96126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Repeat</a:t>
                </a:r>
                <a:endParaRPr lang="en-US" sz="2400" dirty="0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381000" y="2952750"/>
                <a:ext cx="2667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Gradient descent:</a:t>
                </a:r>
              </a:p>
            </p:txBody>
          </p:sp>
          <p:pic>
            <p:nvPicPr>
              <p:cNvPr id="31" name="Picture 30"/>
              <p:cNvPicPr>
                <a:picLocks noChangeAspect="1"/>
              </p:cNvPicPr>
              <p:nvPr>
                <p:custDataLst>
                  <p:tags r:id="rId6"/>
                </p:custDataLst>
              </p:nvPr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47800" y="4379695"/>
                <a:ext cx="109728" cy="304038"/>
              </a:xfrm>
              <a:prstGeom prst="rect">
                <a:avLst/>
              </a:prstGeom>
            </p:spPr>
          </p:pic>
          <p:pic>
            <p:nvPicPr>
              <p:cNvPr id="4" name="Picture 3"/>
              <p:cNvPicPr>
                <a:picLocks noChangeAspect="1"/>
              </p:cNvPicPr>
              <p:nvPr>
                <p:custDataLst>
                  <p:tags r:id="rId7"/>
                </p:custDataLst>
              </p:nvPr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19047" y="3854463"/>
                <a:ext cx="3698748" cy="436626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15663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86120269"/>
              </p:ext>
            </p:extLst>
          </p:nvPr>
        </p:nvGraphicFramePr>
        <p:xfrm>
          <a:off x="3267052" y="133350"/>
          <a:ext cx="531876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64464366"/>
              </p:ext>
            </p:extLst>
          </p:nvPr>
        </p:nvGraphicFramePr>
        <p:xfrm>
          <a:off x="3267052" y="133350"/>
          <a:ext cx="531876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96955" y="209550"/>
            <a:ext cx="266486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/>
              <a:t>Housing Prices</a:t>
            </a:r>
          </a:p>
          <a:p>
            <a:pPr algn="ctr"/>
            <a:r>
              <a:rPr lang="en-US" sz="2800" b="1" dirty="0"/>
              <a:t>(Milwaukee, WI)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610336" y="1428750"/>
            <a:ext cx="15754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Price</a:t>
            </a:r>
          </a:p>
          <a:p>
            <a:pPr algn="ctr"/>
            <a:r>
              <a:rPr lang="en-US" sz="2400" dirty="0"/>
              <a:t>(in 1000’s of dollars)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309212" y="2800350"/>
            <a:ext cx="15197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Size (feet</a:t>
            </a:r>
            <a:r>
              <a:rPr lang="en-US" sz="2400" baseline="30000" dirty="0"/>
              <a:t>2</a:t>
            </a:r>
            <a:r>
              <a:rPr lang="en-US" sz="2400" dirty="0"/>
              <a:t>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04800" y="3270945"/>
            <a:ext cx="40005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/>
              <a:t>Supervised Learning</a:t>
            </a:r>
          </a:p>
          <a:p>
            <a:endParaRPr lang="en-US" sz="1000" dirty="0"/>
          </a:p>
          <a:p>
            <a:r>
              <a:rPr lang="en-US" sz="2400" dirty="0"/>
              <a:t>Given the “right answer” for each example in the data.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267200" y="3270945"/>
            <a:ext cx="4114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/>
              <a:t>Regression Problem</a:t>
            </a:r>
          </a:p>
          <a:p>
            <a:endParaRPr lang="en-US" sz="1000" dirty="0"/>
          </a:p>
          <a:p>
            <a:r>
              <a:rPr lang="en-US" sz="2400" dirty="0"/>
              <a:t>Predict real-valued output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4114800" y="3347145"/>
            <a:ext cx="0" cy="1510605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1813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  <p:bldGraphic spid="7" grpId="0">
        <p:bldAsOne/>
      </p:bldGraphic>
      <p:bldP spid="11" grpId="0"/>
      <p:bldP spid="1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872614" y="3580463"/>
            <a:ext cx="36499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(simultaneously update             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4800" y="207317"/>
            <a:ext cx="3589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Gradient Descent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7200" y="1151541"/>
            <a:ext cx="2667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Repeat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457200" y="751431"/>
            <a:ext cx="3581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Previously (n=1):</a:t>
            </a:r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3" y="1533525"/>
            <a:ext cx="3355277" cy="62407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8853" y="3660003"/>
            <a:ext cx="483489" cy="207455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8463" y="1207708"/>
            <a:ext cx="109728" cy="304038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986" y="4095750"/>
            <a:ext cx="109728" cy="30403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021" y="2862072"/>
            <a:ext cx="3698177" cy="62407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4919" y="2417254"/>
            <a:ext cx="726948" cy="306896"/>
          </a:xfrm>
          <a:prstGeom prst="rect">
            <a:avLst/>
          </a:prstGeom>
        </p:spPr>
      </p:pic>
      <p:sp>
        <p:nvSpPr>
          <p:cNvPr id="16" name="Right Brace 15"/>
          <p:cNvSpPr/>
          <p:nvPr/>
        </p:nvSpPr>
        <p:spPr>
          <a:xfrm rot="5400000">
            <a:off x="3134487" y="1284256"/>
            <a:ext cx="134303" cy="2059878"/>
          </a:xfrm>
          <a:prstGeom prst="rightBrace">
            <a:avLst>
              <a:gd name="adj1" fmla="val 47916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>
            <a:off x="4686300" y="133350"/>
            <a:ext cx="0" cy="4876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838700" y="57150"/>
            <a:ext cx="3581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New algorithm               :</a:t>
            </a:r>
          </a:p>
        </p:txBody>
      </p:sp>
      <p:pic>
        <p:nvPicPr>
          <p:cNvPr id="20" name="Picture 19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399" y="142333"/>
            <a:ext cx="687515" cy="229743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4829175" y="438150"/>
            <a:ext cx="2667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Repeat</a:t>
            </a:r>
            <a:endParaRPr lang="en-US" sz="2400" dirty="0"/>
          </a:p>
        </p:txBody>
      </p:sp>
      <p:pic>
        <p:nvPicPr>
          <p:cNvPr id="32" name="Picture 31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0438" y="494317"/>
            <a:ext cx="109728" cy="304038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9686" y="2190750"/>
            <a:ext cx="109728" cy="304038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9700" y="1008883"/>
            <a:ext cx="3686175" cy="624078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6258308" y="1682175"/>
            <a:ext cx="27489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(simultaneously update        for      </a:t>
            </a:r>
          </a:p>
          <a:p>
            <a:r>
              <a:rPr lang="en-US" sz="1600" dirty="0"/>
              <a:t>                        )</a:t>
            </a:r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0" y="1757232"/>
            <a:ext cx="168021" cy="22974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987" y="2056837"/>
            <a:ext cx="1034796" cy="176784"/>
          </a:xfrm>
          <a:prstGeom prst="rect">
            <a:avLst/>
          </a:prstGeom>
        </p:spPr>
      </p:pic>
      <p:cxnSp>
        <p:nvCxnSpPr>
          <p:cNvPr id="40" name="Straight Connector 39"/>
          <p:cNvCxnSpPr/>
          <p:nvPr/>
        </p:nvCxnSpPr>
        <p:spPr>
          <a:xfrm flipH="1">
            <a:off x="4876800" y="2639990"/>
            <a:ext cx="3962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9686" y="2724150"/>
            <a:ext cx="3660458" cy="62407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7681" y="3471672"/>
            <a:ext cx="3660458" cy="62407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7681" y="4157472"/>
            <a:ext cx="3660458" cy="624078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7681" y="4879181"/>
            <a:ext cx="190024" cy="21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37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30" grpId="0"/>
      <p:bldP spid="3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81000" y="971550"/>
            <a:ext cx="4648200" cy="833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500"/>
              </a:spcAft>
            </a:pPr>
            <a:r>
              <a:rPr lang="en-US" sz="2000" dirty="0"/>
              <a:t>E.g.       = size (0-2000 feet</a:t>
            </a:r>
            <a:r>
              <a:rPr lang="en-US" sz="2000" baseline="30000" dirty="0"/>
              <a:t>2</a:t>
            </a:r>
            <a:r>
              <a:rPr lang="en-US" sz="2000" dirty="0"/>
              <a:t>)</a:t>
            </a:r>
            <a:endParaRPr lang="en-US" sz="2000" dirty="0">
              <a:solidFill>
                <a:srgbClr val="000000"/>
              </a:solidFill>
            </a:endParaRPr>
          </a:p>
          <a:p>
            <a:pPr>
              <a:spcAft>
                <a:spcPts val="500"/>
              </a:spcAft>
            </a:pPr>
            <a:r>
              <a:rPr lang="en-US" sz="2000" dirty="0"/>
              <a:t>              = number of bedrooms (1-5</a:t>
            </a:r>
            <a:r>
              <a:rPr lang="en-US" sz="2400" dirty="0"/>
              <a:t>)</a:t>
            </a:r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123950"/>
            <a:ext cx="267462" cy="18059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493282"/>
            <a:ext cx="274320" cy="180594"/>
          </a:xfrm>
          <a:prstGeom prst="rect">
            <a:avLst/>
          </a:prstGeom>
        </p:spPr>
      </p:pic>
      <p:cxnSp>
        <p:nvCxnSpPr>
          <p:cNvPr id="14" name="Straight Connector 13"/>
          <p:cNvCxnSpPr/>
          <p:nvPr/>
        </p:nvCxnSpPr>
        <p:spPr>
          <a:xfrm>
            <a:off x="4724400" y="1123950"/>
            <a:ext cx="0" cy="36622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1701965" y="1931329"/>
            <a:ext cx="0" cy="3069649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473365" y="4760595"/>
            <a:ext cx="2031835" cy="0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5952744" y="3163429"/>
            <a:ext cx="0" cy="1812719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5724144" y="4760595"/>
            <a:ext cx="1981200" cy="0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Picture 5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401" y="2125638"/>
            <a:ext cx="237744" cy="26289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4629150"/>
            <a:ext cx="230886" cy="262890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7744" y="4640930"/>
            <a:ext cx="230886" cy="262890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3163429"/>
            <a:ext cx="237744" cy="262890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0099" y="972531"/>
            <a:ext cx="1959102" cy="450342"/>
          </a:xfrm>
          <a:prstGeom prst="rect">
            <a:avLst/>
          </a:prstGeom>
        </p:spPr>
      </p:pic>
      <p:pic>
        <p:nvPicPr>
          <p:cNvPr id="68" name="Picture 67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1743664"/>
            <a:ext cx="3241548" cy="395478"/>
          </a:xfrm>
          <a:prstGeom prst="rect">
            <a:avLst/>
          </a:prstGeom>
        </p:spPr>
      </p:pic>
      <p:sp>
        <p:nvSpPr>
          <p:cNvPr id="69" name="Rectangle 68"/>
          <p:cNvSpPr/>
          <p:nvPr/>
        </p:nvSpPr>
        <p:spPr>
          <a:xfrm>
            <a:off x="344043" y="133350"/>
            <a:ext cx="7010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Feature Scaling</a:t>
            </a:r>
          </a:p>
          <a:p>
            <a:pPr>
              <a:spcAft>
                <a:spcPts val="500"/>
              </a:spcAft>
            </a:pPr>
            <a:r>
              <a:rPr lang="en-US" sz="2400" dirty="0"/>
              <a:t>Idea: Make sure features are on a similar scale.</a:t>
            </a:r>
          </a:p>
        </p:txBody>
      </p:sp>
      <p:pic>
        <p:nvPicPr>
          <p:cNvPr id="79" name="Picture 78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6942" y="1994193"/>
            <a:ext cx="534924" cy="306324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6213680" y="971550"/>
            <a:ext cx="1251871" cy="249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0" name="Picture 79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5344" y="3273157"/>
            <a:ext cx="534924" cy="306324"/>
          </a:xfrm>
          <a:prstGeom prst="rect">
            <a:avLst/>
          </a:prstGeom>
        </p:spPr>
      </p:pic>
      <p:sp>
        <p:nvSpPr>
          <p:cNvPr id="65" name="Rectangle 64"/>
          <p:cNvSpPr/>
          <p:nvPr/>
        </p:nvSpPr>
        <p:spPr>
          <a:xfrm>
            <a:off x="6191698" y="910372"/>
            <a:ext cx="134663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size (feet</a:t>
            </a:r>
            <a:r>
              <a:rPr lang="en-US" sz="2000" baseline="30000" dirty="0"/>
              <a:t>2</a:t>
            </a:r>
            <a:r>
              <a:rPr lang="en-US" sz="2000" dirty="0"/>
              <a:t>)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213680" y="1743664"/>
            <a:ext cx="2514268" cy="1876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6213680" y="1640768"/>
            <a:ext cx="254268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number of bedrooms</a:t>
            </a:r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2056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  <p:bldP spid="6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23473" y="557129"/>
            <a:ext cx="796332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500"/>
              </a:spcAft>
            </a:pPr>
            <a:r>
              <a:rPr lang="en-US" sz="2000" dirty="0"/>
              <a:t>Replace      with                to make features have approximately zero mean (Do not apply to              ).</a:t>
            </a:r>
          </a:p>
        </p:txBody>
      </p:sp>
      <p:sp>
        <p:nvSpPr>
          <p:cNvPr id="69" name="Rectangle 68"/>
          <p:cNvSpPr/>
          <p:nvPr/>
        </p:nvSpPr>
        <p:spPr>
          <a:xfrm>
            <a:off x="344042" y="133350"/>
            <a:ext cx="841895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Mean normalization</a:t>
            </a:r>
          </a:p>
        </p:txBody>
      </p:sp>
      <p:pic>
        <p:nvPicPr>
          <p:cNvPr id="22" name="Picture 2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6948" y="714254"/>
            <a:ext cx="201930" cy="1524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0054" y="711627"/>
            <a:ext cx="748665" cy="16764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2922" y="979066"/>
            <a:ext cx="697230" cy="21145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23473" y="1357015"/>
            <a:ext cx="464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500"/>
              </a:spcAft>
            </a:pPr>
            <a:r>
              <a:rPr lang="en-US" sz="2000" dirty="0"/>
              <a:t>E.g. </a:t>
            </a:r>
            <a:endParaRPr lang="en-US" sz="2400" dirty="0"/>
          </a:p>
        </p:txBody>
      </p:sp>
      <p:pic>
        <p:nvPicPr>
          <p:cNvPr id="10" name="Picture 9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1401538"/>
            <a:ext cx="1860804" cy="37261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352550"/>
            <a:ext cx="2295144" cy="395478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2038350"/>
            <a:ext cx="3632835" cy="2190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81000" y="2952750"/>
            <a:ext cx="1432168" cy="657112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228600" y="2343150"/>
            <a:ext cx="841895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Z-score (standard score) normalization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92350" y="2800350"/>
            <a:ext cx="64706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Standard score is the signed number of standard deviations by which the value of an observation or data point is above the mean value.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81000" y="4324350"/>
            <a:ext cx="1993900" cy="596900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228600" y="3714750"/>
            <a:ext cx="841895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Min-max (0-1) normalization</a:t>
            </a:r>
          </a:p>
        </p:txBody>
      </p:sp>
    </p:spTree>
    <p:extLst>
      <p:ext uri="{BB962C8B-B14F-4D97-AF65-F5344CB8AC3E}">
        <p14:creationId xmlns:p14="http://schemas.microsoft.com/office/powerpoint/2010/main" val="27974711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80999" y="361950"/>
            <a:ext cx="73142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Gradient descent</a:t>
            </a:r>
          </a:p>
        </p:txBody>
      </p:sp>
      <p:pic>
        <p:nvPicPr>
          <p:cNvPr id="2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123950"/>
            <a:ext cx="3450336" cy="582168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914400" y="1926418"/>
            <a:ext cx="7314247" cy="9501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3360"/>
              </a:lnSpc>
              <a:buFontTx/>
              <a:buChar char="-"/>
            </a:pPr>
            <a:r>
              <a:rPr lang="en-US" sz="2800" dirty="0"/>
              <a:t>“Debugging”: How to make sure gradient descent is working correctly.</a:t>
            </a:r>
          </a:p>
        </p:txBody>
      </p:sp>
      <p:sp>
        <p:nvSpPr>
          <p:cNvPr id="4" name="Rectangle 3"/>
          <p:cNvSpPr/>
          <p:nvPr/>
        </p:nvSpPr>
        <p:spPr>
          <a:xfrm>
            <a:off x="914400" y="2632097"/>
            <a:ext cx="6477000" cy="9643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ts val="3360"/>
              </a:lnSpc>
              <a:buFontTx/>
              <a:buChar char="-"/>
            </a:pPr>
            <a:endParaRPr lang="en-US" sz="2800" dirty="0"/>
          </a:p>
          <a:p>
            <a:pPr marL="457200" indent="-457200">
              <a:lnSpc>
                <a:spcPts val="3360"/>
              </a:lnSpc>
              <a:buFontTx/>
              <a:buChar char="-"/>
            </a:pPr>
            <a:r>
              <a:rPr lang="en-US" sz="2800" dirty="0"/>
              <a:t>How to choose learning rate     .</a:t>
            </a:r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3257550"/>
            <a:ext cx="228600" cy="18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8437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5029200" y="1454192"/>
            <a:ext cx="3521853" cy="964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360"/>
              </a:lnSpc>
            </a:pPr>
            <a:r>
              <a:rPr lang="en-US" sz="2400" dirty="0"/>
              <a:t>Example automatic convergence test:</a:t>
            </a:r>
          </a:p>
        </p:txBody>
      </p:sp>
      <p:sp>
        <p:nvSpPr>
          <p:cNvPr id="2" name="Rectangle 1"/>
          <p:cNvSpPr/>
          <p:nvPr/>
        </p:nvSpPr>
        <p:spPr>
          <a:xfrm>
            <a:off x="5030056" y="2771567"/>
            <a:ext cx="3048000" cy="14003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360"/>
              </a:lnSpc>
            </a:pPr>
            <a:r>
              <a:rPr lang="en-US" sz="2400" dirty="0"/>
              <a:t>Declare convergence if       decreases by less than       in one iteration.</a:t>
            </a:r>
          </a:p>
        </p:txBody>
      </p:sp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67893517"/>
              </p:ext>
            </p:extLst>
          </p:nvPr>
        </p:nvGraphicFramePr>
        <p:xfrm>
          <a:off x="685800" y="1494076"/>
          <a:ext cx="3866557" cy="28670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pic>
        <p:nvPicPr>
          <p:cNvPr id="14" name="Picture 1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063" y="1009563"/>
            <a:ext cx="1104138" cy="43205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2908952"/>
            <a:ext cx="534924" cy="306324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4981" y="3318596"/>
            <a:ext cx="576072" cy="260604"/>
          </a:xfrm>
          <a:prstGeom prst="rect">
            <a:avLst/>
          </a:prstGeom>
        </p:spPr>
      </p:pic>
      <p:cxnSp>
        <p:nvCxnSpPr>
          <p:cNvPr id="20" name="Straight Connector 19"/>
          <p:cNvCxnSpPr/>
          <p:nvPr/>
        </p:nvCxnSpPr>
        <p:spPr>
          <a:xfrm>
            <a:off x="4724400" y="1123950"/>
            <a:ext cx="0" cy="36622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838200" y="4248513"/>
            <a:ext cx="3521853" cy="5005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360"/>
              </a:lnSpc>
            </a:pPr>
            <a:r>
              <a:rPr lang="en-US" sz="2000" dirty="0"/>
              <a:t>No. of iterations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05752" y="209550"/>
            <a:ext cx="7847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Making sure gradient descent is working correctly.</a:t>
            </a:r>
          </a:p>
        </p:txBody>
      </p:sp>
    </p:spTree>
    <p:extLst>
      <p:ext uri="{BB962C8B-B14F-4D97-AF65-F5344CB8AC3E}">
        <p14:creationId xmlns:p14="http://schemas.microsoft.com/office/powerpoint/2010/main" val="3244562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80999" y="361950"/>
            <a:ext cx="73142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Summary: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54640" y="890321"/>
            <a:ext cx="7314247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3360"/>
              </a:lnSpc>
              <a:buFontTx/>
              <a:buChar char="-"/>
            </a:pPr>
            <a:r>
              <a:rPr lang="en-US" sz="2800" dirty="0"/>
              <a:t>If     is too small: slow convergence.</a:t>
            </a:r>
          </a:p>
          <a:p>
            <a:pPr marL="457200" indent="-457200">
              <a:lnSpc>
                <a:spcPts val="3360"/>
              </a:lnSpc>
              <a:buFontTx/>
              <a:buChar char="-"/>
            </a:pPr>
            <a:r>
              <a:rPr lang="en-US" sz="2800" dirty="0"/>
              <a:t>If     is too large:         may not decrease on every iteration; may not converge.</a:t>
            </a:r>
          </a:p>
        </p:txBody>
      </p:sp>
      <p:pic>
        <p:nvPicPr>
          <p:cNvPr id="12" name="Picture 1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8526" y="1103402"/>
            <a:ext cx="200025" cy="16002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8252" y="1533200"/>
            <a:ext cx="200025" cy="16002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6474" y="1462610"/>
            <a:ext cx="534924" cy="306324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80998" y="3138160"/>
            <a:ext cx="73142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To choose    , try</a:t>
            </a:r>
          </a:p>
        </p:txBody>
      </p:sp>
      <p:pic>
        <p:nvPicPr>
          <p:cNvPr id="15" name="Picture 1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0664" y="3350582"/>
            <a:ext cx="200025" cy="16002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352" y="3793711"/>
            <a:ext cx="6576822" cy="306705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2875052" y="3661381"/>
            <a:ext cx="838200" cy="4390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622037" y="3645633"/>
            <a:ext cx="838200" cy="4390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197030" y="3645633"/>
            <a:ext cx="838200" cy="4390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07A122F-EED8-1F48-ADCC-A3254F23EC35}"/>
              </a:ext>
            </a:extLst>
          </p:cNvPr>
          <p:cNvSpPr txBox="1"/>
          <p:nvPr/>
        </p:nvSpPr>
        <p:spPr>
          <a:xfrm>
            <a:off x="3380405" y="4407476"/>
            <a:ext cx="210198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STOP FIRST LECTURE</a:t>
            </a:r>
          </a:p>
        </p:txBody>
      </p:sp>
    </p:spTree>
    <p:extLst>
      <p:ext uri="{BB962C8B-B14F-4D97-AF65-F5344CB8AC3E}">
        <p14:creationId xmlns:p14="http://schemas.microsoft.com/office/powerpoint/2010/main" val="296313537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53" b="6064"/>
          <a:stretch/>
        </p:blipFill>
        <p:spPr>
          <a:xfrm>
            <a:off x="5991225" y="299983"/>
            <a:ext cx="3005046" cy="243369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04800" y="438150"/>
            <a:ext cx="73142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Housing prices prediction</a:t>
            </a:r>
          </a:p>
        </p:txBody>
      </p:sp>
      <p:pic>
        <p:nvPicPr>
          <p:cNvPr id="2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" y="1143000"/>
            <a:ext cx="5385816" cy="306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25251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05752" y="209550"/>
            <a:ext cx="7847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Polynomial regression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-304800" y="1428750"/>
            <a:ext cx="15754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Price</a:t>
            </a:r>
          </a:p>
          <a:p>
            <a:pPr algn="ctr"/>
            <a:r>
              <a:rPr lang="en-US" dirty="0"/>
              <a:t>(y)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362200" y="2800350"/>
            <a:ext cx="838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Size (x)</a:t>
            </a:r>
          </a:p>
        </p:txBody>
      </p:sp>
      <p:pic>
        <p:nvPicPr>
          <p:cNvPr id="10" name="Picture 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9841" y="998725"/>
            <a:ext cx="2023110" cy="30403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1676601"/>
            <a:ext cx="2985516" cy="30403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3257550"/>
            <a:ext cx="3537585" cy="255270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251" y="3581400"/>
            <a:ext cx="4265295" cy="274320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906" y="4028977"/>
            <a:ext cx="1215390" cy="255270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368" y="4326658"/>
            <a:ext cx="1329690" cy="274320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416" y="4662623"/>
            <a:ext cx="1331595" cy="274320"/>
          </a:xfrm>
          <a:prstGeom prst="rect">
            <a:avLst/>
          </a:prstGeom>
        </p:spPr>
      </p:pic>
      <p:graphicFrame>
        <p:nvGraphicFramePr>
          <p:cNvPr id="13" name="Chart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83473908"/>
              </p:ext>
            </p:extLst>
          </p:nvPr>
        </p:nvGraphicFramePr>
        <p:xfrm>
          <a:off x="821251" y="671215"/>
          <a:ext cx="4265295" cy="22947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7"/>
          </a:graphicData>
        </a:graphic>
      </p:graphicFrame>
    </p:spTree>
    <p:extLst>
      <p:ext uri="{BB962C8B-B14F-4D97-AF65-F5344CB8AC3E}">
        <p14:creationId xmlns:p14="http://schemas.microsoft.com/office/powerpoint/2010/main" val="574241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05752" y="209550"/>
            <a:ext cx="7847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Choice of features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447800" y="1745218"/>
            <a:ext cx="15754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Price</a:t>
            </a:r>
          </a:p>
          <a:p>
            <a:pPr algn="ctr"/>
            <a:r>
              <a:rPr lang="en-US" dirty="0"/>
              <a:t>(y)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343294" y="3116818"/>
            <a:ext cx="838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Size (x)</a:t>
            </a:r>
          </a:p>
        </p:txBody>
      </p:sp>
      <p:pic>
        <p:nvPicPr>
          <p:cNvPr id="2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8915" y="3767658"/>
            <a:ext cx="3630930" cy="27432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4285582"/>
            <a:ext cx="3794760" cy="304800"/>
          </a:xfrm>
          <a:prstGeom prst="rect">
            <a:avLst/>
          </a:prstGeom>
        </p:spPr>
      </p:pic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75276434"/>
              </p:ext>
            </p:extLst>
          </p:nvPr>
        </p:nvGraphicFramePr>
        <p:xfrm>
          <a:off x="2514600" y="671215"/>
          <a:ext cx="4265295" cy="25445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3928502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04800" y="1522907"/>
            <a:ext cx="7314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Intuition: If 1 parameter</a:t>
            </a:r>
          </a:p>
        </p:txBody>
      </p:sp>
      <p:sp>
        <p:nvSpPr>
          <p:cNvPr id="4" name="Rectangle 3"/>
          <p:cNvSpPr/>
          <p:nvPr/>
        </p:nvSpPr>
        <p:spPr>
          <a:xfrm>
            <a:off x="304800" y="4481800"/>
            <a:ext cx="2057400" cy="528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360"/>
              </a:lnSpc>
            </a:pPr>
            <a:r>
              <a:rPr lang="en-US" sz="2400" dirty="0"/>
              <a:t>Solve for </a:t>
            </a:r>
          </a:p>
        </p:txBody>
      </p:sp>
      <p:pic>
        <p:nvPicPr>
          <p:cNvPr id="20" name="Picture 1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2090166"/>
            <a:ext cx="2574036" cy="329184"/>
          </a:xfrm>
          <a:prstGeom prst="rect">
            <a:avLst/>
          </a:prstGeom>
        </p:spPr>
      </p:pic>
      <p:cxnSp>
        <p:nvCxnSpPr>
          <p:cNvPr id="14" name="Straight Connector 13"/>
          <p:cNvCxnSpPr/>
          <p:nvPr/>
        </p:nvCxnSpPr>
        <p:spPr>
          <a:xfrm flipV="1">
            <a:off x="6011011" y="482104"/>
            <a:ext cx="0" cy="1727136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867400" y="2041755"/>
            <a:ext cx="2164713" cy="0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4431" y="2132867"/>
            <a:ext cx="104411" cy="16078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3968" y="869374"/>
            <a:ext cx="436290" cy="224427"/>
          </a:xfrm>
          <a:prstGeom prst="rect">
            <a:avLst/>
          </a:prstGeom>
        </p:spPr>
      </p:pic>
      <p:cxnSp>
        <p:nvCxnSpPr>
          <p:cNvPr id="23" name="Straight Connector 22"/>
          <p:cNvCxnSpPr/>
          <p:nvPr/>
        </p:nvCxnSpPr>
        <p:spPr>
          <a:xfrm>
            <a:off x="381000" y="2876550"/>
            <a:ext cx="83058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1" name="Picture 3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3001385"/>
            <a:ext cx="5719572" cy="83210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416" y="3947587"/>
            <a:ext cx="2299716" cy="436626"/>
          </a:xfrm>
          <a:prstGeom prst="rect">
            <a:avLst/>
          </a:prstGeom>
        </p:spPr>
      </p:pic>
      <p:sp>
        <p:nvSpPr>
          <p:cNvPr id="33" name="Rectangle 32"/>
          <p:cNvSpPr/>
          <p:nvPr/>
        </p:nvSpPr>
        <p:spPr>
          <a:xfrm>
            <a:off x="3679751" y="3833489"/>
            <a:ext cx="3336036" cy="5005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360"/>
              </a:lnSpc>
            </a:pPr>
            <a:r>
              <a:rPr lang="en-US" sz="2400" dirty="0"/>
              <a:t>(for every   )</a:t>
            </a:r>
          </a:p>
        </p:txBody>
      </p:sp>
      <p:pic>
        <p:nvPicPr>
          <p:cNvPr id="35" name="Picture 3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8165" y="4012135"/>
            <a:ext cx="125730" cy="262890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8869" y="4634567"/>
            <a:ext cx="1639062" cy="276606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6172200" y="833140"/>
            <a:ext cx="1524880" cy="1052810"/>
            <a:chOff x="5137487" y="1006891"/>
            <a:chExt cx="2015567" cy="1391591"/>
          </a:xfrm>
        </p:grpSpPr>
        <p:sp>
          <p:nvSpPr>
            <p:cNvPr id="22" name="Freeform 21"/>
            <p:cNvSpPr/>
            <p:nvPr/>
          </p:nvSpPr>
          <p:spPr>
            <a:xfrm>
              <a:off x="5137487" y="1007182"/>
              <a:ext cx="1041121" cy="1391300"/>
            </a:xfrm>
            <a:custGeom>
              <a:avLst/>
              <a:gdLst>
                <a:gd name="connsiteX0" fmla="*/ 0 w 2667000"/>
                <a:gd name="connsiteY0" fmla="*/ 0 h 2076450"/>
                <a:gd name="connsiteX1" fmla="*/ 800100 w 2667000"/>
                <a:gd name="connsiteY1" fmla="*/ 1724025 h 2076450"/>
                <a:gd name="connsiteX2" fmla="*/ 2667000 w 2667000"/>
                <a:gd name="connsiteY2" fmla="*/ 2076450 h 2076450"/>
                <a:gd name="connsiteX0" fmla="*/ 0 w 1819275"/>
                <a:gd name="connsiteY0" fmla="*/ 0 h 2085975"/>
                <a:gd name="connsiteX1" fmla="*/ 800100 w 1819275"/>
                <a:gd name="connsiteY1" fmla="*/ 1724025 h 2085975"/>
                <a:gd name="connsiteX2" fmla="*/ 1819275 w 1819275"/>
                <a:gd name="connsiteY2" fmla="*/ 2085975 h 2085975"/>
                <a:gd name="connsiteX0" fmla="*/ 0 w 1819275"/>
                <a:gd name="connsiteY0" fmla="*/ 0 h 2085975"/>
                <a:gd name="connsiteX1" fmla="*/ 609600 w 1819275"/>
                <a:gd name="connsiteY1" fmla="*/ 1504950 h 2085975"/>
                <a:gd name="connsiteX2" fmla="*/ 1819275 w 1819275"/>
                <a:gd name="connsiteY2" fmla="*/ 2085975 h 2085975"/>
                <a:gd name="connsiteX0" fmla="*/ 0 w 1819275"/>
                <a:gd name="connsiteY0" fmla="*/ 0 h 2085975"/>
                <a:gd name="connsiteX1" fmla="*/ 609600 w 1819275"/>
                <a:gd name="connsiteY1" fmla="*/ 1504950 h 2085975"/>
                <a:gd name="connsiteX2" fmla="*/ 1819275 w 1819275"/>
                <a:gd name="connsiteY2" fmla="*/ 2085975 h 2085975"/>
                <a:gd name="connsiteX0" fmla="*/ 0 w 1819275"/>
                <a:gd name="connsiteY0" fmla="*/ 0 h 2087456"/>
                <a:gd name="connsiteX1" fmla="*/ 609600 w 1819275"/>
                <a:gd name="connsiteY1" fmla="*/ 1504950 h 2087456"/>
                <a:gd name="connsiteX2" fmla="*/ 1819275 w 1819275"/>
                <a:gd name="connsiteY2" fmla="*/ 2085975 h 2087456"/>
                <a:gd name="connsiteX0" fmla="*/ 0 w 1590675"/>
                <a:gd name="connsiteY0" fmla="*/ 0 h 2124809"/>
                <a:gd name="connsiteX1" fmla="*/ 381000 w 1590675"/>
                <a:gd name="connsiteY1" fmla="*/ 1543050 h 2124809"/>
                <a:gd name="connsiteX2" fmla="*/ 1590675 w 1590675"/>
                <a:gd name="connsiteY2" fmla="*/ 2124075 h 2124809"/>
                <a:gd name="connsiteX0" fmla="*/ 2321 w 1592996"/>
                <a:gd name="connsiteY0" fmla="*/ 0 h 2124809"/>
                <a:gd name="connsiteX1" fmla="*/ 383321 w 1592996"/>
                <a:gd name="connsiteY1" fmla="*/ 1543050 h 2124809"/>
                <a:gd name="connsiteX2" fmla="*/ 1592996 w 1592996"/>
                <a:gd name="connsiteY2" fmla="*/ 2124075 h 2124809"/>
                <a:gd name="connsiteX0" fmla="*/ 0 w 1590675"/>
                <a:gd name="connsiteY0" fmla="*/ 0 h 2124809"/>
                <a:gd name="connsiteX1" fmla="*/ 381000 w 1590675"/>
                <a:gd name="connsiteY1" fmla="*/ 1543050 h 2124809"/>
                <a:gd name="connsiteX2" fmla="*/ 1590675 w 1590675"/>
                <a:gd name="connsiteY2" fmla="*/ 2124075 h 2124809"/>
                <a:gd name="connsiteX0" fmla="*/ 0 w 1590675"/>
                <a:gd name="connsiteY0" fmla="*/ 0 h 2124675"/>
                <a:gd name="connsiteX1" fmla="*/ 468316 w 1590675"/>
                <a:gd name="connsiteY1" fmla="*/ 1484839 h 2124675"/>
                <a:gd name="connsiteX2" fmla="*/ 1590675 w 1590675"/>
                <a:gd name="connsiteY2" fmla="*/ 2124075 h 2124675"/>
                <a:gd name="connsiteX0" fmla="*/ 0 w 1590675"/>
                <a:gd name="connsiteY0" fmla="*/ 0 h 2125697"/>
                <a:gd name="connsiteX1" fmla="*/ 555633 w 1590675"/>
                <a:gd name="connsiteY1" fmla="*/ 1688578 h 2125697"/>
                <a:gd name="connsiteX2" fmla="*/ 1590675 w 1590675"/>
                <a:gd name="connsiteY2" fmla="*/ 2124075 h 2125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90675" h="2125697">
                  <a:moveTo>
                    <a:pt x="0" y="0"/>
                  </a:moveTo>
                  <a:cubicBezTo>
                    <a:pt x="25400" y="917575"/>
                    <a:pt x="290521" y="1334566"/>
                    <a:pt x="555633" y="1688578"/>
                  </a:cubicBezTo>
                  <a:cubicBezTo>
                    <a:pt x="820745" y="2042590"/>
                    <a:pt x="1250950" y="2139950"/>
                    <a:pt x="1590675" y="2124075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/>
            <p:cNvSpPr/>
            <p:nvPr/>
          </p:nvSpPr>
          <p:spPr>
            <a:xfrm flipH="1">
              <a:off x="6111933" y="1006891"/>
              <a:ext cx="1041121" cy="1391300"/>
            </a:xfrm>
            <a:custGeom>
              <a:avLst/>
              <a:gdLst>
                <a:gd name="connsiteX0" fmla="*/ 0 w 2667000"/>
                <a:gd name="connsiteY0" fmla="*/ 0 h 2076450"/>
                <a:gd name="connsiteX1" fmla="*/ 800100 w 2667000"/>
                <a:gd name="connsiteY1" fmla="*/ 1724025 h 2076450"/>
                <a:gd name="connsiteX2" fmla="*/ 2667000 w 2667000"/>
                <a:gd name="connsiteY2" fmla="*/ 2076450 h 2076450"/>
                <a:gd name="connsiteX0" fmla="*/ 0 w 1819275"/>
                <a:gd name="connsiteY0" fmla="*/ 0 h 2085975"/>
                <a:gd name="connsiteX1" fmla="*/ 800100 w 1819275"/>
                <a:gd name="connsiteY1" fmla="*/ 1724025 h 2085975"/>
                <a:gd name="connsiteX2" fmla="*/ 1819275 w 1819275"/>
                <a:gd name="connsiteY2" fmla="*/ 2085975 h 2085975"/>
                <a:gd name="connsiteX0" fmla="*/ 0 w 1819275"/>
                <a:gd name="connsiteY0" fmla="*/ 0 h 2085975"/>
                <a:gd name="connsiteX1" fmla="*/ 609600 w 1819275"/>
                <a:gd name="connsiteY1" fmla="*/ 1504950 h 2085975"/>
                <a:gd name="connsiteX2" fmla="*/ 1819275 w 1819275"/>
                <a:gd name="connsiteY2" fmla="*/ 2085975 h 2085975"/>
                <a:gd name="connsiteX0" fmla="*/ 0 w 1819275"/>
                <a:gd name="connsiteY0" fmla="*/ 0 h 2085975"/>
                <a:gd name="connsiteX1" fmla="*/ 609600 w 1819275"/>
                <a:gd name="connsiteY1" fmla="*/ 1504950 h 2085975"/>
                <a:gd name="connsiteX2" fmla="*/ 1819275 w 1819275"/>
                <a:gd name="connsiteY2" fmla="*/ 2085975 h 2085975"/>
                <a:gd name="connsiteX0" fmla="*/ 0 w 1819275"/>
                <a:gd name="connsiteY0" fmla="*/ 0 h 2087456"/>
                <a:gd name="connsiteX1" fmla="*/ 609600 w 1819275"/>
                <a:gd name="connsiteY1" fmla="*/ 1504950 h 2087456"/>
                <a:gd name="connsiteX2" fmla="*/ 1819275 w 1819275"/>
                <a:gd name="connsiteY2" fmla="*/ 2085975 h 2087456"/>
                <a:gd name="connsiteX0" fmla="*/ 0 w 1590675"/>
                <a:gd name="connsiteY0" fmla="*/ 0 h 2124809"/>
                <a:gd name="connsiteX1" fmla="*/ 381000 w 1590675"/>
                <a:gd name="connsiteY1" fmla="*/ 1543050 h 2124809"/>
                <a:gd name="connsiteX2" fmla="*/ 1590675 w 1590675"/>
                <a:gd name="connsiteY2" fmla="*/ 2124075 h 2124809"/>
                <a:gd name="connsiteX0" fmla="*/ 2321 w 1592996"/>
                <a:gd name="connsiteY0" fmla="*/ 0 h 2124809"/>
                <a:gd name="connsiteX1" fmla="*/ 383321 w 1592996"/>
                <a:gd name="connsiteY1" fmla="*/ 1543050 h 2124809"/>
                <a:gd name="connsiteX2" fmla="*/ 1592996 w 1592996"/>
                <a:gd name="connsiteY2" fmla="*/ 2124075 h 2124809"/>
                <a:gd name="connsiteX0" fmla="*/ 0 w 1590675"/>
                <a:gd name="connsiteY0" fmla="*/ 0 h 2124809"/>
                <a:gd name="connsiteX1" fmla="*/ 381000 w 1590675"/>
                <a:gd name="connsiteY1" fmla="*/ 1543050 h 2124809"/>
                <a:gd name="connsiteX2" fmla="*/ 1590675 w 1590675"/>
                <a:gd name="connsiteY2" fmla="*/ 2124075 h 2124809"/>
                <a:gd name="connsiteX0" fmla="*/ 0 w 1590675"/>
                <a:gd name="connsiteY0" fmla="*/ 0 h 2124675"/>
                <a:gd name="connsiteX1" fmla="*/ 468316 w 1590675"/>
                <a:gd name="connsiteY1" fmla="*/ 1484839 h 2124675"/>
                <a:gd name="connsiteX2" fmla="*/ 1590675 w 1590675"/>
                <a:gd name="connsiteY2" fmla="*/ 2124075 h 2124675"/>
                <a:gd name="connsiteX0" fmla="*/ 0 w 1590675"/>
                <a:gd name="connsiteY0" fmla="*/ 0 h 2125697"/>
                <a:gd name="connsiteX1" fmla="*/ 555633 w 1590675"/>
                <a:gd name="connsiteY1" fmla="*/ 1688578 h 2125697"/>
                <a:gd name="connsiteX2" fmla="*/ 1590675 w 1590675"/>
                <a:gd name="connsiteY2" fmla="*/ 2124075 h 2125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90675" h="2125697">
                  <a:moveTo>
                    <a:pt x="0" y="0"/>
                  </a:moveTo>
                  <a:cubicBezTo>
                    <a:pt x="25400" y="917575"/>
                    <a:pt x="290521" y="1334566"/>
                    <a:pt x="555633" y="1688578"/>
                  </a:cubicBezTo>
                  <a:cubicBezTo>
                    <a:pt x="820745" y="2042590"/>
                    <a:pt x="1250950" y="2139950"/>
                    <a:pt x="1590675" y="2124075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304800" y="285750"/>
            <a:ext cx="73142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Normal equation: Method to solve for </a:t>
            </a:r>
          </a:p>
          <a:p>
            <a:r>
              <a:rPr lang="en-US" sz="2400" dirty="0"/>
              <a:t>analytically.</a:t>
            </a:r>
          </a:p>
        </p:txBody>
      </p:sp>
      <p:pic>
        <p:nvPicPr>
          <p:cNvPr id="27" name="Picture 26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3257550"/>
            <a:ext cx="918972" cy="306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999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3" grpId="0"/>
      <p:bldP spid="2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3422" y="2495550"/>
            <a:ext cx="5512663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Notation:</a:t>
            </a:r>
          </a:p>
          <a:p>
            <a:r>
              <a:rPr lang="en-US" sz="100" dirty="0"/>
              <a:t> </a:t>
            </a:r>
            <a:endParaRPr lang="en-US" sz="2000" dirty="0"/>
          </a:p>
          <a:p>
            <a:r>
              <a:rPr lang="en-US" sz="2400" dirty="0"/>
              <a:t>   </a:t>
            </a:r>
            <a:r>
              <a:rPr lang="en-US" sz="2400" b="1" dirty="0"/>
              <a:t>m</a:t>
            </a:r>
            <a:r>
              <a:rPr lang="en-US" sz="2400" dirty="0"/>
              <a:t> = Number of training examples</a:t>
            </a:r>
          </a:p>
          <a:p>
            <a:r>
              <a:rPr lang="en-US" sz="2400" dirty="0"/>
              <a:t>   </a:t>
            </a:r>
            <a:r>
              <a:rPr lang="en-US" sz="2400" b="1" dirty="0"/>
              <a:t>x</a:t>
            </a:r>
            <a:r>
              <a:rPr lang="en-US" sz="2400" dirty="0"/>
              <a:t>’s = “input” variable / features</a:t>
            </a:r>
          </a:p>
          <a:p>
            <a:r>
              <a:rPr lang="en-US" sz="2400" dirty="0"/>
              <a:t>   </a:t>
            </a:r>
            <a:r>
              <a:rPr lang="en-US" sz="2400" b="1" dirty="0"/>
              <a:t>y</a:t>
            </a:r>
            <a:r>
              <a:rPr lang="en-US" sz="2400" dirty="0"/>
              <a:t>’s = “output” variable / “target” variable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0750445"/>
              </p:ext>
            </p:extLst>
          </p:nvPr>
        </p:nvGraphicFramePr>
        <p:xfrm>
          <a:off x="3276600" y="209550"/>
          <a:ext cx="5334000" cy="23241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3911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428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</a:rPr>
                        <a:t>Size in</a:t>
                      </a:r>
                      <a:r>
                        <a:rPr lang="en-US" sz="2400" b="1" u="none" strike="noStrike" baseline="0" dirty="0">
                          <a:effectLst/>
                        </a:rPr>
                        <a:t> </a:t>
                      </a:r>
                      <a:r>
                        <a:rPr lang="en-US" sz="2400" b="1" u="none" strike="noStrike" dirty="0">
                          <a:effectLst/>
                        </a:rPr>
                        <a:t>feet</a:t>
                      </a:r>
                      <a:r>
                        <a:rPr lang="en-US" sz="2400" b="1" u="none" strike="noStrike" baseline="30000" dirty="0">
                          <a:effectLst/>
                        </a:rPr>
                        <a:t>2</a:t>
                      </a:r>
                      <a:r>
                        <a:rPr lang="en-US" sz="2400" b="1" u="none" strike="noStrike" dirty="0">
                          <a:effectLst/>
                        </a:rPr>
                        <a:t> (</a:t>
                      </a:r>
                      <a:r>
                        <a:rPr lang="en-US" sz="2400" b="0" u="none" strike="noStrike" dirty="0">
                          <a:effectLst/>
                        </a:rPr>
                        <a:t>x</a:t>
                      </a:r>
                      <a:r>
                        <a:rPr lang="en-US" sz="2400" b="1" u="none" strike="noStrike" dirty="0">
                          <a:effectLst/>
                        </a:rPr>
                        <a:t>)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</a:rPr>
                        <a:t>Price ($) in 1000's (</a:t>
                      </a:r>
                      <a:r>
                        <a:rPr lang="en-US" sz="2400" b="0" u="none" strike="noStrike" dirty="0">
                          <a:effectLst/>
                        </a:rPr>
                        <a:t>y</a:t>
                      </a:r>
                      <a:r>
                        <a:rPr lang="en-US" sz="2400" b="1" u="none" strike="noStrike" dirty="0">
                          <a:effectLst/>
                        </a:rPr>
                        <a:t>)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13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2104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460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13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1416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232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13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1534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315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13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852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178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13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…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…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96955" y="209550"/>
            <a:ext cx="266486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/>
              <a:t>Training set of</a:t>
            </a:r>
          </a:p>
          <a:p>
            <a:pPr algn="ctr"/>
            <a:r>
              <a:rPr lang="en-US" sz="2800" b="1" dirty="0"/>
              <a:t>housing prices</a:t>
            </a:r>
          </a:p>
          <a:p>
            <a:pPr algn="ctr"/>
            <a:r>
              <a:rPr lang="en-US" sz="2800" b="1" dirty="0"/>
              <a:t>(Milwaukee, WI)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0" y="2800350"/>
            <a:ext cx="195315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X</a:t>
            </a:r>
            <a:r>
              <a:rPr lang="en-US" sz="2400" baseline="30000" dirty="0"/>
              <a:t>(1)</a:t>
            </a:r>
            <a:r>
              <a:rPr lang="en-US" sz="2400" dirty="0"/>
              <a:t> = 2104</a:t>
            </a:r>
          </a:p>
          <a:p>
            <a:r>
              <a:rPr lang="en-US" sz="2400" dirty="0"/>
              <a:t>X</a:t>
            </a:r>
            <a:r>
              <a:rPr lang="en-US" sz="2400" baseline="30000" dirty="0"/>
              <a:t>(2)</a:t>
            </a:r>
            <a:r>
              <a:rPr lang="en-US" sz="2400" dirty="0"/>
              <a:t> = 1416</a:t>
            </a:r>
          </a:p>
          <a:p>
            <a:r>
              <a:rPr lang="en-US" sz="2400" dirty="0"/>
              <a:t>…</a:t>
            </a:r>
          </a:p>
          <a:p>
            <a:endParaRPr lang="en-US" sz="2400" dirty="0"/>
          </a:p>
          <a:p>
            <a:r>
              <a:rPr lang="en-US" sz="2400" dirty="0"/>
              <a:t>Y</a:t>
            </a:r>
            <a:r>
              <a:rPr lang="en-US" sz="2400" baseline="30000" dirty="0"/>
              <a:t>(1)</a:t>
            </a:r>
            <a:r>
              <a:rPr lang="en-US" sz="2400" dirty="0"/>
              <a:t> = 460</a:t>
            </a:r>
          </a:p>
          <a:p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762000" y="4179153"/>
            <a:ext cx="38889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(x, y) – one training example</a:t>
            </a:r>
          </a:p>
          <a:p>
            <a:r>
              <a:rPr lang="en-US" sz="2400" dirty="0"/>
              <a:t>(x</a:t>
            </a:r>
            <a:r>
              <a:rPr lang="en-US" sz="2400" baseline="30000" dirty="0"/>
              <a:t>(1)</a:t>
            </a:r>
            <a:r>
              <a:rPr lang="en-US" sz="2400" dirty="0"/>
              <a:t>,y</a:t>
            </a:r>
            <a:r>
              <a:rPr lang="en-US" sz="2400" baseline="30000" dirty="0"/>
              <a:t>(1)</a:t>
            </a:r>
            <a:r>
              <a:rPr lang="en-US" sz="2400" dirty="0"/>
              <a:t>) – </a:t>
            </a:r>
            <a:r>
              <a:rPr lang="en-US" sz="2400" dirty="0" err="1"/>
              <a:t>i</a:t>
            </a:r>
            <a:r>
              <a:rPr lang="en-US" sz="2400" baseline="30000" dirty="0" err="1"/>
              <a:t>th</a:t>
            </a:r>
            <a:r>
              <a:rPr lang="en-US" sz="2400" dirty="0"/>
              <a:t> training example</a:t>
            </a:r>
          </a:p>
        </p:txBody>
      </p:sp>
    </p:spTree>
    <p:extLst>
      <p:ext uri="{BB962C8B-B14F-4D97-AF65-F5344CB8AC3E}">
        <p14:creationId xmlns:p14="http://schemas.microsoft.com/office/powerpoint/2010/main" val="32371728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4964077"/>
              </p:ext>
            </p:extLst>
          </p:nvPr>
        </p:nvGraphicFramePr>
        <p:xfrm>
          <a:off x="679449" y="714375"/>
          <a:ext cx="7543798" cy="22098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142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29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6946">
                <a:tc>
                  <a:txBody>
                    <a:bodyPr/>
                    <a:lstStyle/>
                    <a:p>
                      <a:pPr algn="ctr" fontAlgn="b"/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  <a:latin typeface="+mj-lt"/>
                        </a:rPr>
                        <a:t>Size</a:t>
                      </a:r>
                      <a:r>
                        <a:rPr lang="en-US" sz="1600" b="1" u="none" strike="noStrike" baseline="0" dirty="0">
                          <a:effectLst/>
                          <a:latin typeface="+mj-lt"/>
                        </a:rPr>
                        <a:t> (</a:t>
                      </a:r>
                      <a:r>
                        <a:rPr lang="en-US" sz="1600" b="1" u="none" strike="noStrike" dirty="0">
                          <a:effectLst/>
                          <a:latin typeface="+mj-lt"/>
                        </a:rPr>
                        <a:t>feet</a:t>
                      </a:r>
                      <a:r>
                        <a:rPr lang="en-US" sz="1600" b="1" u="none" strike="noStrike" baseline="30000" dirty="0">
                          <a:effectLst/>
                          <a:latin typeface="+mj-lt"/>
                        </a:rPr>
                        <a:t>2</a:t>
                      </a:r>
                      <a:r>
                        <a:rPr lang="en-US" sz="1600" b="1" u="none" strike="noStrike" baseline="0" dirty="0">
                          <a:effectLst/>
                          <a:latin typeface="+mj-lt"/>
                        </a:rPr>
                        <a:t>)</a:t>
                      </a:r>
                    </a:p>
                    <a:p>
                      <a:pPr algn="ctr" fontAlgn="b"/>
                      <a:endParaRPr lang="en-US" sz="1600" b="1" u="none" strike="noStrike" baseline="0" dirty="0">
                        <a:effectLst/>
                        <a:latin typeface="+mj-lt"/>
                      </a:endParaRPr>
                    </a:p>
                    <a:p>
                      <a:pPr algn="ctr" fontAlgn="b"/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Number of bedrooms</a:t>
                      </a:r>
                    </a:p>
                    <a:p>
                      <a:pPr algn="ctr" fontAlgn="b"/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Number of floors</a:t>
                      </a:r>
                    </a:p>
                    <a:p>
                      <a:pPr algn="ctr" fontAlgn="b"/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Age</a:t>
                      </a:r>
                      <a:r>
                        <a:rPr lang="en-US" sz="16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of home (years)</a:t>
                      </a:r>
                    </a:p>
                    <a:p>
                      <a:pPr algn="ctr" fontAlgn="b"/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Price ($1000)</a:t>
                      </a:r>
                    </a:p>
                    <a:p>
                      <a:pPr algn="ctr" fontAlgn="b"/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  <a:p>
                      <a:pPr algn="ctr" fontAlgn="b"/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67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j-lt"/>
                        </a:rPr>
                        <a:t>2104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460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92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j-lt"/>
                        </a:rPr>
                        <a:t>1416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232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92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1534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j-lt"/>
                        </a:rPr>
                        <a:t>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j-lt"/>
                        </a:rPr>
                        <a:t>30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315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92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852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36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178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92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5984543"/>
              </p:ext>
            </p:extLst>
          </p:nvPr>
        </p:nvGraphicFramePr>
        <p:xfrm>
          <a:off x="1832116" y="714375"/>
          <a:ext cx="6400799" cy="22098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142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4694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  <a:latin typeface="+mj-lt"/>
                        </a:rPr>
                        <a:t>Size</a:t>
                      </a:r>
                      <a:r>
                        <a:rPr lang="en-US" sz="1600" b="1" u="none" strike="noStrike" baseline="0" dirty="0">
                          <a:effectLst/>
                          <a:latin typeface="+mj-lt"/>
                        </a:rPr>
                        <a:t> (</a:t>
                      </a:r>
                      <a:r>
                        <a:rPr lang="en-US" sz="1600" b="1" u="none" strike="noStrike" dirty="0">
                          <a:effectLst/>
                          <a:latin typeface="+mj-lt"/>
                        </a:rPr>
                        <a:t>feet</a:t>
                      </a:r>
                      <a:r>
                        <a:rPr lang="en-US" sz="1600" b="1" u="none" strike="noStrike" baseline="30000" dirty="0">
                          <a:effectLst/>
                          <a:latin typeface="+mj-lt"/>
                        </a:rPr>
                        <a:t>2</a:t>
                      </a:r>
                      <a:r>
                        <a:rPr lang="en-US" sz="1600" b="1" u="none" strike="noStrike" baseline="0" dirty="0">
                          <a:effectLst/>
                          <a:latin typeface="+mj-lt"/>
                        </a:rPr>
                        <a:t>)</a:t>
                      </a:r>
                    </a:p>
                    <a:p>
                      <a:pPr algn="ctr" fontAlgn="b"/>
                      <a:endParaRPr lang="en-US" sz="1600" b="1" u="none" strike="noStrike" baseline="0" dirty="0">
                        <a:effectLst/>
                        <a:latin typeface="+mj-lt"/>
                      </a:endParaRPr>
                    </a:p>
                    <a:p>
                      <a:pPr algn="ctr" fontAlgn="b"/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Number of bedrooms</a:t>
                      </a:r>
                    </a:p>
                    <a:p>
                      <a:pPr algn="ctr" fontAlgn="b"/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Number of floors</a:t>
                      </a:r>
                    </a:p>
                    <a:p>
                      <a:pPr algn="ctr" fontAlgn="b"/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Age</a:t>
                      </a:r>
                      <a:r>
                        <a:rPr lang="en-US" sz="16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of home (years)</a:t>
                      </a:r>
                    </a:p>
                    <a:p>
                      <a:pPr algn="ctr" fontAlgn="b"/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Price ($1000)</a:t>
                      </a:r>
                    </a:p>
                    <a:p>
                      <a:pPr algn="ctr" fontAlgn="b"/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  <a:p>
                      <a:pPr algn="ctr" fontAlgn="b"/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67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j-lt"/>
                        </a:rPr>
                        <a:t>2104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460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92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j-lt"/>
                        </a:rPr>
                        <a:t>1416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232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92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1534</a:t>
                      </a: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j-lt"/>
                        </a:rPr>
                        <a:t>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j-lt"/>
                        </a:rPr>
                        <a:t>30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315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92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852</a:t>
                      </a: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36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178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92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3000</a:t>
                      </a: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38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540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04800" y="209550"/>
            <a:ext cx="777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Examples: </a:t>
            </a:r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434" y="1323975"/>
            <a:ext cx="230505" cy="15430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5939" y="1323975"/>
            <a:ext cx="222885" cy="15049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8397" y="1323974"/>
            <a:ext cx="228600" cy="15049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2061" y="1323973"/>
            <a:ext cx="230505" cy="15430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7280" y="1320164"/>
            <a:ext cx="120015" cy="16383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9968" y="1320164"/>
            <a:ext cx="234315" cy="15049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178" y="355104"/>
            <a:ext cx="729615" cy="17526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3069950"/>
            <a:ext cx="2672906" cy="136817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3084693"/>
            <a:ext cx="990981" cy="136817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107" y="4581774"/>
            <a:ext cx="2124075" cy="27432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819400" y="4481294"/>
            <a:ext cx="64755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Normal equation</a:t>
            </a:r>
          </a:p>
          <a:p>
            <a:r>
              <a:rPr lang="en-US" dirty="0"/>
              <a:t>https://</a:t>
            </a:r>
            <a:r>
              <a:rPr lang="en-US" dirty="0" err="1"/>
              <a:t>en.wikipedia.org</a:t>
            </a:r>
            <a:r>
              <a:rPr lang="en-US" dirty="0"/>
              <a:t>/wiki/</a:t>
            </a:r>
            <a:r>
              <a:rPr lang="en-US" dirty="0" err="1"/>
              <a:t>Linear_least_squares</a:t>
            </a:r>
            <a:r>
              <a:rPr lang="en-US" dirty="0"/>
              <a:t>_(mathematics)</a:t>
            </a:r>
          </a:p>
        </p:txBody>
      </p:sp>
    </p:spTree>
    <p:extLst>
      <p:ext uri="{BB962C8B-B14F-4D97-AF65-F5344CB8AC3E}">
        <p14:creationId xmlns:p14="http://schemas.microsoft.com/office/powerpoint/2010/main" val="4223530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700" y="0"/>
            <a:ext cx="6830786" cy="51435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600" y="285750"/>
            <a:ext cx="4114800" cy="502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56899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362227" y="4552950"/>
            <a:ext cx="44863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pinv</a:t>
            </a:r>
            <a:r>
              <a:rPr lang="en-US" sz="24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(X’*X)*X’*y</a:t>
            </a:r>
          </a:p>
        </p:txBody>
      </p:sp>
      <p:pic>
        <p:nvPicPr>
          <p:cNvPr id="2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438150"/>
            <a:ext cx="3288792" cy="438912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2352261" y="1055916"/>
            <a:ext cx="4343400" cy="52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360"/>
              </a:lnSpc>
            </a:pPr>
            <a:r>
              <a:rPr lang="en-US" sz="2800" dirty="0"/>
              <a:t>is inverse of matrix             .</a:t>
            </a:r>
          </a:p>
        </p:txBody>
      </p:sp>
      <p:sp>
        <p:nvSpPr>
          <p:cNvPr id="4" name="Rectangle 3"/>
          <p:cNvSpPr/>
          <p:nvPr/>
        </p:nvSpPr>
        <p:spPr>
          <a:xfrm>
            <a:off x="762000" y="4121983"/>
            <a:ext cx="6477000" cy="9643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ts val="3360"/>
              </a:lnSpc>
              <a:buFontTx/>
              <a:buChar char="-"/>
            </a:pPr>
            <a:endParaRPr lang="en-US" sz="2800" dirty="0"/>
          </a:p>
          <a:p>
            <a:pPr>
              <a:lnSpc>
                <a:spcPts val="3360"/>
              </a:lnSpc>
            </a:pPr>
            <a:r>
              <a:rPr lang="en-US" sz="2800" dirty="0" err="1"/>
              <a:t>Matlab</a:t>
            </a:r>
            <a:r>
              <a:rPr lang="en-US" sz="2800" dirty="0"/>
              <a:t>/Octave: </a:t>
            </a:r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097" y="1047750"/>
            <a:ext cx="1655064" cy="43891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7617" y="1090696"/>
            <a:ext cx="957072" cy="33832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" y="1733550"/>
            <a:ext cx="81534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numpy.linalg.solve</a:t>
            </a:r>
            <a:r>
              <a:rPr lang="en-US" sz="2400" dirty="0"/>
              <a:t>(a, b)</a:t>
            </a:r>
          </a:p>
          <a:p>
            <a:r>
              <a:rPr lang="en-US" sz="2400" dirty="0">
                <a:hlinkClick r:id="rId9"/>
              </a:rPr>
              <a:t>http://docs.scipy.org/doc/numpy-1.10.1/reference/generated/numpy.linalg.solve.html</a:t>
            </a:r>
            <a:endParaRPr lang="en-US" sz="2400" dirty="0"/>
          </a:p>
          <a:p>
            <a:endParaRPr lang="en-US" sz="2400" dirty="0"/>
          </a:p>
          <a:p>
            <a:r>
              <a:rPr lang="en-US" sz="2400" b="1" dirty="0"/>
              <a:t>theta = </a:t>
            </a:r>
            <a:r>
              <a:rPr lang="en-US" sz="2400" b="1" dirty="0" err="1"/>
              <a:t>np.linalg.solve</a:t>
            </a:r>
            <a:r>
              <a:rPr lang="en-US" sz="2400" b="1" dirty="0"/>
              <a:t>(X, y) </a:t>
            </a:r>
          </a:p>
          <a:p>
            <a:endParaRPr lang="en-US" sz="2400" dirty="0"/>
          </a:p>
          <a:p>
            <a:r>
              <a:rPr lang="en-US" sz="2400" dirty="0"/>
              <a:t>Assumes X is not singular, and is square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96000" y="361950"/>
            <a:ext cx="2663973" cy="369332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Show derivation notebook</a:t>
            </a:r>
          </a:p>
        </p:txBody>
      </p:sp>
    </p:spTree>
    <p:extLst>
      <p:ext uri="{BB962C8B-B14F-4D97-AF65-F5344CB8AC3E}">
        <p14:creationId xmlns:p14="http://schemas.microsoft.com/office/powerpoint/2010/main" val="3984088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7" grpId="0"/>
      <p:bldP spid="4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574057"/>
            <a:ext cx="293370" cy="160020"/>
          </a:xfrm>
          <a:prstGeom prst="rect">
            <a:avLst/>
          </a:prstGeom>
        </p:spPr>
      </p:pic>
      <p:sp>
        <p:nvSpPr>
          <p:cNvPr id="69" name="Rectangle 68"/>
          <p:cNvSpPr/>
          <p:nvPr/>
        </p:nvSpPr>
        <p:spPr>
          <a:xfrm>
            <a:off x="344042" y="357485"/>
            <a:ext cx="841895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      training examples,     features.</a:t>
            </a:r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4275" y="573040"/>
            <a:ext cx="194691" cy="16002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52400" y="886420"/>
            <a:ext cx="420947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u="sng" dirty="0"/>
              <a:t>Gradient Descent</a:t>
            </a:r>
          </a:p>
        </p:txBody>
      </p:sp>
      <p:sp>
        <p:nvSpPr>
          <p:cNvPr id="10" name="Rectangle 9"/>
          <p:cNvSpPr/>
          <p:nvPr/>
        </p:nvSpPr>
        <p:spPr>
          <a:xfrm>
            <a:off x="4800600" y="886420"/>
            <a:ext cx="420947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u="sng" dirty="0"/>
              <a:t>Normal Equation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4419600" y="1047750"/>
            <a:ext cx="0" cy="3733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800600" y="1537734"/>
            <a:ext cx="41148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800" dirty="0"/>
              <a:t>No need to choose    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800" dirty="0"/>
              <a:t>Don’t need to iterate.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14921" y="1563434"/>
            <a:ext cx="399935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800" dirty="0"/>
              <a:t>Need to choose    .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800" dirty="0"/>
              <a:t>Needs many iterations.</a:t>
            </a:r>
          </a:p>
          <a:p>
            <a:endParaRPr lang="en-US" sz="2800" dirty="0"/>
          </a:p>
        </p:txBody>
      </p:sp>
      <p:pic>
        <p:nvPicPr>
          <p:cNvPr id="8" name="Picture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1776296"/>
            <a:ext cx="200025" cy="160020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513220" y="2412492"/>
            <a:ext cx="352367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800" dirty="0"/>
              <a:t>Works well even when     is large.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800600" y="2391430"/>
            <a:ext cx="399980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800" dirty="0"/>
              <a:t>Need to compute</a:t>
            </a:r>
          </a:p>
        </p:txBody>
      </p:sp>
      <p:pic>
        <p:nvPicPr>
          <p:cNvPr id="14" name="Picture 1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2914650"/>
            <a:ext cx="1448181" cy="384048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4800600" y="3238500"/>
            <a:ext cx="372262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800" dirty="0"/>
              <a:t>Slow if     is very large.</a:t>
            </a:r>
          </a:p>
        </p:txBody>
      </p:sp>
      <p:pic>
        <p:nvPicPr>
          <p:cNvPr id="20" name="Picture 19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1388" y="1744980"/>
            <a:ext cx="200025" cy="16002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3057525"/>
            <a:ext cx="194691" cy="16002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1834" y="3448049"/>
            <a:ext cx="261366" cy="214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978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3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80999" y="361950"/>
            <a:ext cx="73142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What if           is non-invertible?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14400" y="1073983"/>
            <a:ext cx="7772400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3360"/>
              </a:lnSpc>
              <a:buFont typeface="Arial" pitchFamily="34" charset="0"/>
              <a:buChar char="•"/>
            </a:pPr>
            <a:r>
              <a:rPr lang="en-US" sz="2800" dirty="0"/>
              <a:t>Redundant features (linearly dependent).</a:t>
            </a:r>
          </a:p>
          <a:p>
            <a:pPr lvl="1">
              <a:lnSpc>
                <a:spcPts val="3360"/>
              </a:lnSpc>
            </a:pPr>
            <a:r>
              <a:rPr lang="en-US" sz="2800" dirty="0"/>
              <a:t>E.g.            size in feet</a:t>
            </a:r>
            <a:r>
              <a:rPr lang="en-US" sz="2800" baseline="30000" dirty="0"/>
              <a:t>2</a:t>
            </a:r>
            <a:endParaRPr lang="en-US" sz="2800" dirty="0"/>
          </a:p>
          <a:p>
            <a:pPr lvl="1">
              <a:lnSpc>
                <a:spcPts val="3360"/>
              </a:lnSpc>
            </a:pPr>
            <a:r>
              <a:rPr lang="en-US" sz="2800" dirty="0"/>
              <a:t>                   size in m</a:t>
            </a:r>
            <a:r>
              <a:rPr lang="en-US" sz="2800" baseline="30000" dirty="0"/>
              <a:t>2</a:t>
            </a: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914400" y="2632097"/>
            <a:ext cx="6477000" cy="9643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ts val="3360"/>
              </a:lnSpc>
              <a:buFontTx/>
              <a:buChar char="-"/>
            </a:pPr>
            <a:endParaRPr lang="en-US" sz="2800" dirty="0"/>
          </a:p>
          <a:p>
            <a:pPr marL="457200" indent="-457200">
              <a:lnSpc>
                <a:spcPts val="3360"/>
              </a:lnSpc>
              <a:buFont typeface="Arial" pitchFamily="34" charset="0"/>
              <a:buChar char="•"/>
            </a:pPr>
            <a:r>
              <a:rPr lang="en-US" sz="2800" dirty="0"/>
              <a:t>Too many features (e.g.             ).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447800" y="3586206"/>
            <a:ext cx="7086600" cy="528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ts val="3360"/>
              </a:lnSpc>
              <a:buFontTx/>
              <a:buChar char="-"/>
            </a:pPr>
            <a:r>
              <a:rPr lang="en-US" sz="2800" dirty="0"/>
              <a:t>Delete some features, or use regularization.</a:t>
            </a:r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9227" y="1713912"/>
            <a:ext cx="709422" cy="21069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654" y="2143778"/>
            <a:ext cx="709422" cy="21069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5535" y="3208782"/>
            <a:ext cx="978789" cy="27736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3817" y="435785"/>
            <a:ext cx="837438" cy="296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23589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514350"/>
            <a:ext cx="676275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aseline="30000" dirty="0"/>
              <a:t>Problem:</a:t>
            </a:r>
            <a:r>
              <a:rPr lang="en-US" sz="2400" dirty="0"/>
              <a:t> </a:t>
            </a:r>
            <a:r>
              <a:rPr lang="en-US" sz="2400" baseline="30000" dirty="0"/>
              <a:t>considering different cities for opening a new outlet. The chain already has trucks in various cities and you have data for profits and populations from the cities.</a:t>
            </a:r>
          </a:p>
          <a:p>
            <a:endParaRPr lang="en-US" sz="2400" baseline="30000" dirty="0"/>
          </a:p>
          <a:p>
            <a:r>
              <a:rPr lang="en-US" sz="2400" baseline="30000" dirty="0"/>
              <a:t>You would like to use this data to help you select which city to expand to next.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962150"/>
            <a:ext cx="1892300" cy="2743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5200" y="1962150"/>
            <a:ext cx="1257300" cy="273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0720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514350"/>
            <a:ext cx="67627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aseline="30000" dirty="0"/>
              <a:t>Visualize data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0182" y="611453"/>
            <a:ext cx="5642068" cy="4522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32622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514350"/>
            <a:ext cx="67627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aseline="30000" dirty="0"/>
              <a:t>Run linear regression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361950"/>
            <a:ext cx="5866860" cy="456565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28600" y="1428750"/>
            <a:ext cx="2978804" cy="2862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Theta found by gradient descent: -3.630291 1.166362 </a:t>
            </a:r>
          </a:p>
          <a:p>
            <a:endParaRPr lang="en-US" dirty="0"/>
          </a:p>
          <a:p>
            <a:r>
              <a:rPr lang="en-US" dirty="0"/>
              <a:t>For population = 35,000, we predict a profit of 4519.767868</a:t>
            </a:r>
          </a:p>
          <a:p>
            <a:endParaRPr lang="en-US" dirty="0"/>
          </a:p>
          <a:p>
            <a:r>
              <a:rPr lang="en-US" dirty="0"/>
              <a:t>For population = 70,000, we predict a profit of 45342.450129</a:t>
            </a:r>
          </a:p>
        </p:txBody>
      </p:sp>
    </p:spTree>
    <p:extLst>
      <p:ext uri="{BB962C8B-B14F-4D97-AF65-F5344CB8AC3E}">
        <p14:creationId xmlns:p14="http://schemas.microsoft.com/office/powerpoint/2010/main" val="38361022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133350"/>
            <a:ext cx="756128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Assessing the accuracy of model coefficients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0" y="1466850"/>
            <a:ext cx="1905000" cy="8001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7400" y="2495550"/>
            <a:ext cx="1714500" cy="381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6400" y="3194050"/>
            <a:ext cx="2806700" cy="6731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76800" y="4095750"/>
            <a:ext cx="4191000" cy="9906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38800" y="819150"/>
            <a:ext cx="2209800" cy="45098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666750"/>
            <a:ext cx="51816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Linear regression with residual term. Represents what we can’t explain with our model.</a:t>
            </a:r>
          </a:p>
          <a:p>
            <a:endParaRPr lang="en-US" sz="2000" dirty="0"/>
          </a:p>
          <a:p>
            <a:r>
              <a:rPr lang="en-US" sz="2000" dirty="0"/>
              <a:t>RSS measures the amount of variability that is left unexplained after performing the regression</a:t>
            </a:r>
          </a:p>
          <a:p>
            <a:endParaRPr lang="en-US" sz="2000" baseline="30000" dirty="0"/>
          </a:p>
          <a:p>
            <a:r>
              <a:rPr lang="en-US" sz="2000" dirty="0"/>
              <a:t>TSS (Total sum of squares) measures the total variance when measuring the response y.</a:t>
            </a:r>
          </a:p>
          <a:p>
            <a:endParaRPr lang="en-US" sz="2000" dirty="0"/>
          </a:p>
          <a:p>
            <a:r>
              <a:rPr lang="en-US" sz="2000" dirty="0"/>
              <a:t>R</a:t>
            </a:r>
            <a:r>
              <a:rPr lang="en-US" sz="2000" baseline="30000" dirty="0"/>
              <a:t>2</a:t>
            </a:r>
            <a:r>
              <a:rPr lang="en-US" sz="2000" dirty="0"/>
              <a:t>  amount of variance explained by our model</a:t>
            </a:r>
            <a:endParaRPr lang="en-US" sz="2000" baseline="30000" dirty="0"/>
          </a:p>
          <a:p>
            <a:endParaRPr lang="en-US" sz="2000" baseline="30000" dirty="0"/>
          </a:p>
          <a:p>
            <a:r>
              <a:rPr lang="en-US" sz="2000" dirty="0"/>
              <a:t>The RSE is an estimate of the standard deviation of </a:t>
            </a:r>
            <a:r>
              <a:rPr lang="en-US" sz="2000" dirty="0" err="1"/>
              <a:t>ε</a:t>
            </a:r>
            <a:r>
              <a:rPr lang="en-US" sz="2000" dirty="0"/>
              <a:t>. It is basically the average amount that the response will deviate from the true regression line. </a:t>
            </a:r>
          </a:p>
          <a:p>
            <a:endParaRPr lang="en-US" sz="2000" baseline="30000" dirty="0"/>
          </a:p>
        </p:txBody>
      </p:sp>
    </p:spTree>
    <p:extLst>
      <p:ext uri="{BB962C8B-B14F-4D97-AF65-F5344CB8AC3E}">
        <p14:creationId xmlns:p14="http://schemas.microsoft.com/office/powerpoint/2010/main" val="162047166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133350"/>
            <a:ext cx="394991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Least square approach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4800" y="3486150"/>
            <a:ext cx="533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least squares approach chooses β</a:t>
            </a:r>
            <a:r>
              <a:rPr lang="en-US" sz="2000" baseline="-25000" dirty="0"/>
              <a:t>0</a:t>
            </a:r>
            <a:r>
              <a:rPr lang="en-US" sz="2000" dirty="0"/>
              <a:t> and β</a:t>
            </a:r>
            <a:r>
              <a:rPr lang="en-US" sz="2000" baseline="-25000" dirty="0"/>
              <a:t>1</a:t>
            </a:r>
            <a:r>
              <a:rPr lang="en-US" sz="2000" dirty="0"/>
              <a:t> to minimize the RSS. Using some calculus, one can show that the minimizers are:</a:t>
            </a:r>
            <a:endParaRPr lang="en-US" sz="2000" baseline="30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200" y="1504950"/>
            <a:ext cx="1905000" cy="8001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5200" y="819150"/>
            <a:ext cx="2209800" cy="45098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6400" y="3406241"/>
            <a:ext cx="3534780" cy="123560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000" y="2343150"/>
            <a:ext cx="7683166" cy="6159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00800" y="57150"/>
            <a:ext cx="2463800" cy="2348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300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4800600" y="438150"/>
            <a:ext cx="0" cy="41148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ounded Rectangle 4"/>
          <p:cNvSpPr/>
          <p:nvPr/>
        </p:nvSpPr>
        <p:spPr>
          <a:xfrm>
            <a:off x="1048288" y="399486"/>
            <a:ext cx="2533112" cy="609600"/>
          </a:xfrm>
          <a:prstGeom prst="round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Training Set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743488" y="1618686"/>
            <a:ext cx="3142712" cy="586556"/>
          </a:xfrm>
          <a:prstGeom prst="round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Learning Algorithm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933844" y="2837886"/>
            <a:ext cx="762000" cy="586556"/>
          </a:xfrm>
          <a:prstGeom prst="round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2807553"/>
            <a:ext cx="1143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Size of house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352800" y="2807553"/>
            <a:ext cx="1447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Estimated price</a:t>
            </a:r>
          </a:p>
        </p:txBody>
      </p:sp>
      <p:cxnSp>
        <p:nvCxnSpPr>
          <p:cNvPr id="12" name="Straight Arrow Connector 11"/>
          <p:cNvCxnSpPr>
            <a:stCxn id="5" idx="2"/>
            <a:endCxn id="6" idx="0"/>
          </p:cNvCxnSpPr>
          <p:nvPr/>
        </p:nvCxnSpPr>
        <p:spPr>
          <a:xfrm>
            <a:off x="2314844" y="1009086"/>
            <a:ext cx="0" cy="609600"/>
          </a:xfrm>
          <a:prstGeom prst="straightConnector1">
            <a:avLst/>
          </a:prstGeom>
          <a:ln w="57150">
            <a:solidFill>
              <a:schemeClr val="tx2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2"/>
            <a:endCxn id="7" idx="0"/>
          </p:cNvCxnSpPr>
          <p:nvPr/>
        </p:nvCxnSpPr>
        <p:spPr>
          <a:xfrm>
            <a:off x="2314844" y="2205242"/>
            <a:ext cx="0" cy="632644"/>
          </a:xfrm>
          <a:prstGeom prst="straightConnector1">
            <a:avLst/>
          </a:prstGeom>
          <a:ln w="57150">
            <a:solidFill>
              <a:schemeClr val="tx2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7" idx="1"/>
          </p:cNvCxnSpPr>
          <p:nvPr/>
        </p:nvCxnSpPr>
        <p:spPr>
          <a:xfrm>
            <a:off x="1143000" y="3131164"/>
            <a:ext cx="790844" cy="0"/>
          </a:xfrm>
          <a:prstGeom prst="straightConnector1">
            <a:avLst/>
          </a:prstGeom>
          <a:ln w="57150">
            <a:solidFill>
              <a:schemeClr val="tx2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7" idx="3"/>
          </p:cNvCxnSpPr>
          <p:nvPr/>
        </p:nvCxnSpPr>
        <p:spPr>
          <a:xfrm>
            <a:off x="2695844" y="3131164"/>
            <a:ext cx="733156" cy="0"/>
          </a:xfrm>
          <a:prstGeom prst="straightConnector1">
            <a:avLst/>
          </a:prstGeom>
          <a:ln w="57150">
            <a:solidFill>
              <a:schemeClr val="tx2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257800" y="438150"/>
            <a:ext cx="33698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How do we represent </a:t>
            </a:r>
            <a:r>
              <a:rPr lang="en-US" sz="2400" b="1" i="1" dirty="0"/>
              <a:t>h</a:t>
            </a:r>
            <a:r>
              <a:rPr lang="en-US" sz="2400" b="1" dirty="0"/>
              <a:t> ?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946147" y="1885950"/>
            <a:ext cx="389849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Linear regression with one variable.</a:t>
            </a:r>
          </a:p>
          <a:p>
            <a:r>
              <a:rPr lang="en-US" sz="2000" dirty="0"/>
              <a:t>(Univariate linear regression)</a:t>
            </a:r>
          </a:p>
          <a:p>
            <a:endParaRPr lang="en-US" sz="2000" dirty="0"/>
          </a:p>
        </p:txBody>
      </p:sp>
      <p:sp>
        <p:nvSpPr>
          <p:cNvPr id="2" name="TextBox 1"/>
          <p:cNvSpPr txBox="1"/>
          <p:nvPr/>
        </p:nvSpPr>
        <p:spPr>
          <a:xfrm>
            <a:off x="152400" y="3638550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h – hypothesis to learn (parameterized model) </a:t>
            </a:r>
          </a:p>
          <a:p>
            <a:r>
              <a:rPr lang="en-US" i="1" dirty="0">
                <a:solidFill>
                  <a:srgbClr val="FF0000"/>
                </a:solidFill>
              </a:rPr>
              <a:t>h maps from x to y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0" y="1123950"/>
            <a:ext cx="2972006" cy="533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800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/>
      <p:bldP spid="9" grpId="0"/>
      <p:bldP spid="36" grpId="0"/>
      <p:bldP spid="37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514350"/>
            <a:ext cx="67627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aseline="30000" dirty="0"/>
              <a:t>Saving and plotting theta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200150"/>
            <a:ext cx="4267200" cy="3200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5800" y="1200150"/>
            <a:ext cx="4193672" cy="332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13211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" y="666750"/>
            <a:ext cx="58674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Notes on: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Feature Scaling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Nonlinear Regression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Optimizing Cost using derivatives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90800" y="3181350"/>
            <a:ext cx="33394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Demo gradient descent algorithm </a:t>
            </a:r>
          </a:p>
          <a:p>
            <a:r>
              <a:rPr lang="en-US" dirty="0">
                <a:solidFill>
                  <a:srgbClr val="FF0000"/>
                </a:solidFill>
              </a:rPr>
              <a:t>-&gt; 08_linear_regression.ipynb</a:t>
            </a:r>
          </a:p>
        </p:txBody>
      </p:sp>
    </p:spTree>
    <p:extLst>
      <p:ext uri="{BB962C8B-B14F-4D97-AF65-F5344CB8AC3E}">
        <p14:creationId xmlns:p14="http://schemas.microsoft.com/office/powerpoint/2010/main" val="151227830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3D7AA13-A17D-644E-9FD2-27957EE19F39}"/>
              </a:ext>
            </a:extLst>
          </p:cNvPr>
          <p:cNvSpPr txBox="1"/>
          <p:nvPr/>
        </p:nvSpPr>
        <p:spPr>
          <a:xfrm>
            <a:off x="4038600" y="2190750"/>
            <a:ext cx="171707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STOP LECTURE 2</a:t>
            </a:r>
          </a:p>
        </p:txBody>
      </p:sp>
    </p:spTree>
    <p:extLst>
      <p:ext uri="{BB962C8B-B14F-4D97-AF65-F5344CB8AC3E}">
        <p14:creationId xmlns:p14="http://schemas.microsoft.com/office/powerpoint/2010/main" val="2448381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066800" y="4196775"/>
            <a:ext cx="37667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How to choose     ‘s ?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81000" y="249019"/>
            <a:ext cx="24272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Training Set</a:t>
            </a:r>
          </a:p>
        </p:txBody>
      </p:sp>
      <p:pic>
        <p:nvPicPr>
          <p:cNvPr id="8" name="Picture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5119" y="3028950"/>
            <a:ext cx="3377081" cy="46991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290" y="3616264"/>
            <a:ext cx="315615" cy="40328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57200" y="2943116"/>
            <a:ext cx="21435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Hypothesis: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430446" y="3581387"/>
            <a:ext cx="30009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‘s:      Parameters</a:t>
            </a:r>
          </a:p>
        </p:txBody>
      </p:sp>
      <p:pic>
        <p:nvPicPr>
          <p:cNvPr id="13" name="Picture 1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7140" y="4302064"/>
            <a:ext cx="315615" cy="403286"/>
          </a:xfrm>
          <a:prstGeom prst="rect">
            <a:avLst/>
          </a:prstGeom>
        </p:spPr>
      </p:pic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0749617"/>
              </p:ext>
            </p:extLst>
          </p:nvPr>
        </p:nvGraphicFramePr>
        <p:xfrm>
          <a:off x="3276600" y="209550"/>
          <a:ext cx="5334000" cy="23241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3911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428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</a:rPr>
                        <a:t>Size in</a:t>
                      </a:r>
                      <a:r>
                        <a:rPr lang="en-US" sz="2400" b="1" u="none" strike="noStrike" baseline="0" dirty="0">
                          <a:effectLst/>
                        </a:rPr>
                        <a:t> </a:t>
                      </a:r>
                      <a:r>
                        <a:rPr lang="en-US" sz="2400" b="1" u="none" strike="noStrike" dirty="0">
                          <a:effectLst/>
                        </a:rPr>
                        <a:t>feet</a:t>
                      </a:r>
                      <a:r>
                        <a:rPr lang="en-US" sz="2400" b="1" u="none" strike="noStrike" baseline="30000" dirty="0">
                          <a:effectLst/>
                        </a:rPr>
                        <a:t>2</a:t>
                      </a:r>
                      <a:r>
                        <a:rPr lang="en-US" sz="2400" b="1" u="none" strike="noStrike" dirty="0">
                          <a:effectLst/>
                        </a:rPr>
                        <a:t> (</a:t>
                      </a:r>
                      <a:r>
                        <a:rPr lang="en-US" sz="2400" b="0" u="none" strike="noStrike" dirty="0">
                          <a:effectLst/>
                        </a:rPr>
                        <a:t>x</a:t>
                      </a:r>
                      <a:r>
                        <a:rPr lang="en-US" sz="2400" b="1" u="none" strike="noStrike" dirty="0">
                          <a:effectLst/>
                        </a:rPr>
                        <a:t>)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</a:rPr>
                        <a:t>Price ($) in 1000's (</a:t>
                      </a:r>
                      <a:r>
                        <a:rPr lang="en-US" sz="2400" b="0" u="none" strike="noStrike" dirty="0">
                          <a:effectLst/>
                        </a:rPr>
                        <a:t>y</a:t>
                      </a:r>
                      <a:r>
                        <a:rPr lang="en-US" sz="2400" b="1" u="none" strike="noStrike" dirty="0">
                          <a:effectLst/>
                        </a:rPr>
                        <a:t>)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13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2104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460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13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1416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232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13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1534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315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13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852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178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13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…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…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6267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512826"/>
            <a:ext cx="2201418" cy="306324"/>
          </a:xfrm>
          <a:prstGeom prst="rect">
            <a:avLst/>
          </a:prstGeom>
        </p:spPr>
      </p:pic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79726303"/>
              </p:ext>
            </p:extLst>
          </p:nvPr>
        </p:nvGraphicFramePr>
        <p:xfrm>
          <a:off x="215306" y="1056513"/>
          <a:ext cx="2832694" cy="2400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pic>
        <p:nvPicPr>
          <p:cNvPr id="14" name="Picture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3545586"/>
            <a:ext cx="1044702" cy="62636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3545586"/>
            <a:ext cx="1044702" cy="62636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0" y="3545586"/>
            <a:ext cx="1044702" cy="626364"/>
          </a:xfrm>
          <a:prstGeom prst="rect">
            <a:avLst/>
          </a:prstGeom>
        </p:spPr>
      </p:pic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31280064"/>
              </p:ext>
            </p:extLst>
          </p:nvPr>
        </p:nvGraphicFramePr>
        <p:xfrm>
          <a:off x="3242055" y="1056513"/>
          <a:ext cx="2832694" cy="2400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99571369"/>
              </p:ext>
            </p:extLst>
          </p:nvPr>
        </p:nvGraphicFramePr>
        <p:xfrm>
          <a:off x="6268804" y="1056513"/>
          <a:ext cx="2832694" cy="2400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7772400" y="4552950"/>
            <a:ext cx="1096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Draw h(x)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3400" y="895350"/>
            <a:ext cx="28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895600" y="2724150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8310848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99" y="895350"/>
            <a:ext cx="2261483" cy="31468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04800" y="361950"/>
            <a:ext cx="16514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Hypothesis:</a:t>
            </a:r>
          </a:p>
        </p:txBody>
      </p:sp>
      <p:pic>
        <p:nvPicPr>
          <p:cNvPr id="20" name="Picture 1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959" y="1985145"/>
            <a:ext cx="662241" cy="28180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04800" y="1478062"/>
            <a:ext cx="16875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Parameters:</a:t>
            </a:r>
          </a:p>
        </p:txBody>
      </p:sp>
      <p:pic>
        <p:nvPicPr>
          <p:cNvPr id="13" name="Picture 1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3041141"/>
            <a:ext cx="3810000" cy="535429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304800" y="2594174"/>
            <a:ext cx="19717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Cost Function:</a:t>
            </a:r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817" y="3919133"/>
            <a:ext cx="2435263" cy="481417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304800" y="3827039"/>
            <a:ext cx="8402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Goal:</a:t>
            </a:r>
          </a:p>
        </p:txBody>
      </p:sp>
      <p:cxnSp>
        <p:nvCxnSpPr>
          <p:cNvPr id="30" name="Straight Connector 29"/>
          <p:cNvCxnSpPr/>
          <p:nvPr/>
        </p:nvCxnSpPr>
        <p:spPr>
          <a:xfrm>
            <a:off x="5105400" y="566800"/>
            <a:ext cx="0" cy="3962400"/>
          </a:xfrm>
          <a:prstGeom prst="line">
            <a:avLst/>
          </a:prstGeom>
          <a:ln w="12700">
            <a:solidFill>
              <a:schemeClr val="tx1">
                <a:alpha val="5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3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5963" y="819150"/>
            <a:ext cx="1799412" cy="355636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1885950"/>
            <a:ext cx="268054" cy="30255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2957238"/>
            <a:ext cx="3741419" cy="57731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3902045"/>
            <a:ext cx="2133600" cy="498505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6248400" y="57150"/>
            <a:ext cx="14253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/>
              <a:t>Simplified</a:t>
            </a:r>
          </a:p>
        </p:txBody>
      </p:sp>
    </p:spTree>
    <p:extLst>
      <p:ext uri="{BB962C8B-B14F-4D97-AF65-F5344CB8AC3E}">
        <p14:creationId xmlns:p14="http://schemas.microsoft.com/office/powerpoint/2010/main" val="2278243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92828426"/>
              </p:ext>
            </p:extLst>
          </p:nvPr>
        </p:nvGraphicFramePr>
        <p:xfrm>
          <a:off x="533400" y="1169225"/>
          <a:ext cx="3169920" cy="26860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4"/>
          </a:graphicData>
        </a:graphic>
      </p:graphicFrame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7578" y="209550"/>
            <a:ext cx="678942" cy="306324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228600" y="2102675"/>
            <a:ext cx="324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y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057400" y="3546010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</a:t>
            </a:r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731520" y="1143000"/>
            <a:ext cx="3063240" cy="2354580"/>
          </a:xfrm>
          <a:prstGeom prst="line">
            <a:avLst/>
          </a:prstGeom>
          <a:ln w="3810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59891"/>
            <a:ext cx="543154" cy="245059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1733550"/>
            <a:ext cx="640080" cy="208483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552728" y="578675"/>
            <a:ext cx="346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(for fixed     , this is a function of x)</a:t>
            </a:r>
          </a:p>
        </p:txBody>
      </p:sp>
      <p:pic>
        <p:nvPicPr>
          <p:cNvPr id="33" name="Picture 3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4095" y="666750"/>
            <a:ext cx="184709" cy="208483"/>
          </a:xfrm>
          <a:prstGeom prst="rect">
            <a:avLst/>
          </a:prstGeom>
        </p:spPr>
      </p:pic>
      <p:cxnSp>
        <p:nvCxnSpPr>
          <p:cNvPr id="34" name="Straight Connector 33"/>
          <p:cNvCxnSpPr/>
          <p:nvPr/>
        </p:nvCxnSpPr>
        <p:spPr>
          <a:xfrm>
            <a:off x="4648200" y="566800"/>
            <a:ext cx="0" cy="3962400"/>
          </a:xfrm>
          <a:prstGeom prst="line">
            <a:avLst/>
          </a:prstGeom>
          <a:ln w="12700">
            <a:solidFill>
              <a:schemeClr val="tx1">
                <a:alpha val="5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3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0784" y="209550"/>
            <a:ext cx="662940" cy="306324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5145934" y="578675"/>
            <a:ext cx="3080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(function of the parameter      )</a:t>
            </a:r>
          </a:p>
        </p:txBody>
      </p:sp>
      <p:pic>
        <p:nvPicPr>
          <p:cNvPr id="37" name="Picture 36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6291" y="666750"/>
            <a:ext cx="184709" cy="208483"/>
          </a:xfrm>
          <a:prstGeom prst="rect">
            <a:avLst/>
          </a:prstGeom>
        </p:spPr>
      </p:pic>
      <p:grpSp>
        <p:nvGrpSpPr>
          <p:cNvPr id="49" name="Group 48"/>
          <p:cNvGrpSpPr/>
          <p:nvPr/>
        </p:nvGrpSpPr>
        <p:grpSpPr>
          <a:xfrm>
            <a:off x="4956048" y="1104900"/>
            <a:ext cx="3883152" cy="2914650"/>
            <a:chOff x="4956048" y="1104900"/>
            <a:chExt cx="3883152" cy="2914650"/>
          </a:xfrm>
        </p:grpSpPr>
        <p:graphicFrame>
          <p:nvGraphicFramePr>
            <p:cNvPr id="40" name="Chart 39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121781722"/>
                </p:ext>
              </p:extLst>
            </p:nvPr>
          </p:nvGraphicFramePr>
          <p:xfrm>
            <a:off x="5334000" y="1104900"/>
            <a:ext cx="3505200" cy="268605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0"/>
            </a:graphicData>
          </a:graphic>
        </p:graphicFrame>
        <p:pic>
          <p:nvPicPr>
            <p:cNvPr id="48" name="Picture 47"/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6048" y="2132859"/>
              <a:ext cx="530352" cy="245059"/>
            </a:xfrm>
            <a:prstGeom prst="rect">
              <a:avLst/>
            </a:prstGeom>
          </p:spPr>
        </p:pic>
        <p:pic>
          <p:nvPicPr>
            <p:cNvPr id="47" name="Picture 46"/>
            <p:cNvPicPr>
              <a:picLocks noChangeAspect="1"/>
            </p:cNvPicPr>
            <p:nvPr>
              <p:custDataLst>
                <p:tags r:id="rId11"/>
              </p:custDataLst>
            </p:nvPr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22276" y="3811067"/>
              <a:ext cx="184709" cy="208483"/>
            </a:xfrm>
            <a:prstGeom prst="rect">
              <a:avLst/>
            </a:prstGeom>
          </p:spPr>
        </p:pic>
      </p:grpSp>
      <p:sp>
        <p:nvSpPr>
          <p:cNvPr id="4" name="TextBox 3"/>
          <p:cNvSpPr txBox="1"/>
          <p:nvPr/>
        </p:nvSpPr>
        <p:spPr>
          <a:xfrm>
            <a:off x="2819400" y="4629150"/>
            <a:ext cx="4215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Note: h(x</a:t>
            </a:r>
            <a:r>
              <a:rPr lang="en-US" baseline="30000" dirty="0">
                <a:solidFill>
                  <a:srgbClr val="008000"/>
                </a:solidFill>
              </a:rPr>
              <a:t>(</a:t>
            </a:r>
            <a:r>
              <a:rPr lang="en-US" baseline="30000" dirty="0" err="1">
                <a:solidFill>
                  <a:srgbClr val="008000"/>
                </a:solidFill>
              </a:rPr>
              <a:t>i</a:t>
            </a:r>
            <a:r>
              <a:rPr lang="en-US" baseline="30000" dirty="0">
                <a:solidFill>
                  <a:srgbClr val="008000"/>
                </a:solidFill>
              </a:rPr>
              <a:t>)</a:t>
            </a:r>
            <a:r>
              <a:rPr lang="en-US" dirty="0">
                <a:solidFill>
                  <a:srgbClr val="008000"/>
                </a:solidFill>
              </a:rPr>
              <a:t>)-y</a:t>
            </a:r>
            <a:r>
              <a:rPr lang="en-US" baseline="30000" dirty="0">
                <a:solidFill>
                  <a:srgbClr val="008000"/>
                </a:solidFill>
              </a:rPr>
              <a:t>(</a:t>
            </a:r>
            <a:r>
              <a:rPr lang="en-US" baseline="30000" dirty="0" err="1">
                <a:solidFill>
                  <a:srgbClr val="008000"/>
                </a:solidFill>
              </a:rPr>
              <a:t>i</a:t>
            </a:r>
            <a:r>
              <a:rPr lang="en-US" baseline="30000" dirty="0">
                <a:solidFill>
                  <a:srgbClr val="008000"/>
                </a:solidFill>
              </a:rPr>
              <a:t>)</a:t>
            </a:r>
            <a:r>
              <a:rPr lang="en-US" dirty="0">
                <a:solidFill>
                  <a:srgbClr val="008000"/>
                </a:solidFill>
              </a:rPr>
              <a:t>=0, J</a:t>
            </a:r>
            <a:r>
              <a:rPr lang="en-US" baseline="30000" dirty="0">
                <a:solidFill>
                  <a:srgbClr val="008000"/>
                </a:solidFill>
              </a:rPr>
              <a:t>(</a:t>
            </a:r>
            <a:r>
              <a:rPr lang="en-US" baseline="30000" dirty="0" err="1">
                <a:solidFill>
                  <a:srgbClr val="008000"/>
                </a:solidFill>
              </a:rPr>
              <a:t>i</a:t>
            </a:r>
            <a:r>
              <a:rPr lang="en-US" baseline="30000" dirty="0">
                <a:solidFill>
                  <a:srgbClr val="008000"/>
                </a:solidFill>
              </a:rPr>
              <a:t>)</a:t>
            </a:r>
            <a:r>
              <a:rPr lang="en-US" dirty="0">
                <a:solidFill>
                  <a:srgbClr val="008000"/>
                </a:solidFill>
              </a:rPr>
              <a:t>= 1/(2m)*(0</a:t>
            </a:r>
            <a:r>
              <a:rPr lang="en-US" baseline="30000" dirty="0">
                <a:solidFill>
                  <a:srgbClr val="008000"/>
                </a:solidFill>
              </a:rPr>
              <a:t>2</a:t>
            </a:r>
            <a:r>
              <a:rPr lang="en-US" dirty="0">
                <a:solidFill>
                  <a:srgbClr val="008000"/>
                </a:solidFill>
              </a:rPr>
              <a:t>+0</a:t>
            </a:r>
            <a:r>
              <a:rPr lang="en-US" baseline="30000" dirty="0">
                <a:solidFill>
                  <a:srgbClr val="008000"/>
                </a:solidFill>
              </a:rPr>
              <a:t>2</a:t>
            </a:r>
            <a:r>
              <a:rPr lang="en-US" dirty="0">
                <a:solidFill>
                  <a:srgbClr val="008000"/>
                </a:solidFill>
              </a:rPr>
              <a:t>+0</a:t>
            </a:r>
            <a:r>
              <a:rPr lang="en-US" baseline="30000" dirty="0">
                <a:solidFill>
                  <a:srgbClr val="008000"/>
                </a:solidFill>
              </a:rPr>
              <a:t>2</a:t>
            </a:r>
            <a:r>
              <a:rPr lang="en-US" dirty="0">
                <a:solidFill>
                  <a:srgbClr val="008000"/>
                </a:solidFill>
              </a:rPr>
              <a:t>)=0</a:t>
            </a:r>
          </a:p>
        </p:txBody>
      </p:sp>
      <p:pic>
        <p:nvPicPr>
          <p:cNvPr id="21" name="Picture 20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4095750"/>
            <a:ext cx="3741419" cy="577317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4248150"/>
            <a:ext cx="1723212" cy="340576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2724150"/>
            <a:ext cx="835762" cy="20848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477000" y="2659618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467600" y="2659618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934200" y="2952750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172200" y="2038350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276600" y="2114550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676400" y="2800350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438400" y="2495550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696200" y="2038350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875804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  <p:bldP spid="16" grpId="0"/>
      <p:bldP spid="17" grpId="0"/>
      <p:bldP spid="30" grpId="0"/>
      <p:bldP spid="36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VIOUS_ACTIVE_SLIDE" val="59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 \theta_1&#10;$&#10;% \delta_i^{(l)} = \left(\sum_j W_{ji}^{(l)} \delta_j^{(l+1)}\right) f'(z_i^{(l)})&#10;&#10;&#10;&#10;\end{document}"/>
  <p:tag name="IGUANATEXSIZE" val="30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theta_1$&#10;&#10;\end{document}"/>
  <p:tag name="IGUANATEXSIZE" val="24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theta_1$&#10;&#10;\end{document}"/>
  <p:tag name="IGUANATEXSIZE" val="24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theta_2$&#10;&#10;\end{document}"/>
  <p:tag name="IGUANATEXSIZE" val="24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x_1 = \frac{size (feet^2)}{2000}$&#10;&#10;\end{document}"/>
  <p:tag name="IGUANATEXSIZE" val="24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x_2 = \frac{numbersdf    of bedrooms}{5}$&#10;&#10;\end{document}"/>
  <p:tag name="IGUANATEXSIZE" val="24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J(\theta)$&#10;&#10;\end{document}"/>
  <p:tag name="IGUANATEXSIZE" val="24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J(\theta)$&#10;&#10;\end{document}"/>
  <p:tag name="IGUANATEXSIZE" val="24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x_i$&#10;&#10;&#10;\end{document}"/>
  <p:tag name="IGUANATEXSIZE" val="20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x_i - \mu_i$&#10;&#10;&#10;\end{document}"/>
  <p:tag name="IGUANATEXSIZE" val="20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x_0 = 1$&#10;&#10;&#10;\end{document}"/>
  <p:tag name="IGUANATEXSIZE" val="2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0,\theta_1) = \frac{1}{2m} \sum\limits^{m}_{i=1} \left( h_\theta(x^{(i)}) - y^{(i)} \right)^2&#10;$&#10;% \delta_i^{(l)} = \left(\sum_j W_{ji}^{(l)} \delta_j^{(l+1)}\right) f'(z_i^{(l)})&#10;&#10;&#10;&#10;\end{document}"/>
  <p:tag name="IGUANATEXSIZE" val="24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x_1 = \frac{size - 1000}{2000}$&#10;&#10;&#10;\end{document}"/>
  <p:tag name="IGUANATEXSIZE" val="24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x_2 = \frac{\#bedrooms - 2}{5}$&#10;&#10;&#10;\end{document}"/>
  <p:tag name="IGUANATEXSIZE" val="24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-0.5 \leq x_1 \leq 0.5, -0.5 \leq x_2 \leq 0.5$&#10;&#10;&#10;\end{document}"/>
  <p:tag name="IGUANATEXSIZE" val="20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\theta_j := \theta_j - \alpha \frac{\partial}{\partial \theta_j} J(\theta)&#10;$&#10;&#10;\end{document}"/>
  <p:tag name="IGUANATEXSIZE" val="32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\alpha&#10;$&#10;&#10;\end{document}"/>
  <p:tag name="IGUANATEXSIZE" val="32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\displaystyle&#10;\min_\theta J(\theta)&#10;$&#10;&#10;\end{document}"/>
  <p:tag name="IGUANATEXSIZE" val="24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J(\theta)&#10;$&#10;&#10;\end{document}"/>
  <p:tag name="IGUANATEXSIZE" val="24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10^{-3}&#10;$&#10;&#10;\end{document}"/>
  <p:tag name="IGUANATEXSIZE" val="24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\alpha&#10;$&#10;&#10;\end{document}"/>
  <p:tag name="IGUANATEXSIZE" val="28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\alpha&#10;$&#10;&#10;\end{document}"/>
  <p:tag name="IGUANATEXSIZE" val="28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underset{\theta_0,\theta_1}{\mathrm{minimize}} \; J(\theta_0,\theta_1)&#10;$&#10;% \delta_i^{(l)} = \left(\sum_j W_{ji}^{(l)} \delta_j^{(l+1)}\right) f'(z_i^{(l)})&#10;&#10;&#10;&#10;\end{document}"/>
  <p:tag name="IGUANATEXSIZE" val="30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J(\theta)&#10;$&#10;&#10;\end{document}"/>
  <p:tag name="IGUANATEXSIZE" val="24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\alpha&#10;$&#10;&#10;\end{document}"/>
  <p:tag name="IGUANATEXSIZE" val="28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\dots, 0.001, 0.000, 0.01, 0.000, 0.1, 0.000, 1, \dots&#10;$&#10;&#10;\end{document}"/>
  <p:tag name="IGUANATEXSIZE" val="28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h_\theta (x) = \theta_0 + \theta_1 \times frontage + \theta_2 \times depth&#10;$&#10;&#10;\end{document}"/>
  <p:tag name="IGUANATEXSIZE" val="24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\theta_0 + \theta_1 x + \theta_2 x^2&#10;$&#10;&#10;\end{document}"/>
  <p:tag name="IGUANATEXSIZE" val="24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\theta_0 + \theta_1 x + \theta_2 x^2 + \theta_3 x^3&#10;$&#10;&#10;\end{document}"/>
  <p:tag name="IGUANATEXSIZE" val="24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h_\theta(x) = \theta_0 + \theta_1 x_1 + \theta_2 x_2 + \theta_3 x_3&#10;$&#10;&#10;\end{document}"/>
  <p:tag name="IGUANATEXSIZE" val="20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= \theta_0 + \theta_1 (size) + \theta_2 (size)^2 + \theta_3 (size)^3&#10;$&#10;&#10;\end{document}"/>
  <p:tag name="IGUANATEXSIZE" val="20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1 = (size)&#10;$&#10;&#10;\end{document}"/>
  <p:tag name="IGUANATEXSIZE" val="20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2 = (size)^2&#10;$&#10;&#10;\end{document}"/>
  <p:tag name="IGUANATEXSIZE" val="2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 = \theta_1 x&#10;$&#10;% \delta_i^{(l)} = \left(\sum_j W_{ji}^{(l)} \delta_j^{(l+1)}\right) f'(z_i^{(l)})&#10;&#10;&#10;&#10;\end{document}"/>
  <p:tag name="IGUANATEXSIZE" val="30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3 = (size)^3&#10;$&#10;&#10;\end{document}"/>
  <p:tag name="IGUANATEXSIZE" val="20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h_\theta (x) = \theta_0 + \theta_1 (size) + \theta_2 (size)^2&#10;$&#10;&#10;\end{document}"/>
  <p:tag name="IGUANATEXSIZE" val="20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h_\theta (x) = \theta_0 + \theta_1 (size) + \theta_2 \sqrt{(size)}&#10;$&#10;&#10;\end{document}"/>
  <p:tag name="IGUANATEXSIZE" val="20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&#10;J(\theta) = a\theta^2 + b\theta + c&#10;$&#10;&#10;\end{document}"/>
  <p:tag name="IGUANATEXSIZE" val="24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&#10;$&#10;% \delta_i^{(l)} = \left(\sum_j W_{ji}^{(l)} \delta_j^{(l+1)}\right) f'(z_i^{(l)})&#10;&#10;&#10;&#10;\end{document}"/>
  <p:tag name="IGUANATEXSIZE" val="24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)&#10;$ &#10;&#10;% \delta_i^{(l)} = \left(\sum_j W_{ji}^{(l)} \delta_j^{(l+1)}\right) f'(z_i^{(l)})&#10;&#10;&#10;&#10;\end{document}"/>
  <p:tag name="IGUANATEXSIZE" val="24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&#10;\displaystyle&#10;J(\theta_0, \theta_1, \dots, \theta_m) = \frac{1}{2m} \sum^{m}_{i=1} (h_\theta(x^{(i)}) - y^{(i)})^2&#10;$&#10;&#10;\end{document}"/>
  <p:tag name="IGUANATEXSIZE" val="24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&#10;\frac{\partial}{\partial\theta_j} J(\theta) = \dots = 0&#10;$&#10;&#10;\end{document}"/>
  <p:tag name="IGUANATEXSIZE" val="24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&#10;j&#10;$&#10;&#10;\end{document}"/>
  <p:tag name="IGUANATEXSIZE" val="24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&#10;\theta_0, \theta_1, \dots, \theta_n&#10;$&#10;&#10;\end{document}"/>
  <p:tag name="IGUANATEXSIZE" val="2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1&#10;$&#10;% \delta_i^{(l)} = \left(\sum_j W_{ji}^{(l)} \delta_j^{(l+1)}\right) f'(z_i^{(l)})&#10;&#10;&#10;&#10;\end{document}"/>
  <p:tag name="IGUANATEXSIZE" val="30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 $(\theta \in \mathbb{R})$&#10;&#10;\end{document}"/>
  <p:tag name="IGUANATEXSIZE" val="24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0&#10;$&#10;&#10;\end{document}"/>
  <p:tag name="IGUANATEXSIZE" val="20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1&#10;$&#10;&#10;\end{document}"/>
  <p:tag name="IGUANATEXSIZE" val="20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2&#10;$&#10;&#10;\end{document}"/>
  <p:tag name="IGUANATEXSIZE" val="20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3&#10;$&#10;&#10;\end{document}"/>
  <p:tag name="IGUANATEXSIZE" val="20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y&#10;$&#10;&#10;\end{document}"/>
  <p:tag name="IGUANATEXSIZE" val="20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4&#10;$&#10;&#10;\end{document}"/>
  <p:tag name="IGUANATEXSIZE" val="20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m = 5.&#10;$&#10;&#10;\end{document}"/>
  <p:tag name="IGUANATEXSIZE" val="20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 = \begin{bmatrix}&#10;1 &amp; 2104 &amp; 5 &amp; 1 &amp; 45 \\&#10;1 &amp; 1416 &amp; 3 &amp; 2 &amp; 40 \\&#10;1 &amp; 1534 &amp; 3 &amp; 2 &amp; 30 \\&#10;1 &amp; 852 &amp; 2 &amp; 1 &amp; 36 \\&#10;1 &amp; 3000 &amp; 4 &amp; 1 &amp; 38&#10;\end{bmatrix}&#10;$&#10;&#10;\end{document}"/>
  <p:tag name="IGUANATEXSIZE" val="18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y = \begin{bmatrix}&#10; 460\\&#10; 232\\&#10; 315\\&#10; 178\\&#10;540&#10;\end{bmatrix}&#10;$&#10;&#10;\end{document}"/>
  <p:tag name="IGUANATEXSIZE" val="18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1) = \frac{1}{2m} \sum\limits^{m}_{i=1} \left( h_\theta(x^{(i)}) - y^{(i)} \right)^2&#10;$&#10;% \delta_i^{(l)} = \left(\sum_j W_{ji}^{(l)} \delta_j^{(l+1)}\right) f'(z_i^{(l)})&#10;&#10;&#10;&#10;\end{document}"/>
  <p:tag name="IGUANATEXSIZE" val="24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\Theta = (X^TX)^{-1}X^Ty&#10;$&#10;&#10;\end{document}"/>
  <p:tag name="IGUANATEXSIZE" val="20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\theta = (X^T X)^{-1} X^Ty&#10;$&#10;&#10;\end{document}"/>
  <p:tag name="IGUANATEXSIZE" val="32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(X^T X)^{-1}&#10;$&#10;&#10;\end{document}"/>
  <p:tag name="IGUANATEXSIZE" val="32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^T X&#10;$&#10;&#10;\end{document}"/>
  <p:tag name="IGUANATEXSIZE" val="32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m$&#10;&#10;&#10;\end{document}"/>
  <p:tag name="IGUANATEXSIZE" val="28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n$&#10;&#10;&#10;\end{document}"/>
  <p:tag name="IGUANATEXSIZE" val="28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alpha$&#10;&#10;&#10;\end{document}"/>
  <p:tag name="IGUANATEXSIZE" val="28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(X^TX)^{-1}$&#10;&#10;&#10;\end{document}"/>
  <p:tag name="IGUANATEXSIZE" val="28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alpha$&#10;&#10;&#10;\end{document}"/>
  <p:tag name="IGUANATEXSIZE" val="28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n$&#10;&#10;&#10;\end{document}"/>
  <p:tag name="IGUANATEXSIZE" val="28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&#10;\underset{\theta_1}{\mathrm{minimize}} \; J(\theta_1)&#10;$&#10;% \delta_i^{(l)} = \left(\sum_j W_{ji}^{(l)} \delta_j^{(l+1)}\right) f'(z_i^{(l)})&#10;&#10;&#10;&#10;\end{document}"/>
  <p:tag name="IGUANATEXSIZE" val="30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n$&#10;&#10;&#10;\end{document}"/>
  <p:tag name="IGUANATEXSIZE" val="28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1 =&#10;$&#10;&#10;\end{document}"/>
  <p:tag name="IGUANATEXSIZE" val="28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2 =&#10;$&#10;&#10;\end{document}"/>
  <p:tag name="IGUANATEXSIZE" val="28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m \leq n&#10;$&#10;&#10;\end{document}"/>
  <p:tag name="IGUANATEXSIZE" val="28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^TX&#10;$&#10;&#10;\end{document}"/>
  <p:tag name="IGUANATEXSIZE" val="28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&#10;$&#10;% \delta_i^{(l)} = \left(\sum_j W_{ji}^{(l)} \delta_j^{(l+1)}\right) f'(z_i^{(l)})&#10;&#10;&#10;&#10;\end{document}"/>
  <p:tag name="IGUANATEXSIZE" val="3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&#10;$&#10;% \delta_i^{(l)} = \left(\sum_j W_{ji}^{(l)} \delta_j^{(l+1)}\right) f'(z_i^{(l)})&#10;&#10;&#10;&#10;\end{document}"/>
  <p:tag name="IGUANATEXSIZE" val="2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1 = 1&#10;$&#10;% \delta_i^{(l)} = \left(\sum_j W_{ji}^{(l)} \delta_j^{(l+1)}\right) f'(z_i^{(l)})&#10;&#10;&#10;&#10;\end{document}"/>
  <p:tag name="IGUANATEXSIZE" val="2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 = \theta_0 + \theta_1 x&#10;$&#10;% \delta_i^{(l)} = \left(\sum_j W_{ji}^{(l)} \delta_j^{(l+1)}\right) f'(z_i^{(l)})&#10;&#10;&#10;&#10;\end{document}"/>
  <p:tag name="IGUANATEXSIZE" val="3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1&#10;$&#10;% \delta_i^{(l)} = \left(\sum_j W_{ji}^{(l)} \delta_j^{(l+1)}\right) f'(z_i^{(l)})&#10;&#10;&#10;&#10;\end{document}"/>
  <p:tag name="IGUANATEXSIZE" val="2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1)&#10;$&#10;% \delta_i^{(l)} = \left(\sum_j W_{ji}^{(l)} \delta_j^{(l+1)}\right) f'(z_i^{(l)})&#10;&#10;&#10;&#10;\end{document}"/>
  <p:tag name="IGUANATEXSIZE" val="3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1&#10;$&#10;% \delta_i^{(l)} = \left(\sum_j W_{ji}^{(l)} \delta_j^{(l+1)}\right) f'(z_i^{(l)})&#10;&#10;&#10;&#10;\end{document}"/>
  <p:tag name="IGUANATEXSIZE" val="2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1) = \frac{1}{2m} \sum\limits^{m}_{i=1} \left( h_\theta(x^{(i)}) - y^{(i)} \right)^2&#10;$&#10;% \delta_i^{(l)} = \left(\sum_j W_{ji}^{(l)} \delta_j^{(l+1)}\right) f'(z_i^{(l)})&#10;&#10;&#10;&#10;\end{document}"/>
  <p:tag name="IGUANATEXSIZE" val="24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 = \theta_1 x&#10;$&#10;% \delta_i^{(l)} = \left(\sum_j W_{ji}^{(l)} \delta_j^{(l+1)}\right) f'(z_i^{(l)})&#10;&#10;&#10;&#10;\end{document}"/>
  <p:tag name="IGUANATEXSIZE" val="3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1 = 0.5&#10;$&#10;% \delta_i^{(l)} = \left(\sum_j W_{ji}^{(l)} \delta_j^{(l+1)}\right) f'(z_i^{(l)})&#10;&#10;&#10;&#10;\end{document}"/>
  <p:tag name="IGUANATEXSIZE" val="24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1)&#10;$&#10;% \delta_i^{(l)} = \left(\sum_j W_{ji}^{(l)} \delta_j^{(l+1)}\right) f'(z_i^{(l)})&#10;&#10;&#10;&#10;\end{document}"/>
  <p:tag name="IGUANATEXSIZE" val="24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1&#10;$&#10;% \delta_i^{(l)} = \left(\sum_j W_{ji}^{(l)} \delta_j^{(l+1)}\right) f'(z_i^{(l)})&#10;&#10;&#10;&#10;\end{document}"/>
  <p:tag name="IGUANATEXSIZE" val="24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 = \theta_0 + \theta_1 x&#10;$&#10;% \delta_i^{(l)} = \left(\sum_j W_{ji}^{(l)} \delta_j^{(l+1)}\right) f'(z_i^{(l)})&#10;&#10;&#10;&#10;\end{document}"/>
  <p:tag name="IGUANATEXSIZE" val="3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 \theta_1&#10;$&#10;% \delta_i^{(l)} = \left(\sum_j W_{ji}^{(l)} \delta_j^{(l+1)}\right) f'(z_i^{(l)})&#10;&#10;&#10;&#10;\end{document}"/>
  <p:tag name="IGUANATEXSIZE" val="3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i&#10;$&#10;% \delta_i^{(l)} = \left(\sum_j W_{ji}^{(l)} \delta_j^{(l+1)}\right) f'(z_i^{(l)})&#10;&#10;&#10;&#10;\end{document}"/>
  <p:tag name="IGUANATEXSIZE" val="3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0,\theta_1) = \frac{1}{2m} \sum\limits^{m}_{i=1} \left( h_\theta(x^{(i)}) - y^{(i)} \right)^2&#10;$&#10;% \delta_i^{(l)} = \left(\sum_j W_{ji}^{(l)} \delta_j^{(l+1)}\right) f'(z_i^{(l)})&#10;&#10;&#10;&#10;\end{document}"/>
  <p:tag name="IGUANATEXSIZE" val="3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underset{\theta_0,\theta_1}{\mathrm{minimize}} \; J(\theta_0,\theta_1)&#10;$&#10;% \delta_i^{(l)} = \left(\sum_j W_{ji}^{(l)} \delta_j^{(l+1)}\right) f'(z_i^{(l)})&#10;&#10;&#10;&#10;\end{document}"/>
  <p:tag name="IGUANATEXSIZE" val="3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&#10;$&#10;% \delta_i^{(l)} = \left(\sum_j W_{ji}^{(l)} \delta_j^{(l+1)}\right) f'(z_i^{(l)})&#10;&#10;&#10;&#10;\end{document}"/>
  <p:tag name="IGUANATEXSIZE" val="3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 = 50  + 0.06x&#10;$&#10;% \delta_i^{(l)} = \left(\sum_j W_{ji}^{(l)} \delta_j^{(l+1)}\right) f'(z_i^{(l)})&#10;&#10;&#10;&#10;\end{document}"/>
  <p:tag name="IGUANATEXSIZE" val="3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 \theta_1&#10;$&#10;% \delta_i^{(l)} = \left(\sum_j W_{ji}^{(l)} \delta_j^{(l+1)}\right) f'(z_i^{(l)})&#10;&#10;&#10;&#10;\end{document}"/>
  <p:tag name="IGUANATEXSIZE" val="24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0,\theta_1)&#10;$&#10;% \delta_i^{(l)} = \left(\sum_j W_{ji}^{(l)} \delta_j^{(l+1)}\right) f'(z_i^{(l)})&#10;&#10;&#10;&#10;\end{document}"/>
  <p:tag name="IGUANATEXSIZE" val="3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\theta_1&#10;$&#10;% \delta_i^{(l)} = \left(\sum_j W_{ji}^{(l)} \delta_j^{(l+1)}\right) f'(z_i^{(l)})&#10;&#10;&#10;&#10;\end{document}"/>
  <p:tag name="IGUANATEXSIZE" val="24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0,\theta_1) &#10;$&#10;% \delta_i^{(l)} = \left(\sum_j W_{ji}^{(l)} \delta_j^{(l+1)}\right) f'(z_i^{(l)})&#10;&#10;&#10;&#10;\end{document}"/>
  <p:tag name="IGUANATEXSIZE" val="3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underset{\theta_0,\theta_1}{\mathrm{min}} \; J(\theta_0,\theta_1)&#10;$&#10;% \delta_i^{(l)} = \left(\sum_j W_{ji}^{(l)} \delta_j^{(l+1)}\right) f'(z_i^{(l)})&#10;&#10;&#10;&#10;\end{document}"/>
  <p:tag name="IGUANATEXSIZE" val="3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 \theta_1&#10;$&#10;% \delta_i^{(l)} = \left(\sum_j W_{ji}^{(l)} \delta_j^{(l+1)}\right) f'(z_i^{(l)})&#10;&#10;&#10;&#10;\end{document}"/>
  <p:tag name="IGUANATEXSIZE" val="3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i&#10;$&#10;% \delta_i^{(l)} = \left(\sum_j W_{ji}^{(l)} \delta_j^{(l+1)}\right) f'(z_i^{(l)})&#10;&#10;&#10;&#10;\end{document}"/>
  <p:tag name="IGUANATEXSIZE" val="3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0,\theta_1) &#10;$&#10;% \delta_i^{(l)} = \left(\sum_j W_{ji}^{(l)} \delta_j^{(l+1)}\right) f'(z_i^{(l)})&#10;&#10;&#10;&#10;\end{document}"/>
  <p:tag name="IGUANATEXSIZE" val="3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 \theta_1&#10;$&#10;% \delta_i^{(l)} = \left(\sum_j W_{ji}^{(l)} \delta_j^{(l+1)}\right) f'(z_i^{(l)})&#10;&#10;&#10;&#10;\end{document}"/>
  <p:tag name="IGUANATEXSIZE" val="3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0,\theta_1) &#10;$&#10;% \delta_i^{(l)} = \left(\sum_j W_{ji}^{(l)} \delta_j^{(l+1)}\right) f'(z_i^{(l)})&#10;&#10;&#10;&#10;\end{document}"/>
  <p:tag name="IGUANATEXSIZE" val="3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1&#10;$&#10;% \delta_i^{(l)} = \left(\sum_j W_{ji}^{(l)} \delta_j^{(l+1)}\right) f'(z_i^{(l)})&#10;&#10;&#10;&#10;\end{document}"/>
  <p:tag name="IGUANATEXSIZE" val="3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1&#10;$&#10;% \delta_i^{(l)} = \left(\sum_j W_{ji}^{(l)} \delta_j^{(l+1)}\right) f'(z_i^{(l)})&#10;&#10;&#10;&#10;\end{document}"/>
  <p:tag name="IGUANATEXSIZE" val="3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0,\theta_1) &#10;$&#10;% \delta_i^{(l)} = \left(\sum_j W_{ji}^{(l)} \delta_j^{(l+1)}\right) f'(z_i^{(l)})&#10;&#10;&#10;&#10;\end{document}"/>
  <p:tag name="IGUANATEXSIZE" val="3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1&#10;$&#10;% \delta_i^{(l)} = \left(\sum_j W_{ji}^{(l)} \delta_j^{(l+1)}\right) f'(z_i^{(l)})&#10;&#10;&#10;&#10;\end{document}"/>
  <p:tag name="IGUANATEXSIZE" val="3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repeat until convergence \{&#10;&#10;$&#10;\displaystyle&#10;\quad\theta_j := \theta_j - \alpha \frac{\partial}{\partial \theta_j} J(\theta_0,\theta_1)&#10;$&#10;&#10;\}&#10;% \delta_i^{(l)} = \left(\sum_j W_{ji}^{(l)} \delta_j^{(l+1)}\right) f'(z_i^{(l)})&#10;&#10;&#10;&#10;\end{document}"/>
  <p:tag name="IGUANATEXSIZE" val="24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(for $j=0$ and $j=1$)&#10;% \delta_i^{(l)} = \left(\sum_j W_{ji}^{(l)} \delta_j^{(l+1)}\right) f'(z_i^{(l)})&#10;&#10;&#10;&#10;\end{document}"/>
  <p:tag name="IGUANATEXSIZE" val="24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{\color{blue}\mathrm{temp}0} := \theta_0 - \alpha \frac{\partial}{\partial \theta_0} J(\theta_0,\theta_1)$ &#10;&#10;${\color{blue}\mathrm{temp}1} := \theta_1 - \alpha \frac{\partial}{\partial \theta_1} J(\theta_0,\theta_1)$ &#10;&#10;$\theta_0 := {\color{blue}\mathrm{temp}0}$&#10;&#10;$\theta_1 := {\color{blue}\mathrm{temp}1}$ &#10;&#10;% \delta_i^{(l)} = \left(\sum_j W_{ji}^{(l)} \delta_j^{(l+1)}\right) f'(z_i^{(l)})&#10;&#10;&#10;&#10;\end{document}"/>
  <p:tag name="IGUANATEXSIZE" val="2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 = \theta_0 + \theta_1 x&#10;$&#10;% \delta_i^{(l)} = \left(\sum_j W_{ji}^{(l)} \delta_j^{(l+1)}\right) f'(z_i^{(l)})&#10;&#10;&#10;&#10;\end{document}"/>
  <p:tag name="IGUANATEXSIZE" val="3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{\color{blue}\mathrm{temp}0} := \theta_0 - \alpha \frac{\partial}{\partial \theta_0} J(\theta_0,\theta_1)$ &#10;&#10;$\theta_0 := {\color{blue}\mathrm{temp}0}$&#10;&#10;${\color{blue}\mathrm{temp}1} := \theta_1 - \alpha \frac{\partial}{\partial \theta_1} J(\theta_0,\theta_1)$ &#10;&#10;$\theta_1 := {\color{blue}\mathrm{temp}1}$ &#10;&#10;% \delta_i^{(l)} = \left(\sum_j W_{ji}^{(l)} \delta_j^{(l+1)}\right) f'(z_i^{(l)})&#10;&#10;&#10;&#10;\end{document}"/>
  <p:tag name="IGUANATEXSIZE" val="24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repeat until convergence \{&#10;&#10;$&#10;\displaystyle&#10;\quad\theta_j := \theta_j - \alpha \frac{\partial}{\partial \theta_j} J(\theta_0,\theta_1)&#10;$ &#10;&#10;\}&#10;% \delta_i^{(l)} = \left(\sum_j W_{ji}^{(l)} \delta_j^{(l+1)}\right) f'(z_i^{(l)})&#10;&#10;&#10;&#10;\end{document}"/>
  <p:tag name="IGUANATEXSIZE" val="30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(simultaneously update&#10;&#10;\quad $j=0$ and $j=1$)&#10;% \delta_i^{(l)} = \left(\sum_j W_{ji}^{(l)} \delta_j^{(l+1)}\right) f'(z_i^{(l)})&#10;&#10;&#10;&#10;\end{document}"/>
  <p:tag name="IGUANATEXSIZE" val="30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1&#10;$&#10;% \delta_i^{(l)} = \left(\sum_j W_{ji}^{(l)} \delta_j^{(l+1)}\right) f'(z_i^{(l)})&#10;&#10;&#10;&#10;\end{document}"/>
  <p:tag name="IGUANATEXSIZE" val="24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1&#10;$&#10;% \delta_i^{(l)} = \left(\sum_j W_{ji}^{(l)} \delta_j^{(l+1)}\right) f'(z_i^{(l)})&#10;&#10;&#10;&#10;\end{document}"/>
  <p:tag name="IGUANATEXSIZE" val="24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displaystyle&#10;\quad\theta_1 := \theta_1 - \alpha \frac{\partial}{\partial \theta_1} J(\theta_1)&#10;$ &#10;&#10;% \delta_i^{(l)} = \left(\sum_j W_{ji}^{(l)} \delta_j^{(l+1)}\right) f'(z_i^{(l)})&#10;&#10;&#10;&#10;\end{document}"/>
  <p:tag name="IGUANATEXSIZE" val="30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1&#10;$&#10;% \delta_i^{(l)} = \left(\sum_j W_{ji}^{(l)} \delta_j^{(l+1)}\right) f'(z_i^{(l)})&#10;&#10;&#10;&#10;\end{document}"/>
  <p:tag name="IGUANATEXSIZE" val="24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color{red}\theta_1&#10;$&#10;% \delta_i^{(l)} = \left(\sum_j W_{ji}^{(l)} \delta_j^{(l+1)}\right) f'(z_i^{(l)})&#10;&#10;&#10;&#10;\end{document}"/>
  <p:tag name="IGUANATEXSIZE" val="24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color{red}\theta_1&#10;$&#10;% \delta_i^{(l)} = \left(\sum_j W_{ji}^{(l)} \delta_j^{(l+1)}\right) f'(z_i^{(l)})&#10;&#10;&#10;&#10;\end{document}"/>
  <p:tag name="IGUANATEXSIZE" val="24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displaystyle&#10;\quad\theta_1 := \theta_1 - \alpha \frac{d}{d \theta_1} J(\theta_1)&#10;$ &#10;&#10;% \delta_i^{(l)} = \left(\sum_j W_{ji}^{(l)} \delta_j^{(l+1)}\right) f'(z_i^{(l)})&#10;&#10;&#10;&#10;\end{document}"/>
  <p:tag name="IGUANATEXSIZE" val="3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\theta_0 = 1.5$&#10;&#10;$\theta_1 = 0$&#10;&#10;% \delta_i^{(l)} = \left(\sum_j W_{ji}^{(l)} \delta_j^{(l+1)}\right) f'(z_i^{(l)})&#10;&#10;&#10;&#10;\end{document}"/>
  <p:tag name="IGUANATEXSIZE" val="30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displaystyle&#10;\quad\theta_1 := \theta_1 - \alpha \frac{d}{d \theta_1} J(\theta_1)&#10;$ &#10;&#10;% \delta_i^{(l)} = \left(\sum_j W_{ji}^{(l)} \delta_j^{(l+1)}\right) f'(z_i^{(l)})&#10;&#10;&#10;&#10;\end{document}"/>
  <p:tag name="IGUANATEXSIZE" val="30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1&#10;$&#10;% \delta_i^{(l)} = \left(\sum_j W_{ji}^{(l)} \delta_j^{(l+1)}\right) f'(z_i^{(l)})&#10;&#10;&#10;&#10;\end{document}"/>
  <p:tag name="IGUANATEXSIZE" val="24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1)&#10;$ &#10;&#10;% \delta_i^{(l)} = \left(\sum_j W_{ji}^{(l)} \delta_j^{(l+1)}\right) f'(z_i^{(l)})&#10;&#10;&#10;&#10;\end{document}"/>
  <p:tag name="IGUANATEXSIZE" val="24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repeat until convergence \{&#10;&#10;$&#10;\displaystyle&#10;\quad\theta_j := \theta_j - \alpha \frac{\partial}{\partial \theta_j} J(\theta_0,\theta_1)&#10;$ &#10;&#10;\;\;\quad\quad{(for $j=1$ and $j=0$)}&#10;&#10;\}&#10;% \delta_i^{(l)} = \left(\sum_j W_{ji}^{(l)} \delta_j^{(l+1)}\right) f'(z_i^{(l)})&#10;&#10;&#10;&#10;\end{document}"/>
  <p:tag name="IGUANATEXSIZE" val="30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 = \theta_0 + \theta_1 x&#10;$&#10;% \delta_i^{(l)} = \left(\sum_j W_{ji}^{(l)} \delta_j^{(l+1)}\right) f'(z_i^{(l)})&#10;&#10;&#10;&#10;\end{document}"/>
  <p:tag name="IGUANATEXSIZE" val="30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0,\theta_1) = \frac{1}{2m} \sum\limits^{m}_{i=1} \left( h_\theta(x^{(i)}) - y^{(i)} \right)^2&#10;$&#10;% \delta_i^{(l)} = \left(\sum_j W_{ji}^{(l)} \delta_j^{(l+1)}\right) f'(z_i^{(l)})&#10;&#10;&#10;&#10;\end{document}"/>
  <p:tag name="IGUANATEXSIZE" val="30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displaystyle &#10;\frac{\partial}{\partial \theta_j} J(\theta_0,\theta_1) = &#10;$ &#10;% \delta_i^{(l)} = \left(\sum_j W_{ji}^{(l)} \delta_j^{(l+1)}\right) f'(z_i^{(l)})&#10;&#10;&#10;&#10;\end{document}"/>
  <p:tag name="IGUANATEXSIZE" val="30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=0: \frac{\partial}{\partial \theta_0} J(\theta_0,\theta_1) = &#10;% \frac{1}{M} \sum^{M}_{i=1} \left( h_\theta(x^{(i)}) - y^{(i)} \right)&#10;$ &#10;&#10;% \delta_i^{(l)} = \left(\sum_j W_{ji}^{(l)} \delta_j^{(l+1)}\right) f'(z_i^{(l)})&#10;&#10;&#10;&#10;\end{document}"/>
  <p:tag name="IGUANATEXSIZE" val="30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&#10;j=1: \frac{\partial}{\partial \theta_1} J(\theta_0,\theta_1) = &#10;$ &#10;&#10;% \delta_i^{(l)} = \left(\sum_j W_{ji}^{(l)} \delta_j^{(l+1)}\right) f'(z_i^{(l)})&#10;&#10;&#10;&#10;\end{document}"/>
  <p:tag name="IGUANATEXSIZE" val="30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 = \theta_0 + \theta_1 x&#10;$&#10;% \delta_i^{(l)} = \left(\sum_j W_{ji}^{(l)} \delta_j^{(l+1)}\right) f'(z_i^{(l)})&#10;&#10;&#10;&#10;\end{document}"/>
  <p:tag name="IGUANATEXSIZE" val="3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\theta_0 = 0$&#10;&#10;$\theta_1 = 0.5$&#10;&#10;% \delta_i^{(l)} = \left(\sum_j W_{ji}^{(l)} \delta_j^{(l+1)}\right) f'(z_i^{(l)})&#10;&#10;&#10;&#10;\end{document}"/>
  <p:tag name="IGUANATEXSIZE" val="30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0,\theta_1) = \frac{1}{2m} \sum\limits^{m}_{i=1} \left( h_\theta(x^{(i)}) - y^{(i)} \right)^2&#10;$&#10;% \delta_i^{(l)} = \left(\sum_j W_{ji}^{(l)} \delta_j^{(l+1)}\right) f'(z_i^{(l)})&#10;&#10;&#10;&#10;\end{document}"/>
  <p:tag name="IGUANATEXSIZE" val="30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repeat until convergence \{&#10;&#10;$&#10;\quad\theta_0 := \theta_0 - \alpha &#10; \frac{1}{m} \sum\limits^{m}_{i=1} \left( h_\theta(x^{(i)}) - y^{(i)} \right)&#10;$&#10;&#10;$&#10;\quad\theta_1 := \theta_1 - \alpha &#10; \frac{1}{m} \sum\limits^{m}_{i=1} \left( h_\theta(x^{(i)}) - y^{(i)} \right)\cdot x^{(i)}&#10;$&#10;&#10;\}&#10;% \delta_i^{(l)} = \left(\sum_j W_{ji}^{(l)} \delta_j^{(l+1)}\right) f'(z_i^{(l)})&#10;&#10;&#10;&#10;\end{document}"/>
  <p:tag name="IGUANATEXSIZE" val="30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&#10;$&#10;% \delta_i^{(l)} = \left(\sum_j W_{ji}^{(l)} \delta_j^{(l+1)}\right) f'(z_i^{(l)})&#10;&#10;&#10;&#10;\end{document}"/>
  <p:tag name="IGUANATEXSIZE" val="24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1&#10;$&#10;% \delta_i^{(l)} = \left(\sum_j W_{ji}^{(l)} \delta_j^{(l+1)}\right) f'(z_i^{(l)})&#10;&#10;&#10;&#10;\end{document}"/>
  <p:tag name="IGUANATEXSIZE" val="24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h_\theta (x) = \theta^T x =  \theta_0 x_0 + \theta_1 x_1 + \theta_2 x_2 + \dots + \theta_n x_n$&#10;&#10;\end{document}"/>
  <p:tag name="IGUANATEXSIZE" val="24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theta_0, \theta_1, \dots, \theta_n$&#10;&#10;\end{document}"/>
  <p:tag name="IGUANATEXSIZE" val="24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  J(\theta_0, \theta_1, \dots, \theta_n) = \frac{1}{2m} \sum^{m}_{i=1} (h_\theta (x^{(i)}) - y^{(i)})^2$&#10;&#10;\end{document}"/>
  <p:tag name="IGUANATEXSIZE" val="24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j = 0, \dots, n$&#10;&#10;\end{document}"/>
  <p:tag name="IGUANATEXSIZE" val="20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{$&#10;&#10;\end{document}"/>
  <p:tag name="IGUANATEXSIZE" val="24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}$&#10;&#10;\end{document}"/>
  <p:tag name="IGUANATEXSIZE" val="2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\theta_0 = 1$&#10;&#10;$\theta_1 = 0.5$&#10;&#10;% \delta_i^{(l)} = \left(\sum_j W_{ji}^{(l)} \delta_j^{(l+1)}\right) f'(z_i^{(l)})&#10;&#10;&#10;&#10;\end{document}"/>
  <p:tag name="IGUANATEXSIZE" val="30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theta_j := \theta_j - \alpha &#10;\frac{\partial}{\partial \theta_j} J(\theta_0, \dots, \theta_n)&#10;$&#10;&#10;\end{document}"/>
  <p:tag name="IGUANATEXSIZE" val="24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  \theta_0 := \theta_0 - \alpha \frac{1}{m} \sum^{m}_{i=1} (h_\theta (x^{(i)}) - y^{(i)})$&#10;&#10;\end{document}"/>
  <p:tag name="IGUANATEXSIZE" val="18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theta_0, \theta_1$&#10;&#10;\end{document}"/>
  <p:tag name="IGUANATEXSIZE" val="18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{$&#10;&#10;\end{document}"/>
  <p:tag name="IGUANATEXSIZE" val="24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}$&#10;&#10;\end{document}"/>
  <p:tag name="IGUANATEXSIZE" val="24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  \theta_1 := \theta_1 - \alpha \frac{1}{m} \sum^{m}_{i=1} (h_\theta (x^{(i)}) - y^{(i)})x^{(i)}$&#10;&#10;\end{document}"/>
  <p:tag name="IGUANATEXSIZE" val="18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\frac{\partial}{\partial \theta_0} J(\theta)&#10;$&#10;&#10;\end{document}"/>
  <p:tag name="IGUANATEXSIZE" val="18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(n \geq 1)&#10;$&#10;&#10;\end{document}"/>
  <p:tag name="IGUANATEXSIZE" val="18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{$&#10;&#10;\end{document}"/>
  <p:tag name="IGUANATEXSIZE" val="24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}$&#10;&#10;\end{document}"/>
  <p:tag name="IGUANATEXSIZE" val="2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 = \theta_0 + \theta_1 x&#10;$&#10;% \delta_i^{(l)} = \left(\sum_j W_{ji}^{(l)} \delta_j^{(l+1)}\right) f'(z_i^{(l)})&#10;&#10;&#10;&#10;\end{document}"/>
  <p:tag name="IGUANATEXSIZE" val="30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  \theta_j := \theta_j - &#10;\alpha \frac{1}{m} \sum^{m}_{i=1} (h_\theta (x^{(i)}) - y^{(i)})x^{(i)}_j$&#10;&#10;\end{document}"/>
  <p:tag name="IGUANATEXSIZE" val="18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theta_j$&#10;&#10;\end{document}"/>
  <p:tag name="IGUANATEXSIZE" val="18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j = 0, \dots, n$&#10;&#10;\end{document}"/>
  <p:tag name="IGUANATEXSIZE" val="16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theta_0 := \theta_0 - &#10;\alpha \frac{1}{m} \displaystyle\sum^{m}_{i=1} (h_\theta (x^{(i)}) - y^{(i)})x^{(i)}_0$&#10;&#10;\end{document}"/>
  <p:tag name="IGUANATEXSIZE" val="18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theta_1 := \theta_1 - &#10;\alpha \frac{1}{m} \displaystyle\sum^{m}_{i=1} (h_\theta (x^{(i)}) - y^{(i)})x^{(i)}_1$&#10;&#10;\end{document}"/>
  <p:tag name="IGUANATEXSIZE" val="18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theta_2 := \theta_2 - &#10;\alpha \frac{1}{m} \displaystyle\sum^{m}_{i=1} (h_\theta (x^{(i)}) - y^{(i)})x^{(i)}_2$&#10;&#10;\end{document}"/>
  <p:tag name="IGUANATEXSIZE" val="18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ots $&#10;&#10;&#10;\end{document}"/>
  <p:tag name="IGUANATEXSIZE" val="15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x_1$&#10;&#10;\end{document}"/>
  <p:tag name="IGUANATEXSIZE" val="24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x_2$&#10;&#10;\end{document}"/>
  <p:tag name="IGUANATEXSIZE" val="24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theta_2$&#10;&#10;\end{document}"/>
  <p:tag name="IGUANATEXSIZE" val="24"/>
</p:tagLst>
</file>

<file path=ppt/theme/theme1.xml><?xml version="1.0" encoding="utf-8"?>
<a:theme xmlns:a="http://schemas.openxmlformats.org/drawingml/2006/main" name="1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</Template>
  <TotalTime>18893</TotalTime>
  <Words>1517</Words>
  <Application>Microsoft Macintosh PowerPoint</Application>
  <PresentationFormat>On-screen Show (16:9)</PresentationFormat>
  <Paragraphs>396</Paragraphs>
  <Slides>52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52</vt:i4>
      </vt:variant>
    </vt:vector>
  </HeadingPairs>
  <TitlesOfParts>
    <vt:vector size="58" baseType="lpstr">
      <vt:lpstr>Arial</vt:lpstr>
      <vt:lpstr>Calibri</vt:lpstr>
      <vt:lpstr>Courier New</vt:lpstr>
      <vt:lpstr>1_Lecture</vt:lpstr>
      <vt:lpstr>2_Office Theme</vt:lpstr>
      <vt:lpstr>3_Office Theme</vt:lpstr>
      <vt:lpstr>PowerPoint Presentation</vt:lpstr>
      <vt:lpstr>Linear Regression with  Gradient Descent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Regression</dc:title>
  <dc:subject/>
  <dc:creator>Jay Urbain</dc:creator>
  <cp:keywords/>
  <dc:description/>
  <cp:lastModifiedBy>Jay Urbain</cp:lastModifiedBy>
  <cp:revision>202</cp:revision>
  <cp:lastPrinted>2018-09-23T17:05:56Z</cp:lastPrinted>
  <dcterms:created xsi:type="dcterms:W3CDTF">2010-07-08T21:59:02Z</dcterms:created>
  <dcterms:modified xsi:type="dcterms:W3CDTF">2018-09-23T17:09:14Z</dcterms:modified>
  <cp:category/>
</cp:coreProperties>
</file>