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Revenue of Healthcare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HCare!$A$54</c:f>
              <c:strCache>
                <c:ptCount val="1"/>
                <c:pt idx="0">
                  <c:v>Grand 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(HCare!$B$5,HCare!$C$5,HCare!$D$5,HCare!$E$5)</c:f>
              <c:strCache>
                <c:ptCount val="4"/>
                <c:pt idx="0">
                  <c:v>Year 1</c:v>
                </c:pt>
                <c:pt idx="1">
                  <c:v>Year 2</c:v>
                </c:pt>
                <c:pt idx="2">
                  <c:v>Year 3</c:v>
                </c:pt>
                <c:pt idx="3">
                  <c:v>Year 4</c:v>
                </c:pt>
              </c:strCache>
            </c:strRef>
          </c:cat>
          <c:val>
            <c:numRef>
              <c:f>(HCare!$B$54,HCare!$C$54,HCare!$D$54,HCare!$E$54)</c:f>
              <c:numCache>
                <c:formatCode>_("$"* #,##0_);_("$"* \(#,##0\);_("$"* "-"??_);_(@_)</c:formatCode>
                <c:ptCount val="4"/>
                <c:pt idx="0">
                  <c:v>963813675000</c:v>
                </c:pt>
                <c:pt idx="1">
                  <c:v>1039341879000</c:v>
                </c:pt>
                <c:pt idx="2">
                  <c:v>1171182213000</c:v>
                </c:pt>
                <c:pt idx="3">
                  <c:v>1283674608000</c:v>
                </c:pt>
              </c:numCache>
            </c:numRef>
          </c:val>
          <c:extLst>
            <c:ext xmlns:c16="http://schemas.microsoft.com/office/drawing/2014/chart" uri="{C3380CC4-5D6E-409C-BE32-E72D297353CC}">
              <c16:uniqueId val="{00000000-C612-415E-81C5-A7F921DDF536}"/>
            </c:ext>
          </c:extLst>
        </c:ser>
        <c:dLbls>
          <c:dLblPos val="outEnd"/>
          <c:showLegendKey val="0"/>
          <c:showVal val="1"/>
          <c:showCatName val="0"/>
          <c:showSerName val="0"/>
          <c:showPercent val="0"/>
          <c:showBubbleSize val="0"/>
        </c:dLbls>
        <c:gapWidth val="219"/>
        <c:overlap val="-27"/>
        <c:axId val="584474488"/>
        <c:axId val="584475768"/>
      </c:barChart>
      <c:catAx>
        <c:axId val="5844744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475768"/>
        <c:crosses val="autoZero"/>
        <c:auto val="1"/>
        <c:lblAlgn val="ctr"/>
        <c:lblOffset val="100"/>
        <c:noMultiLvlLbl val="0"/>
      </c:catAx>
      <c:valAx>
        <c:axId val="584475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a:t>
                </a:r>
                <a:r>
                  <a:rPr lang="en-US" baseline="0"/>
                  <a:t> Revenue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474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Revenue of IT</a:t>
            </a:r>
            <a:endParaRPr lang="en-US"/>
          </a:p>
        </c:rich>
      </c:tx>
      <c:layout>
        <c:manualLayout>
          <c:xMode val="edge"/>
          <c:yMode val="edge"/>
          <c:x val="0.3583678915135608"/>
          <c:y val="3.703703703703703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('IT-Man'!$B$4,'IT-Man'!$C$4,'IT-Man'!$D$4,'IT-Man'!$E$4)</c:f>
              <c:strCache>
                <c:ptCount val="4"/>
                <c:pt idx="0">
                  <c:v>Year 1</c:v>
                </c:pt>
                <c:pt idx="1">
                  <c:v>Year 2</c:v>
                </c:pt>
                <c:pt idx="2">
                  <c:v>Year 3</c:v>
                </c:pt>
                <c:pt idx="3">
                  <c:v>Year 4</c:v>
                </c:pt>
              </c:strCache>
            </c:strRef>
          </c:cat>
          <c:val>
            <c:numRef>
              <c:f>('IT-Man'!$B$64,'IT-Man'!$C$64,'IT-Man'!$D$64,'IT-Man'!$E$64)</c:f>
              <c:numCache>
                <c:formatCode>_("$"* #,##0_);_("$"* \(#,##0\);_("$"* "-"??_);_(@_)</c:formatCode>
                <c:ptCount val="4"/>
                <c:pt idx="0">
                  <c:v>917269645000</c:v>
                </c:pt>
                <c:pt idx="1">
                  <c:v>908093059000</c:v>
                </c:pt>
                <c:pt idx="2">
                  <c:v>955502612000</c:v>
                </c:pt>
                <c:pt idx="3">
                  <c:v>881926904000</c:v>
                </c:pt>
              </c:numCache>
            </c:numRef>
          </c:val>
          <c:extLst>
            <c:ext xmlns:c16="http://schemas.microsoft.com/office/drawing/2014/chart" uri="{C3380CC4-5D6E-409C-BE32-E72D297353CC}">
              <c16:uniqueId val="{00000000-FEEA-48BC-8781-FB50B26519C7}"/>
            </c:ext>
          </c:extLst>
        </c:ser>
        <c:dLbls>
          <c:showLegendKey val="0"/>
          <c:showVal val="0"/>
          <c:showCatName val="0"/>
          <c:showSerName val="0"/>
          <c:showPercent val="0"/>
          <c:showBubbleSize val="0"/>
        </c:dLbls>
        <c:gapWidth val="219"/>
        <c:overlap val="-27"/>
        <c:axId val="623055120"/>
        <c:axId val="623053520"/>
      </c:barChart>
      <c:catAx>
        <c:axId val="623055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3053520"/>
        <c:crosses val="autoZero"/>
        <c:auto val="1"/>
        <c:lblAlgn val="ctr"/>
        <c:lblOffset val="100"/>
        <c:noMultiLvlLbl val="0"/>
      </c:catAx>
      <c:valAx>
        <c:axId val="623053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a:t>
                </a:r>
                <a:r>
                  <a:rPr lang="en-US" baseline="0"/>
                  <a:t> Revenue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3055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R&amp;D</a:t>
            </a:r>
            <a:r>
              <a:rPr lang="en-US" baseline="0"/>
              <a:t> health care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extLst>
                <c:ext xmlns:c15="http://schemas.microsoft.com/office/drawing/2012/chart" uri="{02D57815-91ED-43cb-92C2-25804820EDAC}">
                  <c15:fullRef>
                    <c15:sqref>('Hcare-R&amp;D'!$B$4,'Hcare-R&amp;D'!$C$4,'Hcare-R&amp;D'!$D$4,'Hcare-R&amp;D'!$E$4)</c15:sqref>
                  </c15:fullRef>
                </c:ext>
              </c:extLst>
              <c:f>('Hcare-R&amp;D'!$B$4,'Hcare-R&amp;D'!$C$4,'Hcare-R&amp;D'!$D$4,'Hcare-R&amp;D'!$E$4)</c:f>
              <c:strCache>
                <c:ptCount val="4"/>
                <c:pt idx="0">
                  <c:v>Year 1</c:v>
                </c:pt>
                <c:pt idx="1">
                  <c:v>Year 2</c:v>
                </c:pt>
                <c:pt idx="2">
                  <c:v>Year 3</c:v>
                </c:pt>
                <c:pt idx="3">
                  <c:v>Year 4</c:v>
                </c:pt>
              </c:strCache>
            </c:strRef>
          </c:cat>
          <c:val>
            <c:numRef>
              <c:extLst>
                <c:ext xmlns:c15="http://schemas.microsoft.com/office/drawing/2012/chart" uri="{02D57815-91ED-43cb-92C2-25804820EDAC}">
                  <c15:fullRef>
                    <c15:sqref>('Hcare-R&amp;D'!$B$53,'Hcare-R&amp;D'!$C$53,'Hcare-R&amp;D'!$D$53,'Hcare-R&amp;D'!$E$53,'Hcare-R&amp;D'!$F$53)</c15:sqref>
                  </c15:fullRef>
                </c:ext>
              </c:extLst>
              <c:f>('Hcare-R&amp;D'!$B$53,'Hcare-R&amp;D'!$C$53,'Hcare-R&amp;D'!$D$53,'Hcare-R&amp;D'!$E$53)</c:f>
              <c:numCache>
                <c:formatCode>_("$"* #,##0_);_("$"* \(#,##0\);_("$"* "-"??_);_(@_)</c:formatCode>
                <c:ptCount val="4"/>
                <c:pt idx="0">
                  <c:v>47801208000</c:v>
                </c:pt>
                <c:pt idx="1">
                  <c:v>48340505000</c:v>
                </c:pt>
                <c:pt idx="2">
                  <c:v>52340604000</c:v>
                </c:pt>
                <c:pt idx="3">
                  <c:v>55640583000</c:v>
                </c:pt>
              </c:numCache>
            </c:numRef>
          </c:val>
          <c:extLst>
            <c:ext xmlns:c16="http://schemas.microsoft.com/office/drawing/2014/chart" uri="{C3380CC4-5D6E-409C-BE32-E72D297353CC}">
              <c16:uniqueId val="{00000000-6802-4EE3-B3A1-93EE27ACBAE9}"/>
            </c:ext>
          </c:extLst>
        </c:ser>
        <c:dLbls>
          <c:showLegendKey val="0"/>
          <c:showVal val="0"/>
          <c:showCatName val="0"/>
          <c:showSerName val="0"/>
          <c:showPercent val="0"/>
          <c:showBubbleSize val="0"/>
        </c:dLbls>
        <c:gapWidth val="219"/>
        <c:overlap val="-27"/>
        <c:axId val="604227576"/>
        <c:axId val="604233336"/>
      </c:barChart>
      <c:catAx>
        <c:axId val="6042275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4233336"/>
        <c:crosses val="autoZero"/>
        <c:auto val="1"/>
        <c:lblAlgn val="ctr"/>
        <c:lblOffset val="100"/>
        <c:noMultiLvlLbl val="0"/>
      </c:catAx>
      <c:valAx>
        <c:axId val="604233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Research</a:t>
                </a:r>
                <a:r>
                  <a:rPr lang="en-US" baseline="0"/>
                  <a:t> and Development Expense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4227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R&amp;D</a:t>
            </a:r>
            <a:r>
              <a:rPr lang="en-US" baseline="0"/>
              <a:t> of IT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('IT-R&amp;D'!$B$4,'IT-R&amp;D'!$C$4,'IT-R&amp;D'!$D$4,'IT-R&amp;D'!$E$4)</c:f>
              <c:strCache>
                <c:ptCount val="4"/>
                <c:pt idx="0">
                  <c:v>Year 1</c:v>
                </c:pt>
                <c:pt idx="1">
                  <c:v>Year 2</c:v>
                </c:pt>
                <c:pt idx="2">
                  <c:v>Year 3</c:v>
                </c:pt>
                <c:pt idx="3">
                  <c:v>Year 4</c:v>
                </c:pt>
              </c:strCache>
            </c:strRef>
          </c:cat>
          <c:val>
            <c:numRef>
              <c:f>('IT-R&amp;D'!$B$64,'IT-R&amp;D'!$C$64,'IT-R&amp;D'!$D$64,'IT-R&amp;D'!$E$64)</c:f>
              <c:numCache>
                <c:formatCode>_("$"* #,##0_);_("$"* \(#,##0\);_("$"* "-"??_);_(@_)</c:formatCode>
                <c:ptCount val="4"/>
                <c:pt idx="0">
                  <c:v>74076692000</c:v>
                </c:pt>
                <c:pt idx="1">
                  <c:v>80730647000</c:v>
                </c:pt>
                <c:pt idx="2">
                  <c:v>84474747000</c:v>
                </c:pt>
                <c:pt idx="3">
                  <c:v>85756551000</c:v>
                </c:pt>
              </c:numCache>
            </c:numRef>
          </c:val>
          <c:extLst>
            <c:ext xmlns:c16="http://schemas.microsoft.com/office/drawing/2014/chart" uri="{C3380CC4-5D6E-409C-BE32-E72D297353CC}">
              <c16:uniqueId val="{00000000-F0A8-4225-9895-AF0FB0F968AC}"/>
            </c:ext>
          </c:extLst>
        </c:ser>
        <c:dLbls>
          <c:showLegendKey val="0"/>
          <c:showVal val="0"/>
          <c:showCatName val="0"/>
          <c:showSerName val="0"/>
          <c:showPercent val="0"/>
          <c:showBubbleSize val="0"/>
        </c:dLbls>
        <c:gapWidth val="219"/>
        <c:overlap val="-27"/>
        <c:axId val="638506640"/>
        <c:axId val="638507280"/>
      </c:barChart>
      <c:catAx>
        <c:axId val="6385066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507280"/>
        <c:crosses val="autoZero"/>
        <c:auto val="1"/>
        <c:lblAlgn val="ctr"/>
        <c:lblOffset val="100"/>
        <c:noMultiLvlLbl val="0"/>
      </c:catAx>
      <c:valAx>
        <c:axId val="638507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Reserach</a:t>
                </a:r>
                <a:r>
                  <a:rPr lang="en-US" baseline="0"/>
                  <a:t> and devoplment expense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506640"/>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52410-A6B8-4247-8A55-63A6EB1F9F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05A6CA-757B-4255-B80A-9A25553768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671B10-3754-4707-A53C-77FDE6943863}"/>
              </a:ext>
            </a:extLst>
          </p:cNvPr>
          <p:cNvSpPr>
            <a:spLocks noGrp="1"/>
          </p:cNvSpPr>
          <p:nvPr>
            <p:ph type="dt" sz="half" idx="10"/>
          </p:nvPr>
        </p:nvSpPr>
        <p:spPr/>
        <p:txBody>
          <a:bodyPr/>
          <a:lstStyle/>
          <a:p>
            <a:fld id="{B5557EBF-AF86-444D-AAD8-62108608B673}" type="datetimeFigureOut">
              <a:rPr lang="en-US" smtClean="0"/>
              <a:t>9/17/2020</a:t>
            </a:fld>
            <a:endParaRPr lang="en-US"/>
          </a:p>
        </p:txBody>
      </p:sp>
      <p:sp>
        <p:nvSpPr>
          <p:cNvPr id="5" name="Footer Placeholder 4">
            <a:extLst>
              <a:ext uri="{FF2B5EF4-FFF2-40B4-BE49-F238E27FC236}">
                <a16:creationId xmlns:a16="http://schemas.microsoft.com/office/drawing/2014/main" id="{E8E03F3B-18E8-4826-A4B6-6CE0AB7B5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99016-252F-4D00-9686-6DF11EEBBB96}"/>
              </a:ext>
            </a:extLst>
          </p:cNvPr>
          <p:cNvSpPr>
            <a:spLocks noGrp="1"/>
          </p:cNvSpPr>
          <p:nvPr>
            <p:ph type="sldNum" sz="quarter" idx="12"/>
          </p:nvPr>
        </p:nvSpPr>
        <p:spPr/>
        <p:txBody>
          <a:bodyPr/>
          <a:lstStyle/>
          <a:p>
            <a:fld id="{7DD1326E-66D3-4A2D-A28E-9291EABE0595}" type="slidenum">
              <a:rPr lang="en-US" smtClean="0"/>
              <a:t>‹#›</a:t>
            </a:fld>
            <a:endParaRPr lang="en-US"/>
          </a:p>
        </p:txBody>
      </p:sp>
    </p:spTree>
    <p:extLst>
      <p:ext uri="{BB962C8B-B14F-4D97-AF65-F5344CB8AC3E}">
        <p14:creationId xmlns:p14="http://schemas.microsoft.com/office/powerpoint/2010/main" val="368282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476B-4430-40ED-A549-C8FDC7F2C2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603EB5-B6FF-48C4-AF94-4B006AE4E0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5F87D-1868-41CB-ABE3-BFBAB227C065}"/>
              </a:ext>
            </a:extLst>
          </p:cNvPr>
          <p:cNvSpPr>
            <a:spLocks noGrp="1"/>
          </p:cNvSpPr>
          <p:nvPr>
            <p:ph type="dt" sz="half" idx="10"/>
          </p:nvPr>
        </p:nvSpPr>
        <p:spPr/>
        <p:txBody>
          <a:bodyPr/>
          <a:lstStyle/>
          <a:p>
            <a:fld id="{B5557EBF-AF86-444D-AAD8-62108608B673}" type="datetimeFigureOut">
              <a:rPr lang="en-US" smtClean="0"/>
              <a:t>9/17/2020</a:t>
            </a:fld>
            <a:endParaRPr lang="en-US"/>
          </a:p>
        </p:txBody>
      </p:sp>
      <p:sp>
        <p:nvSpPr>
          <p:cNvPr id="5" name="Footer Placeholder 4">
            <a:extLst>
              <a:ext uri="{FF2B5EF4-FFF2-40B4-BE49-F238E27FC236}">
                <a16:creationId xmlns:a16="http://schemas.microsoft.com/office/drawing/2014/main" id="{50700220-3D7D-4A53-A566-3FD2555E4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B6692-DB14-4C33-A614-0C4C8D33136D}"/>
              </a:ext>
            </a:extLst>
          </p:cNvPr>
          <p:cNvSpPr>
            <a:spLocks noGrp="1"/>
          </p:cNvSpPr>
          <p:nvPr>
            <p:ph type="sldNum" sz="quarter" idx="12"/>
          </p:nvPr>
        </p:nvSpPr>
        <p:spPr/>
        <p:txBody>
          <a:bodyPr/>
          <a:lstStyle/>
          <a:p>
            <a:fld id="{7DD1326E-66D3-4A2D-A28E-9291EABE0595}" type="slidenum">
              <a:rPr lang="en-US" smtClean="0"/>
              <a:t>‹#›</a:t>
            </a:fld>
            <a:endParaRPr lang="en-US"/>
          </a:p>
        </p:txBody>
      </p:sp>
    </p:spTree>
    <p:extLst>
      <p:ext uri="{BB962C8B-B14F-4D97-AF65-F5344CB8AC3E}">
        <p14:creationId xmlns:p14="http://schemas.microsoft.com/office/powerpoint/2010/main" val="67378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2985EB-104E-4077-9DDF-0F3601F7F4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C8CB28-94E8-45CA-83C8-E0EB0F06F5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388E8F-3F63-4B1C-8704-0A54F11EBCBE}"/>
              </a:ext>
            </a:extLst>
          </p:cNvPr>
          <p:cNvSpPr>
            <a:spLocks noGrp="1"/>
          </p:cNvSpPr>
          <p:nvPr>
            <p:ph type="dt" sz="half" idx="10"/>
          </p:nvPr>
        </p:nvSpPr>
        <p:spPr/>
        <p:txBody>
          <a:bodyPr/>
          <a:lstStyle/>
          <a:p>
            <a:fld id="{B5557EBF-AF86-444D-AAD8-62108608B673}" type="datetimeFigureOut">
              <a:rPr lang="en-US" smtClean="0"/>
              <a:t>9/17/2020</a:t>
            </a:fld>
            <a:endParaRPr lang="en-US"/>
          </a:p>
        </p:txBody>
      </p:sp>
      <p:sp>
        <p:nvSpPr>
          <p:cNvPr id="5" name="Footer Placeholder 4">
            <a:extLst>
              <a:ext uri="{FF2B5EF4-FFF2-40B4-BE49-F238E27FC236}">
                <a16:creationId xmlns:a16="http://schemas.microsoft.com/office/drawing/2014/main" id="{CEC0F443-FE0D-44E7-8375-288110245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402B1-66C4-4379-AA47-CB711E080071}"/>
              </a:ext>
            </a:extLst>
          </p:cNvPr>
          <p:cNvSpPr>
            <a:spLocks noGrp="1"/>
          </p:cNvSpPr>
          <p:nvPr>
            <p:ph type="sldNum" sz="quarter" idx="12"/>
          </p:nvPr>
        </p:nvSpPr>
        <p:spPr/>
        <p:txBody>
          <a:bodyPr/>
          <a:lstStyle/>
          <a:p>
            <a:fld id="{7DD1326E-66D3-4A2D-A28E-9291EABE0595}" type="slidenum">
              <a:rPr lang="en-US" smtClean="0"/>
              <a:t>‹#›</a:t>
            </a:fld>
            <a:endParaRPr lang="en-US"/>
          </a:p>
        </p:txBody>
      </p:sp>
    </p:spTree>
    <p:extLst>
      <p:ext uri="{BB962C8B-B14F-4D97-AF65-F5344CB8AC3E}">
        <p14:creationId xmlns:p14="http://schemas.microsoft.com/office/powerpoint/2010/main" val="21020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6B25-B27D-4BB0-953F-A8701B94CC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30199D-8BFF-43BB-9290-9428C77883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0EC8B-4F3E-4F74-B1DC-8396841F8CBC}"/>
              </a:ext>
            </a:extLst>
          </p:cNvPr>
          <p:cNvSpPr>
            <a:spLocks noGrp="1"/>
          </p:cNvSpPr>
          <p:nvPr>
            <p:ph type="dt" sz="half" idx="10"/>
          </p:nvPr>
        </p:nvSpPr>
        <p:spPr/>
        <p:txBody>
          <a:bodyPr/>
          <a:lstStyle/>
          <a:p>
            <a:fld id="{B5557EBF-AF86-444D-AAD8-62108608B673}" type="datetimeFigureOut">
              <a:rPr lang="en-US" smtClean="0"/>
              <a:t>9/17/2020</a:t>
            </a:fld>
            <a:endParaRPr lang="en-US"/>
          </a:p>
        </p:txBody>
      </p:sp>
      <p:sp>
        <p:nvSpPr>
          <p:cNvPr id="5" name="Footer Placeholder 4">
            <a:extLst>
              <a:ext uri="{FF2B5EF4-FFF2-40B4-BE49-F238E27FC236}">
                <a16:creationId xmlns:a16="http://schemas.microsoft.com/office/drawing/2014/main" id="{A33C18E1-594F-4DF6-87AC-C1F05F93D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17BBC-4EFD-447F-993A-03ACA6C45D0F}"/>
              </a:ext>
            </a:extLst>
          </p:cNvPr>
          <p:cNvSpPr>
            <a:spLocks noGrp="1"/>
          </p:cNvSpPr>
          <p:nvPr>
            <p:ph type="sldNum" sz="quarter" idx="12"/>
          </p:nvPr>
        </p:nvSpPr>
        <p:spPr/>
        <p:txBody>
          <a:bodyPr/>
          <a:lstStyle/>
          <a:p>
            <a:fld id="{7DD1326E-66D3-4A2D-A28E-9291EABE0595}" type="slidenum">
              <a:rPr lang="en-US" smtClean="0"/>
              <a:t>‹#›</a:t>
            </a:fld>
            <a:endParaRPr lang="en-US"/>
          </a:p>
        </p:txBody>
      </p:sp>
    </p:spTree>
    <p:extLst>
      <p:ext uri="{BB962C8B-B14F-4D97-AF65-F5344CB8AC3E}">
        <p14:creationId xmlns:p14="http://schemas.microsoft.com/office/powerpoint/2010/main" val="304713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D676-B028-4418-911D-BC6A6C1AEE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4D7673-7886-449B-9921-F2266823FF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92D13-B0F2-43E1-B7DC-42E993A54657}"/>
              </a:ext>
            </a:extLst>
          </p:cNvPr>
          <p:cNvSpPr>
            <a:spLocks noGrp="1"/>
          </p:cNvSpPr>
          <p:nvPr>
            <p:ph type="dt" sz="half" idx="10"/>
          </p:nvPr>
        </p:nvSpPr>
        <p:spPr/>
        <p:txBody>
          <a:bodyPr/>
          <a:lstStyle/>
          <a:p>
            <a:fld id="{B5557EBF-AF86-444D-AAD8-62108608B673}" type="datetimeFigureOut">
              <a:rPr lang="en-US" smtClean="0"/>
              <a:t>9/17/2020</a:t>
            </a:fld>
            <a:endParaRPr lang="en-US"/>
          </a:p>
        </p:txBody>
      </p:sp>
      <p:sp>
        <p:nvSpPr>
          <p:cNvPr id="5" name="Footer Placeholder 4">
            <a:extLst>
              <a:ext uri="{FF2B5EF4-FFF2-40B4-BE49-F238E27FC236}">
                <a16:creationId xmlns:a16="http://schemas.microsoft.com/office/drawing/2014/main" id="{BFD2E3A9-DC1B-45AF-B8FF-90FF3964B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2F3E6-4FA9-4C50-B524-F4B4E08DA391}"/>
              </a:ext>
            </a:extLst>
          </p:cNvPr>
          <p:cNvSpPr>
            <a:spLocks noGrp="1"/>
          </p:cNvSpPr>
          <p:nvPr>
            <p:ph type="sldNum" sz="quarter" idx="12"/>
          </p:nvPr>
        </p:nvSpPr>
        <p:spPr/>
        <p:txBody>
          <a:bodyPr/>
          <a:lstStyle/>
          <a:p>
            <a:fld id="{7DD1326E-66D3-4A2D-A28E-9291EABE0595}" type="slidenum">
              <a:rPr lang="en-US" smtClean="0"/>
              <a:t>‹#›</a:t>
            </a:fld>
            <a:endParaRPr lang="en-US"/>
          </a:p>
        </p:txBody>
      </p:sp>
    </p:spTree>
    <p:extLst>
      <p:ext uri="{BB962C8B-B14F-4D97-AF65-F5344CB8AC3E}">
        <p14:creationId xmlns:p14="http://schemas.microsoft.com/office/powerpoint/2010/main" val="53731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3747-3673-460D-9EA6-30509ECCD9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71EF84-7E7B-40E7-BE9B-B60C62BB0C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303856-F8C6-4FC3-AF73-7D96CB1BBD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2B1DBA-2662-4DBC-AA2E-4AB82DF5C537}"/>
              </a:ext>
            </a:extLst>
          </p:cNvPr>
          <p:cNvSpPr>
            <a:spLocks noGrp="1"/>
          </p:cNvSpPr>
          <p:nvPr>
            <p:ph type="dt" sz="half" idx="10"/>
          </p:nvPr>
        </p:nvSpPr>
        <p:spPr/>
        <p:txBody>
          <a:bodyPr/>
          <a:lstStyle/>
          <a:p>
            <a:fld id="{B5557EBF-AF86-444D-AAD8-62108608B673}" type="datetimeFigureOut">
              <a:rPr lang="en-US" smtClean="0"/>
              <a:t>9/17/2020</a:t>
            </a:fld>
            <a:endParaRPr lang="en-US"/>
          </a:p>
        </p:txBody>
      </p:sp>
      <p:sp>
        <p:nvSpPr>
          <p:cNvPr id="6" name="Footer Placeholder 5">
            <a:extLst>
              <a:ext uri="{FF2B5EF4-FFF2-40B4-BE49-F238E27FC236}">
                <a16:creationId xmlns:a16="http://schemas.microsoft.com/office/drawing/2014/main" id="{4BD772C2-ABB4-49FA-A05D-A7E793A4AF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DB0DCF-E248-44E4-955E-146179CDCFE2}"/>
              </a:ext>
            </a:extLst>
          </p:cNvPr>
          <p:cNvSpPr>
            <a:spLocks noGrp="1"/>
          </p:cNvSpPr>
          <p:nvPr>
            <p:ph type="sldNum" sz="quarter" idx="12"/>
          </p:nvPr>
        </p:nvSpPr>
        <p:spPr/>
        <p:txBody>
          <a:bodyPr/>
          <a:lstStyle/>
          <a:p>
            <a:fld id="{7DD1326E-66D3-4A2D-A28E-9291EABE0595}" type="slidenum">
              <a:rPr lang="en-US" smtClean="0"/>
              <a:t>‹#›</a:t>
            </a:fld>
            <a:endParaRPr lang="en-US"/>
          </a:p>
        </p:txBody>
      </p:sp>
    </p:spTree>
    <p:extLst>
      <p:ext uri="{BB962C8B-B14F-4D97-AF65-F5344CB8AC3E}">
        <p14:creationId xmlns:p14="http://schemas.microsoft.com/office/powerpoint/2010/main" val="269001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81A3-AEFC-4CB5-AFFC-BE36EA25B0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047F65-91B0-4D51-AC4C-BE7D00E0C0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44B8FE-366A-4A3B-951B-986593484E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9E578B-BE5B-47AB-9683-A601B463E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607F61-292B-47A3-9713-5286B35D11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50FD5-6B69-4C39-9749-E7A05C0A7499}"/>
              </a:ext>
            </a:extLst>
          </p:cNvPr>
          <p:cNvSpPr>
            <a:spLocks noGrp="1"/>
          </p:cNvSpPr>
          <p:nvPr>
            <p:ph type="dt" sz="half" idx="10"/>
          </p:nvPr>
        </p:nvSpPr>
        <p:spPr/>
        <p:txBody>
          <a:bodyPr/>
          <a:lstStyle/>
          <a:p>
            <a:fld id="{B5557EBF-AF86-444D-AAD8-62108608B673}" type="datetimeFigureOut">
              <a:rPr lang="en-US" smtClean="0"/>
              <a:t>9/17/2020</a:t>
            </a:fld>
            <a:endParaRPr lang="en-US"/>
          </a:p>
        </p:txBody>
      </p:sp>
      <p:sp>
        <p:nvSpPr>
          <p:cNvPr id="8" name="Footer Placeholder 7">
            <a:extLst>
              <a:ext uri="{FF2B5EF4-FFF2-40B4-BE49-F238E27FC236}">
                <a16:creationId xmlns:a16="http://schemas.microsoft.com/office/drawing/2014/main" id="{DCD1DB15-5C0B-46F3-BA10-6AFEF54C94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7DCFE2-958A-4E26-991F-38F1465FC2CF}"/>
              </a:ext>
            </a:extLst>
          </p:cNvPr>
          <p:cNvSpPr>
            <a:spLocks noGrp="1"/>
          </p:cNvSpPr>
          <p:nvPr>
            <p:ph type="sldNum" sz="quarter" idx="12"/>
          </p:nvPr>
        </p:nvSpPr>
        <p:spPr/>
        <p:txBody>
          <a:bodyPr/>
          <a:lstStyle/>
          <a:p>
            <a:fld id="{7DD1326E-66D3-4A2D-A28E-9291EABE0595}" type="slidenum">
              <a:rPr lang="en-US" smtClean="0"/>
              <a:t>‹#›</a:t>
            </a:fld>
            <a:endParaRPr lang="en-US"/>
          </a:p>
        </p:txBody>
      </p:sp>
    </p:spTree>
    <p:extLst>
      <p:ext uri="{BB962C8B-B14F-4D97-AF65-F5344CB8AC3E}">
        <p14:creationId xmlns:p14="http://schemas.microsoft.com/office/powerpoint/2010/main" val="296908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62BE-4736-4B8C-883A-6861E6836C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9328B9-2E17-4534-B16C-6BA6B063E8A2}"/>
              </a:ext>
            </a:extLst>
          </p:cNvPr>
          <p:cNvSpPr>
            <a:spLocks noGrp="1"/>
          </p:cNvSpPr>
          <p:nvPr>
            <p:ph type="dt" sz="half" idx="10"/>
          </p:nvPr>
        </p:nvSpPr>
        <p:spPr/>
        <p:txBody>
          <a:bodyPr/>
          <a:lstStyle/>
          <a:p>
            <a:fld id="{B5557EBF-AF86-444D-AAD8-62108608B673}" type="datetimeFigureOut">
              <a:rPr lang="en-US" smtClean="0"/>
              <a:t>9/17/2020</a:t>
            </a:fld>
            <a:endParaRPr lang="en-US"/>
          </a:p>
        </p:txBody>
      </p:sp>
      <p:sp>
        <p:nvSpPr>
          <p:cNvPr id="4" name="Footer Placeholder 3">
            <a:extLst>
              <a:ext uri="{FF2B5EF4-FFF2-40B4-BE49-F238E27FC236}">
                <a16:creationId xmlns:a16="http://schemas.microsoft.com/office/drawing/2014/main" id="{A5C34C9E-CA1C-488B-81F1-6FA04C8E87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E96E6E-D4F4-4B63-B14C-6ADD380995EE}"/>
              </a:ext>
            </a:extLst>
          </p:cNvPr>
          <p:cNvSpPr>
            <a:spLocks noGrp="1"/>
          </p:cNvSpPr>
          <p:nvPr>
            <p:ph type="sldNum" sz="quarter" idx="12"/>
          </p:nvPr>
        </p:nvSpPr>
        <p:spPr/>
        <p:txBody>
          <a:bodyPr/>
          <a:lstStyle/>
          <a:p>
            <a:fld id="{7DD1326E-66D3-4A2D-A28E-9291EABE0595}" type="slidenum">
              <a:rPr lang="en-US" smtClean="0"/>
              <a:t>‹#›</a:t>
            </a:fld>
            <a:endParaRPr lang="en-US"/>
          </a:p>
        </p:txBody>
      </p:sp>
    </p:spTree>
    <p:extLst>
      <p:ext uri="{BB962C8B-B14F-4D97-AF65-F5344CB8AC3E}">
        <p14:creationId xmlns:p14="http://schemas.microsoft.com/office/powerpoint/2010/main" val="26893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B56A39-C63A-4EEF-A35D-692E0E11692B}"/>
              </a:ext>
            </a:extLst>
          </p:cNvPr>
          <p:cNvSpPr>
            <a:spLocks noGrp="1"/>
          </p:cNvSpPr>
          <p:nvPr>
            <p:ph type="dt" sz="half" idx="10"/>
          </p:nvPr>
        </p:nvSpPr>
        <p:spPr/>
        <p:txBody>
          <a:bodyPr/>
          <a:lstStyle/>
          <a:p>
            <a:fld id="{B5557EBF-AF86-444D-AAD8-62108608B673}" type="datetimeFigureOut">
              <a:rPr lang="en-US" smtClean="0"/>
              <a:t>9/17/2020</a:t>
            </a:fld>
            <a:endParaRPr lang="en-US"/>
          </a:p>
        </p:txBody>
      </p:sp>
      <p:sp>
        <p:nvSpPr>
          <p:cNvPr id="3" name="Footer Placeholder 2">
            <a:extLst>
              <a:ext uri="{FF2B5EF4-FFF2-40B4-BE49-F238E27FC236}">
                <a16:creationId xmlns:a16="http://schemas.microsoft.com/office/drawing/2014/main" id="{B7D4D0BA-50AB-4AC5-B5DA-1726C3B3E7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8C08B5-6B72-4CBA-A7C5-2CF95C7CB580}"/>
              </a:ext>
            </a:extLst>
          </p:cNvPr>
          <p:cNvSpPr>
            <a:spLocks noGrp="1"/>
          </p:cNvSpPr>
          <p:nvPr>
            <p:ph type="sldNum" sz="quarter" idx="12"/>
          </p:nvPr>
        </p:nvSpPr>
        <p:spPr/>
        <p:txBody>
          <a:bodyPr/>
          <a:lstStyle/>
          <a:p>
            <a:fld id="{7DD1326E-66D3-4A2D-A28E-9291EABE0595}" type="slidenum">
              <a:rPr lang="en-US" smtClean="0"/>
              <a:t>‹#›</a:t>
            </a:fld>
            <a:endParaRPr lang="en-US"/>
          </a:p>
        </p:txBody>
      </p:sp>
    </p:spTree>
    <p:extLst>
      <p:ext uri="{BB962C8B-B14F-4D97-AF65-F5344CB8AC3E}">
        <p14:creationId xmlns:p14="http://schemas.microsoft.com/office/powerpoint/2010/main" val="184324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1F6C-9D35-4B77-843F-322297744E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65D6B6-6DC0-4C88-A673-AA01A3A1F8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7866A1-18BE-481D-AAD1-58DD14B13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10C14-4EE4-4DD3-8AB8-58CD44604FD4}"/>
              </a:ext>
            </a:extLst>
          </p:cNvPr>
          <p:cNvSpPr>
            <a:spLocks noGrp="1"/>
          </p:cNvSpPr>
          <p:nvPr>
            <p:ph type="dt" sz="half" idx="10"/>
          </p:nvPr>
        </p:nvSpPr>
        <p:spPr/>
        <p:txBody>
          <a:bodyPr/>
          <a:lstStyle/>
          <a:p>
            <a:fld id="{B5557EBF-AF86-444D-AAD8-62108608B673}" type="datetimeFigureOut">
              <a:rPr lang="en-US" smtClean="0"/>
              <a:t>9/17/2020</a:t>
            </a:fld>
            <a:endParaRPr lang="en-US"/>
          </a:p>
        </p:txBody>
      </p:sp>
      <p:sp>
        <p:nvSpPr>
          <p:cNvPr id="6" name="Footer Placeholder 5">
            <a:extLst>
              <a:ext uri="{FF2B5EF4-FFF2-40B4-BE49-F238E27FC236}">
                <a16:creationId xmlns:a16="http://schemas.microsoft.com/office/drawing/2014/main" id="{058623B3-D6B9-4FFE-B092-8AEDE5AAAA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E3010-4EBC-4961-8810-0511948B6BF3}"/>
              </a:ext>
            </a:extLst>
          </p:cNvPr>
          <p:cNvSpPr>
            <a:spLocks noGrp="1"/>
          </p:cNvSpPr>
          <p:nvPr>
            <p:ph type="sldNum" sz="quarter" idx="12"/>
          </p:nvPr>
        </p:nvSpPr>
        <p:spPr/>
        <p:txBody>
          <a:bodyPr/>
          <a:lstStyle/>
          <a:p>
            <a:fld id="{7DD1326E-66D3-4A2D-A28E-9291EABE0595}" type="slidenum">
              <a:rPr lang="en-US" smtClean="0"/>
              <a:t>‹#›</a:t>
            </a:fld>
            <a:endParaRPr lang="en-US"/>
          </a:p>
        </p:txBody>
      </p:sp>
    </p:spTree>
    <p:extLst>
      <p:ext uri="{BB962C8B-B14F-4D97-AF65-F5344CB8AC3E}">
        <p14:creationId xmlns:p14="http://schemas.microsoft.com/office/powerpoint/2010/main" val="297583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F944-5688-4CB0-8119-6A79EE64A0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8AA1CE-5472-4511-9CDE-2ABC92BED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89D2C7-E720-4D59-8D00-27B4F9818D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09D0A-3CCF-4B90-801E-327FD11EDDF4}"/>
              </a:ext>
            </a:extLst>
          </p:cNvPr>
          <p:cNvSpPr>
            <a:spLocks noGrp="1"/>
          </p:cNvSpPr>
          <p:nvPr>
            <p:ph type="dt" sz="half" idx="10"/>
          </p:nvPr>
        </p:nvSpPr>
        <p:spPr/>
        <p:txBody>
          <a:bodyPr/>
          <a:lstStyle/>
          <a:p>
            <a:fld id="{B5557EBF-AF86-444D-AAD8-62108608B673}" type="datetimeFigureOut">
              <a:rPr lang="en-US" smtClean="0"/>
              <a:t>9/17/2020</a:t>
            </a:fld>
            <a:endParaRPr lang="en-US"/>
          </a:p>
        </p:txBody>
      </p:sp>
      <p:sp>
        <p:nvSpPr>
          <p:cNvPr id="6" name="Footer Placeholder 5">
            <a:extLst>
              <a:ext uri="{FF2B5EF4-FFF2-40B4-BE49-F238E27FC236}">
                <a16:creationId xmlns:a16="http://schemas.microsoft.com/office/drawing/2014/main" id="{5431FA33-B772-420F-945D-B90E11C6C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72B716-EFC7-48D0-80B7-AD8E203469B7}"/>
              </a:ext>
            </a:extLst>
          </p:cNvPr>
          <p:cNvSpPr>
            <a:spLocks noGrp="1"/>
          </p:cNvSpPr>
          <p:nvPr>
            <p:ph type="sldNum" sz="quarter" idx="12"/>
          </p:nvPr>
        </p:nvSpPr>
        <p:spPr/>
        <p:txBody>
          <a:bodyPr/>
          <a:lstStyle/>
          <a:p>
            <a:fld id="{7DD1326E-66D3-4A2D-A28E-9291EABE0595}" type="slidenum">
              <a:rPr lang="en-US" smtClean="0"/>
              <a:t>‹#›</a:t>
            </a:fld>
            <a:endParaRPr lang="en-US"/>
          </a:p>
        </p:txBody>
      </p:sp>
    </p:spTree>
    <p:extLst>
      <p:ext uri="{BB962C8B-B14F-4D97-AF65-F5344CB8AC3E}">
        <p14:creationId xmlns:p14="http://schemas.microsoft.com/office/powerpoint/2010/main" val="656284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35B377-A14A-432C-96BD-63BD0D12AF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2D466F-6560-4C65-9D6B-581E433ACC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8EE64-885C-4E23-B804-7C3BAA7BAF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57EBF-AF86-444D-AAD8-62108608B673}" type="datetimeFigureOut">
              <a:rPr lang="en-US" smtClean="0"/>
              <a:t>9/17/2020</a:t>
            </a:fld>
            <a:endParaRPr lang="en-US"/>
          </a:p>
        </p:txBody>
      </p:sp>
      <p:sp>
        <p:nvSpPr>
          <p:cNvPr id="5" name="Footer Placeholder 4">
            <a:extLst>
              <a:ext uri="{FF2B5EF4-FFF2-40B4-BE49-F238E27FC236}">
                <a16:creationId xmlns:a16="http://schemas.microsoft.com/office/drawing/2014/main" id="{6EAAD9C2-B1A9-4BC5-A35D-67AFA9D93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384781-0354-4F78-BA51-3EDE49F180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D1326E-66D3-4A2D-A28E-9291EABE0595}" type="slidenum">
              <a:rPr lang="en-US" smtClean="0"/>
              <a:t>‹#›</a:t>
            </a:fld>
            <a:endParaRPr lang="en-US"/>
          </a:p>
        </p:txBody>
      </p:sp>
    </p:spTree>
    <p:extLst>
      <p:ext uri="{BB962C8B-B14F-4D97-AF65-F5344CB8AC3E}">
        <p14:creationId xmlns:p14="http://schemas.microsoft.com/office/powerpoint/2010/main" val="1104568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C92A53-C4BB-4317-85A3-602980458E8A}"/>
              </a:ext>
            </a:extLst>
          </p:cNvPr>
          <p:cNvSpPr>
            <a:spLocks noGrp="1"/>
          </p:cNvSpPr>
          <p:nvPr>
            <p:ph type="ctrTitle"/>
          </p:nvPr>
        </p:nvSpPr>
        <p:spPr>
          <a:xfrm>
            <a:off x="1524000" y="1876965"/>
            <a:ext cx="9144000" cy="2387600"/>
          </a:xfrm>
        </p:spPr>
        <p:txBody>
          <a:bodyPr/>
          <a:lstStyle/>
          <a:p>
            <a:r>
              <a:rPr lang="en-US" b="1" dirty="0">
                <a:solidFill>
                  <a:schemeClr val="accent1">
                    <a:lumMod val="75000"/>
                  </a:schemeClr>
                </a:solidFill>
              </a:rPr>
              <a:t>TASK 1</a:t>
            </a:r>
            <a:br>
              <a:rPr lang="en-US" b="1" dirty="0">
                <a:solidFill>
                  <a:schemeClr val="accent1">
                    <a:lumMod val="75000"/>
                  </a:schemeClr>
                </a:solidFill>
              </a:rPr>
            </a:br>
            <a:r>
              <a:rPr lang="en-US" b="1" dirty="0">
                <a:solidFill>
                  <a:schemeClr val="accent1">
                    <a:lumMod val="75000"/>
                  </a:schemeClr>
                </a:solidFill>
              </a:rPr>
              <a:t>Financial/Summary Statistics</a:t>
            </a:r>
          </a:p>
        </p:txBody>
      </p:sp>
    </p:spTree>
    <p:extLst>
      <p:ext uri="{BB962C8B-B14F-4D97-AF65-F5344CB8AC3E}">
        <p14:creationId xmlns:p14="http://schemas.microsoft.com/office/powerpoint/2010/main" val="14975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3AF3E-AB3B-4E69-A146-5A49A5080EEC}"/>
              </a:ext>
            </a:extLst>
          </p:cNvPr>
          <p:cNvSpPr>
            <a:spLocks noGrp="1"/>
          </p:cNvSpPr>
          <p:nvPr>
            <p:ph type="ctrTitle"/>
          </p:nvPr>
        </p:nvSpPr>
        <p:spPr>
          <a:xfrm>
            <a:off x="1524000" y="1122363"/>
            <a:ext cx="9144000" cy="477837"/>
          </a:xfrm>
        </p:spPr>
        <p:txBody>
          <a:bodyPr>
            <a:normAutofit/>
          </a:bodyPr>
          <a:lstStyle/>
          <a:p>
            <a:r>
              <a:rPr lang="en-US" sz="2800" b="1" dirty="0">
                <a:solidFill>
                  <a:schemeClr val="accent1">
                    <a:lumMod val="75000"/>
                  </a:schemeClr>
                </a:solidFill>
              </a:rPr>
              <a:t>Total Revenue comparison of Health care and IT sector</a:t>
            </a:r>
          </a:p>
        </p:txBody>
      </p:sp>
      <p:sp>
        <p:nvSpPr>
          <p:cNvPr id="3" name="Subtitle 2">
            <a:extLst>
              <a:ext uri="{FF2B5EF4-FFF2-40B4-BE49-F238E27FC236}">
                <a16:creationId xmlns:a16="http://schemas.microsoft.com/office/drawing/2014/main" id="{314F5934-A653-430B-A439-896FD28D1162}"/>
              </a:ext>
            </a:extLst>
          </p:cNvPr>
          <p:cNvSpPr>
            <a:spLocks noGrp="1"/>
          </p:cNvSpPr>
          <p:nvPr>
            <p:ph type="subTitle" idx="1"/>
          </p:nvPr>
        </p:nvSpPr>
        <p:spPr>
          <a:xfrm>
            <a:off x="1207363" y="5145272"/>
            <a:ext cx="9969623" cy="1180729"/>
          </a:xfrm>
        </p:spPr>
        <p:txBody>
          <a:bodyPr>
            <a:normAutofit/>
          </a:bodyPr>
          <a:lstStyle/>
          <a:p>
            <a:pPr algn="l"/>
            <a:r>
              <a:rPr lang="en-US" sz="1600" dirty="0">
                <a:solidFill>
                  <a:schemeClr val="accent2">
                    <a:lumMod val="75000"/>
                  </a:schemeClr>
                </a:solidFill>
              </a:rPr>
              <a:t>Total Revenue of Health care as we see in chart 1 for 4 years it has been increasing year by year. Whereas in IT revenue in chart 2 there has been major decrease and major increase in revenue from year to year. But, at the same time IT total revenue is higher than Healthcare sector in all years.</a:t>
            </a:r>
          </a:p>
        </p:txBody>
      </p:sp>
      <p:graphicFrame>
        <p:nvGraphicFramePr>
          <p:cNvPr id="6" name="Chart 5">
            <a:extLst>
              <a:ext uri="{FF2B5EF4-FFF2-40B4-BE49-F238E27FC236}">
                <a16:creationId xmlns:a16="http://schemas.microsoft.com/office/drawing/2014/main" id="{1D04F65B-A0A9-4B6D-88F3-560E1D9CF9FC}"/>
              </a:ext>
            </a:extLst>
          </p:cNvPr>
          <p:cNvGraphicFramePr>
            <a:graphicFrameLocks/>
          </p:cNvGraphicFramePr>
          <p:nvPr>
            <p:extLst>
              <p:ext uri="{D42A27DB-BD31-4B8C-83A1-F6EECF244321}">
                <p14:modId xmlns:p14="http://schemas.microsoft.com/office/powerpoint/2010/main" val="1830813726"/>
              </p:ext>
            </p:extLst>
          </p:nvPr>
        </p:nvGraphicFramePr>
        <p:xfrm>
          <a:off x="1207363" y="1788166"/>
          <a:ext cx="4509856" cy="31123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38785BB-FA4F-4360-98DE-10C4C3CECDD9}"/>
              </a:ext>
            </a:extLst>
          </p:cNvPr>
          <p:cNvGraphicFramePr>
            <a:graphicFrameLocks/>
          </p:cNvGraphicFramePr>
          <p:nvPr>
            <p:extLst>
              <p:ext uri="{D42A27DB-BD31-4B8C-83A1-F6EECF244321}">
                <p14:modId xmlns:p14="http://schemas.microsoft.com/office/powerpoint/2010/main" val="4116368033"/>
              </p:ext>
            </p:extLst>
          </p:nvPr>
        </p:nvGraphicFramePr>
        <p:xfrm>
          <a:off x="6161102" y="1908699"/>
          <a:ext cx="4506898" cy="28919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23915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10D8-0B84-45DE-8205-214715C49128}"/>
              </a:ext>
            </a:extLst>
          </p:cNvPr>
          <p:cNvSpPr>
            <a:spLocks noGrp="1"/>
          </p:cNvSpPr>
          <p:nvPr>
            <p:ph type="ctrTitle" idx="4294967295"/>
          </p:nvPr>
        </p:nvSpPr>
        <p:spPr>
          <a:xfrm>
            <a:off x="6372225" y="603250"/>
            <a:ext cx="5819775" cy="1323975"/>
          </a:xfrm>
        </p:spPr>
        <p:txBody>
          <a:bodyPr anchor="b">
            <a:normAutofit/>
          </a:bodyPr>
          <a:lstStyle/>
          <a:p>
            <a:pPr algn="l"/>
            <a:r>
              <a:rPr lang="en-US" sz="2800" b="1" dirty="0">
                <a:solidFill>
                  <a:schemeClr val="accent1">
                    <a:lumMod val="75000"/>
                  </a:schemeClr>
                </a:solidFill>
              </a:rPr>
              <a:t>What is R&amp;D expense in Health care and IT sector?</a:t>
            </a:r>
          </a:p>
        </p:txBody>
      </p:sp>
      <p:sp>
        <p:nvSpPr>
          <p:cNvPr id="3" name="Subtitle 2">
            <a:extLst>
              <a:ext uri="{FF2B5EF4-FFF2-40B4-BE49-F238E27FC236}">
                <a16:creationId xmlns:a16="http://schemas.microsoft.com/office/drawing/2014/main" id="{EE4A52B0-7FA4-4BE7-BBE2-67A6CDF8EE91}"/>
              </a:ext>
            </a:extLst>
          </p:cNvPr>
          <p:cNvSpPr>
            <a:spLocks noGrp="1"/>
          </p:cNvSpPr>
          <p:nvPr>
            <p:ph type="subTitle" idx="4294967295"/>
          </p:nvPr>
        </p:nvSpPr>
        <p:spPr>
          <a:xfrm>
            <a:off x="6370638" y="2019300"/>
            <a:ext cx="5821362" cy="2193925"/>
          </a:xfrm>
        </p:spPr>
        <p:txBody>
          <a:bodyPr>
            <a:normAutofit/>
          </a:bodyPr>
          <a:lstStyle/>
          <a:p>
            <a:pPr algn="l"/>
            <a:r>
              <a:rPr lang="en-US" sz="1600" dirty="0">
                <a:solidFill>
                  <a:schemeClr val="accent1">
                    <a:lumMod val="75000"/>
                  </a:schemeClr>
                </a:solidFill>
              </a:rPr>
              <a:t>Summary Statistics</a:t>
            </a:r>
          </a:p>
          <a:p>
            <a:pPr algn="l"/>
            <a:r>
              <a:rPr lang="en-US" sz="1600" dirty="0">
                <a:solidFill>
                  <a:schemeClr val="accent2">
                    <a:lumMod val="75000"/>
                  </a:schemeClr>
                </a:solidFill>
              </a:rPr>
              <a:t>Health Care R&amp;D                                       IT R&amp;D</a:t>
            </a:r>
          </a:p>
          <a:p>
            <a:pPr algn="l"/>
            <a:endParaRPr lang="en-US" dirty="0"/>
          </a:p>
        </p:txBody>
      </p:sp>
      <p:graphicFrame>
        <p:nvGraphicFramePr>
          <p:cNvPr id="6" name="Table 5">
            <a:extLst>
              <a:ext uri="{FF2B5EF4-FFF2-40B4-BE49-F238E27FC236}">
                <a16:creationId xmlns:a16="http://schemas.microsoft.com/office/drawing/2014/main" id="{28252C42-C4D9-462D-8868-BF52D052B09D}"/>
              </a:ext>
            </a:extLst>
          </p:cNvPr>
          <p:cNvGraphicFramePr>
            <a:graphicFrameLocks noGrp="1"/>
          </p:cNvGraphicFramePr>
          <p:nvPr>
            <p:extLst>
              <p:ext uri="{D42A27DB-BD31-4B8C-83A1-F6EECF244321}">
                <p14:modId xmlns:p14="http://schemas.microsoft.com/office/powerpoint/2010/main" val="1760991016"/>
              </p:ext>
            </p:extLst>
          </p:nvPr>
        </p:nvGraphicFramePr>
        <p:xfrm>
          <a:off x="5265657" y="2643782"/>
          <a:ext cx="2729391" cy="1272540"/>
        </p:xfrm>
        <a:graphic>
          <a:graphicData uri="http://schemas.openxmlformats.org/drawingml/2006/table">
            <a:tbl>
              <a:tblPr>
                <a:tableStyleId>{5C22544A-7EE6-4342-B048-85BDC9FD1C3A}</a:tableStyleId>
              </a:tblPr>
              <a:tblGrid>
                <a:gridCol w="1833810">
                  <a:extLst>
                    <a:ext uri="{9D8B030D-6E8A-4147-A177-3AD203B41FA5}">
                      <a16:colId xmlns:a16="http://schemas.microsoft.com/office/drawing/2014/main" val="418387200"/>
                    </a:ext>
                  </a:extLst>
                </a:gridCol>
                <a:gridCol w="895581">
                  <a:extLst>
                    <a:ext uri="{9D8B030D-6E8A-4147-A177-3AD203B41FA5}">
                      <a16:colId xmlns:a16="http://schemas.microsoft.com/office/drawing/2014/main" val="2053705548"/>
                    </a:ext>
                  </a:extLst>
                </a:gridCol>
              </a:tblGrid>
              <a:tr h="0">
                <a:tc>
                  <a:txBody>
                    <a:bodyPr/>
                    <a:lstStyle/>
                    <a:p>
                      <a:pPr algn="l" fontAlgn="b"/>
                      <a:r>
                        <a:rPr lang="en-US" sz="1100" u="none" strike="noStrike" dirty="0">
                          <a:effectLst/>
                        </a:rPr>
                        <a:t>Mean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1074331053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2847356"/>
                  </a:ext>
                </a:extLst>
              </a:tr>
              <a:tr h="182880">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292050000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16483024"/>
                  </a:ext>
                </a:extLst>
              </a:tr>
              <a:tr h="182880">
                <a:tc>
                  <a:txBody>
                    <a:bodyPr/>
                    <a:lstStyle/>
                    <a:p>
                      <a:pPr algn="l" fontAlgn="b"/>
                      <a:r>
                        <a:rPr lang="en-US" sz="1100" u="none" strike="noStrike" dirty="0">
                          <a:effectLst/>
                        </a:rPr>
                        <a:t>Standard Dev</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1854536358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078320"/>
                  </a:ext>
                </a:extLst>
              </a:tr>
              <a:tr h="182880">
                <a:tc>
                  <a:txBody>
                    <a:bodyPr/>
                    <a:lstStyle/>
                    <a:p>
                      <a:pPr algn="l" fontAlgn="b"/>
                      <a:r>
                        <a:rPr lang="en-US" sz="1100" b="0" i="0" u="none" strike="noStrike" dirty="0">
                          <a:solidFill>
                            <a:srgbClr val="000000"/>
                          </a:solidFill>
                          <a:effectLst/>
                          <a:latin typeface="Calibri" panose="020F0502020204030204" pitchFamily="34" charset="0"/>
                        </a:rPr>
                        <a:t>Skew</a:t>
                      </a:r>
                    </a:p>
                  </a:txBody>
                  <a:tcPr marL="7620" marR="7620" marT="7620" marB="0" anchor="b"/>
                </a:tc>
                <a:tc>
                  <a:txBody>
                    <a:bodyPr/>
                    <a:lstStyle/>
                    <a:p>
                      <a:pPr algn="r" fontAlgn="b"/>
                      <a:r>
                        <a:rPr lang="en-US" sz="1100" u="none" strike="noStrike">
                          <a:effectLst/>
                        </a:rPr>
                        <a:t>2.299145744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7965802"/>
                  </a:ext>
                </a:extLst>
              </a:tr>
              <a:tr h="182880">
                <a:tc>
                  <a:txBody>
                    <a:bodyPr/>
                    <a:lstStyle/>
                    <a:p>
                      <a:pPr algn="l" fontAlgn="b"/>
                      <a:r>
                        <a:rPr lang="en-US" sz="1100" u="none" strike="noStrike" dirty="0">
                          <a:effectLst/>
                        </a:rPr>
                        <a:t>Max</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8393000000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8303888"/>
                  </a:ext>
                </a:extLst>
              </a:tr>
              <a:tr h="182880">
                <a:tc>
                  <a:txBody>
                    <a:bodyPr/>
                    <a:lstStyle/>
                    <a:p>
                      <a:pPr algn="l" fontAlgn="b"/>
                      <a:r>
                        <a:rPr lang="en-US" sz="1100" u="none" strike="noStrike" dirty="0">
                          <a:effectLst/>
                        </a:rPr>
                        <a:t>Min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7727126"/>
                  </a:ext>
                </a:extLst>
              </a:tr>
              <a:tr h="182880">
                <a:tc>
                  <a:txBody>
                    <a:bodyPr/>
                    <a:lstStyle/>
                    <a:p>
                      <a:pPr algn="l" fontAlgn="b"/>
                      <a:r>
                        <a:rPr lang="en-US" sz="1100" u="none" strike="noStrike" dirty="0">
                          <a:effectLst/>
                        </a:rPr>
                        <a:t>Range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8393000000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6671195"/>
                  </a:ext>
                </a:extLst>
              </a:tr>
            </a:tbl>
          </a:graphicData>
        </a:graphic>
      </p:graphicFrame>
      <p:graphicFrame>
        <p:nvGraphicFramePr>
          <p:cNvPr id="7" name="Table 6">
            <a:extLst>
              <a:ext uri="{FF2B5EF4-FFF2-40B4-BE49-F238E27FC236}">
                <a16:creationId xmlns:a16="http://schemas.microsoft.com/office/drawing/2014/main" id="{F6E7AA1E-FBFA-4C51-A793-F3B8D96A5F55}"/>
              </a:ext>
            </a:extLst>
          </p:cNvPr>
          <p:cNvGraphicFramePr>
            <a:graphicFrameLocks noGrp="1"/>
          </p:cNvGraphicFramePr>
          <p:nvPr>
            <p:extLst>
              <p:ext uri="{D42A27DB-BD31-4B8C-83A1-F6EECF244321}">
                <p14:modId xmlns:p14="http://schemas.microsoft.com/office/powerpoint/2010/main" val="2180531464"/>
              </p:ext>
            </p:extLst>
          </p:nvPr>
        </p:nvGraphicFramePr>
        <p:xfrm>
          <a:off x="8104899" y="2597697"/>
          <a:ext cx="2729380" cy="1304311"/>
        </p:xfrm>
        <a:graphic>
          <a:graphicData uri="http://schemas.openxmlformats.org/drawingml/2006/table">
            <a:tbl>
              <a:tblPr>
                <a:tableStyleId>{5C22544A-7EE6-4342-B048-85BDC9FD1C3A}</a:tableStyleId>
              </a:tblPr>
              <a:tblGrid>
                <a:gridCol w="1585991">
                  <a:extLst>
                    <a:ext uri="{9D8B030D-6E8A-4147-A177-3AD203B41FA5}">
                      <a16:colId xmlns:a16="http://schemas.microsoft.com/office/drawing/2014/main" val="3172198332"/>
                    </a:ext>
                  </a:extLst>
                </a:gridCol>
                <a:gridCol w="1143389">
                  <a:extLst>
                    <a:ext uri="{9D8B030D-6E8A-4147-A177-3AD203B41FA5}">
                      <a16:colId xmlns:a16="http://schemas.microsoft.com/office/drawing/2014/main" val="3533140347"/>
                    </a:ext>
                  </a:extLst>
                </a:gridCol>
              </a:tblGrid>
              <a:tr h="252751">
                <a:tc>
                  <a:txBody>
                    <a:bodyPr/>
                    <a:lstStyle/>
                    <a:p>
                      <a:pPr algn="l" fontAlgn="b"/>
                      <a:r>
                        <a:rPr lang="en-US" sz="1100" u="none" strike="noStrike" dirty="0">
                          <a:effectLst/>
                        </a:rPr>
                        <a:t>Mean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1413211465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47501892"/>
                  </a:ext>
                </a:extLst>
              </a:tr>
              <a:tr h="157622">
                <a:tc>
                  <a:txBody>
                    <a:bodyPr/>
                    <a:lstStyle/>
                    <a:p>
                      <a:pPr algn="l" fontAlgn="b"/>
                      <a:r>
                        <a:rPr lang="en-US" sz="1100" u="none" strike="noStrike" dirty="0">
                          <a:effectLst/>
                        </a:rPr>
                        <a:t>Median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607550000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6949326"/>
                  </a:ext>
                </a:extLst>
              </a:tr>
              <a:tr h="157622">
                <a:tc>
                  <a:txBody>
                    <a:bodyPr/>
                    <a:lstStyle/>
                    <a:p>
                      <a:pPr algn="l" fontAlgn="b"/>
                      <a:r>
                        <a:rPr lang="en-US" sz="1100" u="none" strike="noStrike" dirty="0">
                          <a:effectLst/>
                        </a:rPr>
                        <a:t>Standard Dev</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2506347817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69612456"/>
                  </a:ext>
                </a:extLst>
              </a:tr>
              <a:tr h="0">
                <a:tc>
                  <a:txBody>
                    <a:bodyPr/>
                    <a:lstStyle/>
                    <a:p>
                      <a:pPr algn="l" fontAlgn="b"/>
                      <a:r>
                        <a:rPr lang="en-US" sz="1100" u="none" strike="noStrike" dirty="0">
                          <a:effectLst/>
                        </a:rPr>
                        <a:t>Skew</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2.946531834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81217491"/>
                  </a:ext>
                </a:extLst>
              </a:tr>
              <a:tr h="157622">
                <a:tc>
                  <a:txBody>
                    <a:bodyPr/>
                    <a:lstStyle/>
                    <a:p>
                      <a:pPr algn="l" fontAlgn="b"/>
                      <a:r>
                        <a:rPr lang="en-US" sz="1100" u="none" strike="noStrike">
                          <a:effectLst/>
                        </a:rPr>
                        <a:t>Max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12740000000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3555755"/>
                  </a:ext>
                </a:extLst>
              </a:tr>
              <a:tr h="157622">
                <a:tc>
                  <a:txBody>
                    <a:bodyPr/>
                    <a:lstStyle/>
                    <a:p>
                      <a:pPr algn="l" fontAlgn="b"/>
                      <a:r>
                        <a:rPr lang="en-US" sz="1100" u="none" strike="noStrike">
                          <a:effectLst/>
                        </a:rPr>
                        <a:t>Min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9849426"/>
                  </a:ext>
                </a:extLst>
              </a:tr>
              <a:tr h="157622">
                <a:tc>
                  <a:txBody>
                    <a:bodyPr/>
                    <a:lstStyle/>
                    <a:p>
                      <a:pPr algn="l" fontAlgn="b"/>
                      <a:r>
                        <a:rPr lang="en-US" sz="1100" u="none" strike="noStrike" dirty="0">
                          <a:effectLst/>
                        </a:rPr>
                        <a:t>Range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12740000000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7730669"/>
                  </a:ext>
                </a:extLst>
              </a:tr>
            </a:tbl>
          </a:graphicData>
        </a:graphic>
      </p:graphicFrame>
      <p:sp>
        <p:nvSpPr>
          <p:cNvPr id="8" name="TextBox 7">
            <a:extLst>
              <a:ext uri="{FF2B5EF4-FFF2-40B4-BE49-F238E27FC236}">
                <a16:creationId xmlns:a16="http://schemas.microsoft.com/office/drawing/2014/main" id="{E65295E8-80C0-41B1-A671-0A1373AD5980}"/>
              </a:ext>
            </a:extLst>
          </p:cNvPr>
          <p:cNvSpPr txBox="1"/>
          <p:nvPr/>
        </p:nvSpPr>
        <p:spPr>
          <a:xfrm>
            <a:off x="5249236" y="4134177"/>
            <a:ext cx="5568618" cy="2308324"/>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accent2">
                    <a:lumMod val="75000"/>
                  </a:schemeClr>
                </a:solidFill>
              </a:rPr>
              <a:t>Here we have created Colum charts for R&amp;D Expense in Health Care and IT sector to compare its summary statistics.</a:t>
            </a:r>
          </a:p>
          <a:p>
            <a:pPr marL="285750" indent="-285750">
              <a:buFont typeface="Arial" panose="020B0604020202020204" pitchFamily="34" charset="0"/>
              <a:buChar char="•"/>
            </a:pPr>
            <a:r>
              <a:rPr lang="en-US" sz="1200" dirty="0">
                <a:solidFill>
                  <a:schemeClr val="accent2">
                    <a:lumMod val="75000"/>
                  </a:schemeClr>
                </a:solidFill>
              </a:rPr>
              <a:t>IT R&amp;D expense is higher than Health Care as we also see in summary statistics. Mean in health care is around 107 million and IT mean is around 141 million. Both the sectors have a positive Skewes because mean is greater than median . Whereas median for IT is more than double then Health Care sector.</a:t>
            </a:r>
          </a:p>
          <a:p>
            <a:pPr marL="285750" indent="-285750">
              <a:buFont typeface="Arial" panose="020B0604020202020204" pitchFamily="34" charset="0"/>
              <a:buChar char="•"/>
            </a:pPr>
            <a:r>
              <a:rPr lang="en-US" sz="1200" dirty="0">
                <a:solidFill>
                  <a:schemeClr val="accent2">
                    <a:lumMod val="75000"/>
                  </a:schemeClr>
                </a:solidFill>
              </a:rPr>
              <a:t>Standard deviation of health care data is 185 million and IT is 250 million. As IT sector standard deviation is higher, which can be seen in the chart showing their rapid growth. From STD/range we can assume that their investment in R&amp;D will keep on increasing, due to which same trend will be seen in their total revenue meaning more revenue generated in coming years as compare to Heath Care. </a:t>
            </a:r>
          </a:p>
          <a:p>
            <a:pPr marL="285750" indent="-285750">
              <a:buFont typeface="Arial" panose="020B0604020202020204" pitchFamily="34" charset="0"/>
              <a:buChar char="•"/>
            </a:pPr>
            <a:r>
              <a:rPr lang="en-US" sz="1200" dirty="0">
                <a:solidFill>
                  <a:schemeClr val="accent2">
                    <a:lumMod val="75000"/>
                  </a:schemeClr>
                </a:solidFill>
              </a:rPr>
              <a:t>Overall, IT sector has more expenditure in R&amp;D then Health care sector</a:t>
            </a:r>
          </a:p>
        </p:txBody>
      </p:sp>
      <p:graphicFrame>
        <p:nvGraphicFramePr>
          <p:cNvPr id="9" name="Chart 8">
            <a:extLst>
              <a:ext uri="{FF2B5EF4-FFF2-40B4-BE49-F238E27FC236}">
                <a16:creationId xmlns:a16="http://schemas.microsoft.com/office/drawing/2014/main" id="{43A049F4-86DD-457F-9BF9-FACB7D0A3233}"/>
              </a:ext>
            </a:extLst>
          </p:cNvPr>
          <p:cNvGraphicFramePr>
            <a:graphicFrameLocks/>
          </p:cNvGraphicFramePr>
          <p:nvPr>
            <p:extLst>
              <p:ext uri="{D42A27DB-BD31-4B8C-83A1-F6EECF244321}">
                <p14:modId xmlns:p14="http://schemas.microsoft.com/office/powerpoint/2010/main" val="2252393296"/>
              </p:ext>
            </p:extLst>
          </p:nvPr>
        </p:nvGraphicFramePr>
        <p:xfrm>
          <a:off x="440917" y="33967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956F8D9C-4185-432F-88A0-34863C0BB5CD}"/>
              </a:ext>
            </a:extLst>
          </p:cNvPr>
          <p:cNvGraphicFramePr>
            <a:graphicFrameLocks/>
          </p:cNvGraphicFramePr>
          <p:nvPr>
            <p:extLst>
              <p:ext uri="{D42A27DB-BD31-4B8C-83A1-F6EECF244321}">
                <p14:modId xmlns:p14="http://schemas.microsoft.com/office/powerpoint/2010/main" val="1707731282"/>
              </p:ext>
            </p:extLst>
          </p:nvPr>
        </p:nvGraphicFramePr>
        <p:xfrm>
          <a:off x="379769" y="34290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04478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5D414F-DC70-4723-97F5-224313442EB0}"/>
              </a:ext>
            </a:extLst>
          </p:cNvPr>
          <p:cNvSpPr txBox="1"/>
          <p:nvPr/>
        </p:nvSpPr>
        <p:spPr>
          <a:xfrm>
            <a:off x="5468645" y="3142695"/>
            <a:ext cx="1971309" cy="523220"/>
          </a:xfrm>
          <a:prstGeom prst="rect">
            <a:avLst/>
          </a:prstGeom>
          <a:noFill/>
        </p:spPr>
        <p:txBody>
          <a:bodyPr wrap="none" rtlCol="0">
            <a:spAutoFit/>
          </a:bodyPr>
          <a:lstStyle/>
          <a:p>
            <a:r>
              <a:rPr lang="en-US" sz="2800" b="1" dirty="0">
                <a:solidFill>
                  <a:schemeClr val="accent1">
                    <a:lumMod val="75000"/>
                  </a:schemeClr>
                </a:solidFill>
              </a:rPr>
              <a:t>THANK YOU</a:t>
            </a:r>
          </a:p>
        </p:txBody>
      </p:sp>
    </p:spTree>
    <p:extLst>
      <p:ext uri="{BB962C8B-B14F-4D97-AF65-F5344CB8AC3E}">
        <p14:creationId xmlns:p14="http://schemas.microsoft.com/office/powerpoint/2010/main" val="523454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347</Words>
  <Application>Microsoft Office PowerPoint</Application>
  <PresentationFormat>Widescreen</PresentationFormat>
  <Paragraphs>51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TASK 1 Financial/Summary Statistics</vt:lpstr>
      <vt:lpstr>Total Revenue comparison of Health care and IT sector</vt:lpstr>
      <vt:lpstr>What is R&amp;D expense in Health care and IT sector?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Total Revenue comparison of health care and IT sector</dc:title>
  <dc:creator>Gagan Walia</dc:creator>
  <cp:lastModifiedBy>Gagan Walia</cp:lastModifiedBy>
  <cp:revision>7</cp:revision>
  <dcterms:created xsi:type="dcterms:W3CDTF">2020-09-17T00:57:20Z</dcterms:created>
  <dcterms:modified xsi:type="dcterms:W3CDTF">2020-09-17T14:20:10Z</dcterms:modified>
</cp:coreProperties>
</file>