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2"/>
  </p:handoutMasterIdLst>
  <p:sldIdLst>
    <p:sldId id="282" r:id="rId5"/>
    <p:sldId id="301" r:id="rId6"/>
    <p:sldId id="283" r:id="rId7"/>
    <p:sldId id="284" r:id="rId8"/>
    <p:sldId id="296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9" r:id="rId19"/>
    <p:sldId id="30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301"/>
          </p14:sldIdLst>
        </p14:section>
        <p14:section name="Basic Slides" id="{4B63831B-60E8-2746-B530-B6D4C3E9A775}">
          <p14:sldIdLst>
            <p14:sldId id="283"/>
            <p14:sldId id="284"/>
            <p14:sldId id="296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9"/>
            <p14:sldId id="300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9F0E0"/>
    <a:srgbClr val="F2F7FA"/>
    <a:srgbClr val="FC7B2C"/>
    <a:srgbClr val="000000"/>
    <a:srgbClr val="004880"/>
    <a:srgbClr val="FFDF7D"/>
    <a:srgbClr val="66B3E4"/>
    <a:srgbClr val="7FA3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EF7D7-C17C-461B-8E8E-70E6F0D80B69}" v="47" dt="2025-04-15T10:13:15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095" autoAdjust="0"/>
    <p:restoredTop sz="96190"/>
  </p:normalViewPr>
  <p:slideViewPr>
    <p:cSldViewPr snapToGrid="0">
      <p:cViewPr varScale="1">
        <p:scale>
          <a:sx n="60" d="100"/>
          <a:sy n="60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sjam.in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Prepared for: SPORTS JAM </a:t>
            </a:r>
            <a:endParaRPr lang="en-US" sz="2200" dirty="0">
              <a:solidFill>
                <a:srgbClr val="6D267B"/>
              </a:solidFill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B6BC1DB-7CA4-1E61-5DAD-76C1720EE187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dirty="0">
                <a:solidFill>
                  <a:schemeClr val="tx2"/>
                </a:solidFill>
                <a:latin typeface="Source Sans Pro"/>
                <a:ea typeface="Source Sans Pro"/>
                <a:cs typeface="Open Sans Extrabold"/>
              </a:rPr>
              <a:t>April 28, 2025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6954-696B-2D52-D462-1EE53037B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Hybrid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2D1505-9F30-B3DF-3A8F-9E7AD807E5D5}"/>
              </a:ext>
            </a:extLst>
          </p:cNvPr>
          <p:cNvSpPr/>
          <p:nvPr/>
        </p:nvSpPr>
        <p:spPr>
          <a:xfrm>
            <a:off x="306576" y="1185530"/>
            <a:ext cx="2181444" cy="1685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to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9B0436-2F3C-08A8-7BBF-6C510386D0D8}"/>
              </a:ext>
            </a:extLst>
          </p:cNvPr>
          <p:cNvSpPr/>
          <p:nvPr/>
        </p:nvSpPr>
        <p:spPr>
          <a:xfrm>
            <a:off x="1248001" y="3031240"/>
            <a:ext cx="201577" cy="6273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9AB621-8B63-6A0F-8C16-4194F311F311}"/>
              </a:ext>
            </a:extLst>
          </p:cNvPr>
          <p:cNvSpPr/>
          <p:nvPr/>
        </p:nvSpPr>
        <p:spPr>
          <a:xfrm>
            <a:off x="306576" y="3795825"/>
            <a:ext cx="2305494" cy="434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Runner.exe</a:t>
            </a:r>
            <a:endParaRPr lang="en-IN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FC318CF-EE47-5F18-5330-E8EBD1F1C938}"/>
              </a:ext>
            </a:extLst>
          </p:cNvPr>
          <p:cNvSpPr/>
          <p:nvPr/>
        </p:nvSpPr>
        <p:spPr>
          <a:xfrm>
            <a:off x="1248001" y="4353092"/>
            <a:ext cx="233916" cy="73268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2858BE-D3B6-BF6C-B0AB-4FAFC82A70D9}"/>
              </a:ext>
            </a:extLst>
          </p:cNvPr>
          <p:cNvSpPr/>
          <p:nvPr/>
        </p:nvSpPr>
        <p:spPr>
          <a:xfrm>
            <a:off x="1591789" y="5109698"/>
            <a:ext cx="1532414" cy="2179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730925-1815-9FA1-BFF7-3C577F77E0A9}"/>
              </a:ext>
            </a:extLst>
          </p:cNvPr>
          <p:cNvSpPr/>
          <p:nvPr/>
        </p:nvSpPr>
        <p:spPr>
          <a:xfrm>
            <a:off x="3636336" y="1185530"/>
            <a:ext cx="8335924" cy="47687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4AC151-26A9-9689-D981-72AFBEC9DD71}"/>
              </a:ext>
            </a:extLst>
          </p:cNvPr>
          <p:cNvSpPr/>
          <p:nvPr/>
        </p:nvSpPr>
        <p:spPr>
          <a:xfrm>
            <a:off x="6565605" y="1353950"/>
            <a:ext cx="2477386" cy="67421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4AF8F-9E4D-BBEB-F736-400AF26B71DF}"/>
              </a:ext>
            </a:extLst>
          </p:cNvPr>
          <p:cNvSpPr/>
          <p:nvPr/>
        </p:nvSpPr>
        <p:spPr>
          <a:xfrm>
            <a:off x="3851644" y="2748517"/>
            <a:ext cx="1860697" cy="6804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FC191E-62B0-730F-1667-D8CE9B2DE3EF}"/>
              </a:ext>
            </a:extLst>
          </p:cNvPr>
          <p:cNvSpPr/>
          <p:nvPr/>
        </p:nvSpPr>
        <p:spPr>
          <a:xfrm>
            <a:off x="3835686" y="3767128"/>
            <a:ext cx="2014870" cy="6804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C2D34F-569A-1EF0-C1C9-560286FD8F7E}"/>
              </a:ext>
            </a:extLst>
          </p:cNvPr>
          <p:cNvSpPr/>
          <p:nvPr/>
        </p:nvSpPr>
        <p:spPr>
          <a:xfrm>
            <a:off x="4189229" y="4995397"/>
            <a:ext cx="3604436" cy="67421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Under Test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FBF1BC-DF94-1BF1-A4CE-ABB8362FC137}"/>
              </a:ext>
            </a:extLst>
          </p:cNvPr>
          <p:cNvSpPr/>
          <p:nvPr/>
        </p:nvSpPr>
        <p:spPr>
          <a:xfrm>
            <a:off x="6017593" y="2748516"/>
            <a:ext cx="1665321" cy="6804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9CD557-83BB-1C54-6D72-C84A3A8EC3E1}"/>
              </a:ext>
            </a:extLst>
          </p:cNvPr>
          <p:cNvSpPr/>
          <p:nvPr/>
        </p:nvSpPr>
        <p:spPr>
          <a:xfrm>
            <a:off x="6127006" y="3755522"/>
            <a:ext cx="1580710" cy="6804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D01A36-4E82-9CA4-DE60-106CD5DD5C21}"/>
              </a:ext>
            </a:extLst>
          </p:cNvPr>
          <p:cNvSpPr/>
          <p:nvPr/>
        </p:nvSpPr>
        <p:spPr>
          <a:xfrm>
            <a:off x="7991462" y="3767128"/>
            <a:ext cx="1580710" cy="67421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B1E901-70D0-0FFD-8918-986C6B3C4689}"/>
              </a:ext>
            </a:extLst>
          </p:cNvPr>
          <p:cNvSpPr/>
          <p:nvPr/>
        </p:nvSpPr>
        <p:spPr>
          <a:xfrm>
            <a:off x="10064171" y="2748516"/>
            <a:ext cx="1565183" cy="680482"/>
          </a:xfrm>
          <a:prstGeom prst="roundRect">
            <a:avLst/>
          </a:prstGeom>
          <a:solidFill>
            <a:srgbClr val="FC7B2C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9E325A-5708-A9E5-49B9-4994FC794C42}"/>
              </a:ext>
            </a:extLst>
          </p:cNvPr>
          <p:cNvSpPr/>
          <p:nvPr/>
        </p:nvSpPr>
        <p:spPr>
          <a:xfrm>
            <a:off x="10145881" y="3777763"/>
            <a:ext cx="1580710" cy="680483"/>
          </a:xfrm>
          <a:prstGeom prst="roundRect">
            <a:avLst/>
          </a:prstGeom>
          <a:solidFill>
            <a:srgbClr val="FC7B2C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ADC6023-6058-3B40-8A7C-CBDECA841C81}"/>
              </a:ext>
            </a:extLst>
          </p:cNvPr>
          <p:cNvSpPr/>
          <p:nvPr/>
        </p:nvSpPr>
        <p:spPr>
          <a:xfrm flipV="1">
            <a:off x="5762967" y="3044744"/>
            <a:ext cx="21466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AC0CD5D-D243-81BF-376F-B90CD0076717}"/>
              </a:ext>
            </a:extLst>
          </p:cNvPr>
          <p:cNvSpPr/>
          <p:nvPr/>
        </p:nvSpPr>
        <p:spPr>
          <a:xfrm flipV="1">
            <a:off x="7762415" y="4118004"/>
            <a:ext cx="2146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30E1CF6-FD29-249A-8FE2-745095B47496}"/>
              </a:ext>
            </a:extLst>
          </p:cNvPr>
          <p:cNvSpPr/>
          <p:nvPr/>
        </p:nvSpPr>
        <p:spPr>
          <a:xfrm flipV="1">
            <a:off x="5885098" y="4124397"/>
            <a:ext cx="2146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6ED940B-788D-3445-5900-9B82A11186FF}"/>
              </a:ext>
            </a:extLst>
          </p:cNvPr>
          <p:cNvSpPr/>
          <p:nvPr/>
        </p:nvSpPr>
        <p:spPr>
          <a:xfrm>
            <a:off x="8817931" y="4592643"/>
            <a:ext cx="124050" cy="674210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4678EF13-DD25-26AE-6FBA-D16BFFA1CA4F}"/>
              </a:ext>
            </a:extLst>
          </p:cNvPr>
          <p:cNvSpPr/>
          <p:nvPr/>
        </p:nvSpPr>
        <p:spPr>
          <a:xfrm flipV="1">
            <a:off x="7911300" y="5243407"/>
            <a:ext cx="828663" cy="168565"/>
          </a:xfrm>
          <a:prstGeom prst="leftArrow">
            <a:avLst/>
          </a:prstGeom>
          <a:solidFill>
            <a:srgbClr val="0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202D95-DE78-11E0-8631-DFA5E11E1C12}"/>
              </a:ext>
            </a:extLst>
          </p:cNvPr>
          <p:cNvCxnSpPr/>
          <p:nvPr/>
        </p:nvCxnSpPr>
        <p:spPr>
          <a:xfrm>
            <a:off x="7911300" y="2028160"/>
            <a:ext cx="2152871" cy="99148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3A1DA9-8ADC-855D-22D5-5ABA55F05D0F}"/>
              </a:ext>
            </a:extLst>
          </p:cNvPr>
          <p:cNvCxnSpPr>
            <a:cxnSpLocks/>
          </p:cNvCxnSpPr>
          <p:nvPr/>
        </p:nvCxnSpPr>
        <p:spPr>
          <a:xfrm flipH="1">
            <a:off x="6784477" y="2033896"/>
            <a:ext cx="1126823" cy="72035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D575AB-C62A-E33B-70F5-DB2D86BB3FAE}"/>
              </a:ext>
            </a:extLst>
          </p:cNvPr>
          <p:cNvCxnSpPr>
            <a:cxnSpLocks/>
          </p:cNvCxnSpPr>
          <p:nvPr/>
        </p:nvCxnSpPr>
        <p:spPr>
          <a:xfrm>
            <a:off x="8998159" y="2523903"/>
            <a:ext cx="1107758" cy="139951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2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C33C-E8D6-90F1-AC80-C4EB0A15B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65" y="30029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BDD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28449-9C1F-2BDA-0506-FAC5EAAC8A9A}"/>
              </a:ext>
            </a:extLst>
          </p:cNvPr>
          <p:cNvSpPr/>
          <p:nvPr/>
        </p:nvSpPr>
        <p:spPr>
          <a:xfrm>
            <a:off x="3189767" y="873267"/>
            <a:ext cx="6049925" cy="52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– BDD Framework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ucumber Tutorial - Tpoint Tech">
            <a:extLst>
              <a:ext uri="{FF2B5EF4-FFF2-40B4-BE49-F238E27FC236}">
                <a16:creationId xmlns:a16="http://schemas.microsoft.com/office/drawing/2014/main" id="{60144D30-A4A8-7DE0-B8BC-9EB036B19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78" y="1429175"/>
            <a:ext cx="1105786" cy="8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C648-185C-D75B-5BB8-1E607811727D}"/>
              </a:ext>
            </a:extLst>
          </p:cNvPr>
          <p:cNvCxnSpPr>
            <a:cxnSpLocks/>
          </p:cNvCxnSpPr>
          <p:nvPr/>
        </p:nvCxnSpPr>
        <p:spPr>
          <a:xfrm>
            <a:off x="350874" y="2530548"/>
            <a:ext cx="117277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Selenium Automation Testing Services ...">
            <a:extLst>
              <a:ext uri="{FF2B5EF4-FFF2-40B4-BE49-F238E27FC236}">
                <a16:creationId xmlns:a16="http://schemas.microsoft.com/office/drawing/2014/main" id="{458FD472-43C2-EDA1-E26C-659B797A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600" y="1307133"/>
            <a:ext cx="1071562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90C338F-4A1A-E3A2-2D05-B42CBEA65434}"/>
              </a:ext>
            </a:extLst>
          </p:cNvPr>
          <p:cNvSpPr/>
          <p:nvPr/>
        </p:nvSpPr>
        <p:spPr>
          <a:xfrm>
            <a:off x="5694316" y="1792616"/>
            <a:ext cx="308344" cy="48576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7B7E943-9C79-82AA-A269-9BA014A9E2AA}"/>
              </a:ext>
            </a:extLst>
          </p:cNvPr>
          <p:cNvSpPr/>
          <p:nvPr/>
        </p:nvSpPr>
        <p:spPr>
          <a:xfrm>
            <a:off x="696153" y="2680616"/>
            <a:ext cx="287079" cy="5159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18BA64-449F-BB90-58F3-A9BB317695AB}"/>
              </a:ext>
            </a:extLst>
          </p:cNvPr>
          <p:cNvSpPr/>
          <p:nvPr/>
        </p:nvSpPr>
        <p:spPr>
          <a:xfrm>
            <a:off x="2841103" y="2640643"/>
            <a:ext cx="287079" cy="57730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47B700B-C388-6D84-AB9C-070E10C826E1}"/>
              </a:ext>
            </a:extLst>
          </p:cNvPr>
          <p:cNvSpPr/>
          <p:nvPr/>
        </p:nvSpPr>
        <p:spPr>
          <a:xfrm>
            <a:off x="7746705" y="2700670"/>
            <a:ext cx="287079" cy="5624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F26176D-3934-0096-72F7-F92DF0F95C50}"/>
              </a:ext>
            </a:extLst>
          </p:cNvPr>
          <p:cNvSpPr/>
          <p:nvPr/>
        </p:nvSpPr>
        <p:spPr>
          <a:xfrm>
            <a:off x="10146396" y="2685246"/>
            <a:ext cx="287079" cy="5624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8AA96C-4BF5-5BDC-27E1-AAAE38F8A57B}"/>
              </a:ext>
            </a:extLst>
          </p:cNvPr>
          <p:cNvSpPr/>
          <p:nvPr/>
        </p:nvSpPr>
        <p:spPr>
          <a:xfrm>
            <a:off x="132020" y="3346673"/>
            <a:ext cx="1282110" cy="646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/main/resources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D79158-BF8F-725E-53A7-8C27FDAC9FA6}"/>
              </a:ext>
            </a:extLst>
          </p:cNvPr>
          <p:cNvSpPr/>
          <p:nvPr/>
        </p:nvSpPr>
        <p:spPr>
          <a:xfrm>
            <a:off x="2466306" y="3319989"/>
            <a:ext cx="1036675" cy="69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/test/java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BB8F4C-E40A-8EA4-43EA-FBC8FDB05DA8}"/>
              </a:ext>
            </a:extLst>
          </p:cNvPr>
          <p:cNvSpPr/>
          <p:nvPr/>
        </p:nvSpPr>
        <p:spPr>
          <a:xfrm>
            <a:off x="6921795" y="3397411"/>
            <a:ext cx="2073349" cy="4455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/test/java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2E01D6-5F98-9139-E3BD-34E8BB539B71}"/>
              </a:ext>
            </a:extLst>
          </p:cNvPr>
          <p:cNvSpPr/>
          <p:nvPr/>
        </p:nvSpPr>
        <p:spPr>
          <a:xfrm>
            <a:off x="9645502" y="3423684"/>
            <a:ext cx="2073349" cy="4455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171F5-90AB-F33D-E166-6650AF9FC2C2}"/>
              </a:ext>
            </a:extLst>
          </p:cNvPr>
          <p:cNvSpPr txBox="1"/>
          <p:nvPr/>
        </p:nvSpPr>
        <p:spPr>
          <a:xfrm>
            <a:off x="81678" y="4078637"/>
            <a:ext cx="1516027" cy="1200329"/>
          </a:xfrm>
          <a:prstGeom prst="rect">
            <a:avLst/>
          </a:prstGeom>
          <a:solidFill>
            <a:srgbClr val="F9F0E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Functions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Utility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BA57-EDB5-4666-1F34-9BDC77839919}"/>
              </a:ext>
            </a:extLst>
          </p:cNvPr>
          <p:cNvSpPr txBox="1"/>
          <p:nvPr/>
        </p:nvSpPr>
        <p:spPr>
          <a:xfrm>
            <a:off x="1937374" y="4113942"/>
            <a:ext cx="2264537" cy="1200329"/>
          </a:xfrm>
          <a:prstGeom prst="rect">
            <a:avLst/>
          </a:prstGeom>
          <a:solidFill>
            <a:srgbClr val="F9F0E0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Definitions – Hooks Class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Runner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471C3-5096-440E-1D3D-486BADF52228}"/>
              </a:ext>
            </a:extLst>
          </p:cNvPr>
          <p:cNvSpPr txBox="1"/>
          <p:nvPr/>
        </p:nvSpPr>
        <p:spPr>
          <a:xfrm>
            <a:off x="6882594" y="4156286"/>
            <a:ext cx="2555808" cy="646331"/>
          </a:xfrm>
          <a:prstGeom prst="rect">
            <a:avLst/>
          </a:prstGeom>
          <a:solidFill>
            <a:srgbClr val="F9F0E0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Utility Functions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Functions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B97C9-B67F-393E-A480-32D509F19168}"/>
              </a:ext>
            </a:extLst>
          </p:cNvPr>
          <p:cNvSpPr txBox="1"/>
          <p:nvPr/>
        </p:nvSpPr>
        <p:spPr>
          <a:xfrm>
            <a:off x="9918787" y="4156286"/>
            <a:ext cx="1657808" cy="646331"/>
          </a:xfrm>
          <a:prstGeom prst="rect">
            <a:avLst/>
          </a:prstGeom>
          <a:solidFill>
            <a:srgbClr val="F9F0E0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        Reports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A67514-245D-CCCB-A86A-4EE848A34F2B}"/>
              </a:ext>
            </a:extLst>
          </p:cNvPr>
          <p:cNvSpPr/>
          <p:nvPr/>
        </p:nvSpPr>
        <p:spPr>
          <a:xfrm>
            <a:off x="4541582" y="3304727"/>
            <a:ext cx="1370023" cy="577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directory</a:t>
            </a:r>
            <a:endParaRPr lang="en-IN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E38CD5C-FA75-DB52-1F50-0C2F1CE65B85}"/>
              </a:ext>
            </a:extLst>
          </p:cNvPr>
          <p:cNvSpPr/>
          <p:nvPr/>
        </p:nvSpPr>
        <p:spPr>
          <a:xfrm>
            <a:off x="4986053" y="2613125"/>
            <a:ext cx="287079" cy="57730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5A2FA-CA07-367E-92B5-E96F68CCB418}"/>
              </a:ext>
            </a:extLst>
          </p:cNvPr>
          <p:cNvSpPr txBox="1"/>
          <p:nvPr/>
        </p:nvSpPr>
        <p:spPr>
          <a:xfrm>
            <a:off x="4542991" y="4156286"/>
            <a:ext cx="1859219" cy="646331"/>
          </a:xfrm>
          <a:prstGeom prst="rect">
            <a:avLst/>
          </a:prstGeom>
          <a:solidFill>
            <a:srgbClr val="F9F0E0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Files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Files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0C6A354-2113-AA82-6856-A937234B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57" y="5047681"/>
            <a:ext cx="3528281" cy="9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C8A2-FF0C-7AF5-C784-2A64AD07A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99714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Folder Structure of Hybrid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4E777-1485-EB85-FAD7-47EAB2FB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2" y="872993"/>
            <a:ext cx="5740695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7AD18-DD82-2B94-3E02-BE1FD42CE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67816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Folder Structure of BDD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7CE7C-2532-567D-9E86-A775F03C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58" y="866643"/>
            <a:ext cx="5512083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423D-EEC7-CB8E-8308-71941D636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(Module 1)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821BF-B81B-1434-2BC7-072944DA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1" y="1052624"/>
            <a:ext cx="10774621" cy="50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5974A-9C1D-9893-BEF9-EB92D65B2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7B11-BF8B-CCB1-EC10-90352477E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(Module 2)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49370-5950-FB63-7DF4-74FA6945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21" y="1010103"/>
            <a:ext cx="8495414" cy="5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979E05-7BB6-265C-5C57-B471DF3A782F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2446175073"/>
              </p:ext>
            </p:extLst>
          </p:nvPr>
        </p:nvGraphicFramePr>
        <p:xfrm>
          <a:off x="533400" y="1719942"/>
          <a:ext cx="10422372" cy="258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08">
                  <a:extLst>
                    <a:ext uri="{9D8B030D-6E8A-4147-A177-3AD203B41FA5}">
                      <a16:colId xmlns:a16="http://schemas.microsoft.com/office/drawing/2014/main" val="2347650868"/>
                    </a:ext>
                  </a:extLst>
                </a:gridCol>
                <a:gridCol w="2068669">
                  <a:extLst>
                    <a:ext uri="{9D8B030D-6E8A-4147-A177-3AD203B41FA5}">
                      <a16:colId xmlns:a16="http://schemas.microsoft.com/office/drawing/2014/main" val="1354416280"/>
                    </a:ext>
                  </a:extLst>
                </a:gridCol>
                <a:gridCol w="1669828">
                  <a:extLst>
                    <a:ext uri="{9D8B030D-6E8A-4147-A177-3AD203B41FA5}">
                      <a16:colId xmlns:a16="http://schemas.microsoft.com/office/drawing/2014/main" val="1421259204"/>
                    </a:ext>
                  </a:extLst>
                </a:gridCol>
                <a:gridCol w="1881989">
                  <a:extLst>
                    <a:ext uri="{9D8B030D-6E8A-4147-A177-3AD203B41FA5}">
                      <a16:colId xmlns:a16="http://schemas.microsoft.com/office/drawing/2014/main" val="3528668149"/>
                    </a:ext>
                  </a:extLst>
                </a:gridCol>
                <a:gridCol w="1881989">
                  <a:extLst>
                    <a:ext uri="{9D8B030D-6E8A-4147-A177-3AD203B41FA5}">
                      <a16:colId xmlns:a16="http://schemas.microsoft.com/office/drawing/2014/main" val="3241887639"/>
                    </a:ext>
                  </a:extLst>
                </a:gridCol>
                <a:gridCol w="1881989">
                  <a:extLst>
                    <a:ext uri="{9D8B030D-6E8A-4147-A177-3AD203B41FA5}">
                      <a16:colId xmlns:a16="http://schemas.microsoft.com/office/drawing/2014/main" val="1113021386"/>
                    </a:ext>
                  </a:extLst>
                </a:gridCol>
              </a:tblGrid>
              <a:tr h="184844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Serial</a:t>
                      </a:r>
                    </a:p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Test Cases Hybrid</a:t>
                      </a:r>
                    </a:p>
                    <a:p>
                      <a:pPr algn="ctr"/>
                      <a:r>
                        <a:rPr lang="en-US"/>
                        <a:t>(Platform)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Test Cases BDD</a:t>
                      </a:r>
                    </a:p>
                    <a:p>
                      <a:pPr algn="ctr"/>
                      <a:r>
                        <a:rPr lang="en-US"/>
                        <a:t>(Platform)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Test Cases Hybrid</a:t>
                      </a:r>
                    </a:p>
                    <a:p>
                      <a:pPr algn="ctr"/>
                      <a:r>
                        <a:rPr lang="en-US"/>
                        <a:t>(Manual)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Test Cases BDD</a:t>
                      </a:r>
                    </a:p>
                    <a:p>
                      <a:pPr algn="ctr"/>
                      <a:r>
                        <a:rPr lang="en-US"/>
                        <a:t>(Manual)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70399"/>
                  </a:ext>
                </a:extLst>
              </a:tr>
              <a:tr h="736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Gagan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34682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D1D7-68DB-04D8-6866-89844E9C3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066" y="2389993"/>
            <a:ext cx="9628845" cy="1326174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452F-D704-8A4F-EB35-DACA274F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GAGANDEEP KANTA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FEE6-0FA1-B83B-B7E8-BA1B40454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GLADIATOR – Group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3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4705E-3866-C014-9B4B-642434092C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04799" y="1172417"/>
            <a:ext cx="11582400" cy="4795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Sports Jam Selenium Automation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automate the testing process for Sports Jam, a leading e-commerce platform specializing in sports and fitness equipment in India. This automation aims to ensure a seamless user experience by rigorously verifying the platform's features, functionalities, and UI consistency.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Overview: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https://sportsjam.in/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Indian e-commerce platform specializing in sports and fitness equipment. The website offers a wide range of sports gear, fitness products, and accessories tailored to athletes and fitness enthusiasts.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A318-5D4C-8147-DBF1-EC7F16978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SPORTS JAM Overview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85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91DBD-0F30-5BBA-DD76-0C3521F5E9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978905"/>
            <a:ext cx="11272520" cy="5049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Module _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SportsJamNavBarFitness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Accessories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Gloves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Shopping By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 cart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 Icon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View Cart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Cart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to Checkout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F0A7-745D-144C-E117-205260C91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331611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A291DBD-0F30-5BBA-DD76-0C3521F5E965}"/>
              </a:ext>
            </a:extLst>
          </p:cNvPr>
          <p:cNvSpPr>
            <a:spLocks noGrp="1"/>
          </p:cNvSpPr>
          <p:nvPr/>
        </p:nvSpPr>
        <p:spPr>
          <a:xfrm>
            <a:off x="321517" y="1009918"/>
            <a:ext cx="11272520" cy="5049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Home Page Module _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SportsJamUserIcon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 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an account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Lastname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and Password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an account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Logout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Login Email and Login Password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Sign In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04EF0A7-745D-144C-E117-205260C91EDF}"/>
              </a:ext>
            </a:extLst>
          </p:cNvPr>
          <p:cNvSpPr>
            <a:spLocks noGrp="1"/>
          </p:cNvSpPr>
          <p:nvPr/>
        </p:nvSpPr>
        <p:spPr>
          <a:xfrm>
            <a:off x="321517" y="357790"/>
            <a:ext cx="11125200" cy="43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C5B292-039E-1B91-DCD3-40A7ADFB4C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280160"/>
            <a:ext cx="9994808" cy="38649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Programming Language: Java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Automation Tool: Selenium WebDriver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Build Tool: Maven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Test Framework: TestNG &amp; Cucumber-J Unit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Logging: Log4j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Reporting: Extent Reports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Version Control: GitHub</a:t>
            </a:r>
            <a:endParaRPr lang="en-IN" kern="1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B043-89DB-C515-6CA7-159CB9641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Software Requirements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36AD53-CE8F-9276-CC8B-35A9CC5E42A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760" y="1300480"/>
            <a:ext cx="9908447" cy="3844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Processor: Intel i5/i7 or AMD equivalent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RAM: 8GB or higher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Storage: Minimum 100GB SSD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Operating System: Windows, MacOS, or Linux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latin typeface="Times New Roman"/>
                <a:cs typeface="Times New Roman"/>
              </a:rPr>
              <a:t> Browser Support: Chrome, Firefox, Edge</a:t>
            </a:r>
            <a:endParaRPr lang="en-IN" kern="1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898F-7C49-09D2-B470-30909072D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15835"/>
            <a:ext cx="11125200" cy="434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Hardware Requirements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8C52A-932A-109B-F0C0-A37CAC3002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58240"/>
            <a:ext cx="11252200" cy="5151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 Navigation (Footer links , Internal links , Main navbar menu)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 Content Accessibility(</a:t>
            </a:r>
            <a:r>
              <a:rPr lang="en-IN" dirty="0">
                <a:latin typeface="Times New Roman"/>
                <a:cs typeface="Times New Roman"/>
              </a:rPr>
              <a:t>Informative Guides , Expert Blogs , Updates &amp; Announcements)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/>
                <a:cs typeface="Times New Roman"/>
              </a:rPr>
              <a:t> Request Features(Virtual Try-On , Subscription services)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/>
                <a:cs typeface="Times New Roman"/>
              </a:rPr>
              <a:t> Enhanced Search Functionality(</a:t>
            </a:r>
            <a:r>
              <a:rPr lang="en-US" dirty="0">
                <a:latin typeface="Times New Roman"/>
                <a:cs typeface="Times New Roman"/>
              </a:rPr>
              <a:t>sports gear, fitness products, equipment brands, and exclusive deals</a:t>
            </a:r>
            <a:r>
              <a:rPr lang="en-IN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BCA9B-6F8C-468D-FB0D-5656BA20F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469835"/>
            <a:ext cx="11125200" cy="830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Feature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AEBAF6-4A4C-7DCE-31E0-C049D2BDFF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270000"/>
            <a:ext cx="11125199" cy="4765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– Manages WebDriver setup and browser configurations.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Extracts test data from Excel files to support data-driven testing.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LoggerHandler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errors, warnings, and execution details for monitoring and debugging.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Screenshot – Captures screenshots for debugging and detailed reporting of failed test cases.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Reporter – Generates test execution reports using Extent Reports with formats like Excel, PDF,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HTML, and PNG.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WebDriverHelper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robust utility functions for advanced Selenium operations, including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clicking, hovering, dynamic scrolling, and explicit waits.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286B-2A44-BCB7-ACC0-E1CFC4C2B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D1CFB3-734A-4736-A11A-BDA43E86F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227f9-21c2-4a3f-bdf1-4662c40c3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596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Times New Roman</vt:lpstr>
      <vt:lpstr>Wingdings</vt:lpstr>
      <vt:lpstr>Office Theme</vt:lpstr>
      <vt:lpstr>PowerPoint Presentation</vt:lpstr>
      <vt:lpstr>GAGANDEEP KANTA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Uday Kumar Reddy</dc:creator>
  <cp:lastModifiedBy>Gagan Deep Kanta</cp:lastModifiedBy>
  <cp:revision>42</cp:revision>
  <dcterms:created xsi:type="dcterms:W3CDTF">2024-06-12T03:23:55Z</dcterms:created>
  <dcterms:modified xsi:type="dcterms:W3CDTF">2025-04-27T19:27:09Z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