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7"/>
  </p:notesMasterIdLst>
  <p:sldIdLst>
    <p:sldId id="256" r:id="rId2"/>
    <p:sldId id="257" r:id="rId3"/>
    <p:sldId id="258" r:id="rId4"/>
    <p:sldId id="262" r:id="rId5"/>
    <p:sldId id="263" r:id="rId6"/>
    <p:sldId id="264" r:id="rId7"/>
    <p:sldId id="260" r:id="rId8"/>
    <p:sldId id="268" r:id="rId9"/>
    <p:sldId id="259" r:id="rId10"/>
    <p:sldId id="261" r:id="rId11"/>
    <p:sldId id="267" r:id="rId12"/>
    <p:sldId id="272" r:id="rId13"/>
    <p:sldId id="271" r:id="rId14"/>
    <p:sldId id="269" r:id="rId15"/>
    <p:sldId id="270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6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5" autoAdjust="0"/>
    <p:restoredTop sz="80361" autoAdjust="0"/>
  </p:normalViewPr>
  <p:slideViewPr>
    <p:cSldViewPr snapToGrid="0">
      <p:cViewPr varScale="1">
        <p:scale>
          <a:sx n="45" d="100"/>
          <a:sy n="45" d="100"/>
        </p:scale>
        <p:origin x="66" y="5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B1B382-6DBA-4570-AFA0-A7702C3041F3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2BDAD2-A6EB-4D78-BC57-1B90255DF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822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Recent password breaches</a:t>
            </a:r>
          </a:p>
          <a:p>
            <a:pPr marL="342900" indent="-342900">
              <a:buAutoNum type="arabicPeriod"/>
            </a:pPr>
            <a:r>
              <a:rPr lang="en-US" sz="1200" dirty="0" smtClean="0"/>
              <a:t>Yahoo, January 2014, 273Mn[1]</a:t>
            </a:r>
          </a:p>
          <a:p>
            <a:pPr marL="342900" indent="-342900">
              <a:buAutoNum type="arabicPeriod"/>
            </a:pPr>
            <a:r>
              <a:rPr lang="en-US" sz="1200" dirty="0" smtClean="0"/>
              <a:t>Evernote, March 2013, 50Mn. </a:t>
            </a:r>
          </a:p>
          <a:p>
            <a:pPr marL="342900" indent="-342900">
              <a:buAutoNum type="arabicPeriod"/>
            </a:pPr>
            <a:r>
              <a:rPr lang="en-US" sz="1200" dirty="0" smtClean="0"/>
              <a:t>LinkedIn June 2012, 6+Mn.</a:t>
            </a:r>
          </a:p>
          <a:p>
            <a:r>
              <a:rPr lang="en-US" sz="1200" dirty="0" smtClean="0"/>
              <a:t>And More…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Facts</a:t>
            </a:r>
          </a:p>
          <a:p>
            <a:r>
              <a:rPr lang="en-US" sz="1200" dirty="0" smtClean="0"/>
              <a:t>Based on PKCS Standards</a:t>
            </a:r>
          </a:p>
          <a:p>
            <a:r>
              <a:rPr lang="en-US" sz="1200" dirty="0" smtClean="0"/>
              <a:t>Approx. 1% Passwords were same</a:t>
            </a:r>
          </a:p>
          <a:p>
            <a:r>
              <a:rPr lang="en-US" sz="1200" dirty="0" smtClean="0"/>
              <a:t>Average Entropy </a:t>
            </a:r>
            <a:r>
              <a:rPr lang="el-GR" sz="1200" b="1" dirty="0" smtClean="0"/>
              <a:t>μ</a:t>
            </a:r>
            <a:r>
              <a:rPr lang="en-US" sz="1200" b="1" dirty="0" smtClean="0"/>
              <a:t> &lt; 7</a:t>
            </a:r>
            <a:endParaRPr lang="en-US" sz="1200" dirty="0" smtClean="0"/>
          </a:p>
          <a:p>
            <a:endParaRPr lang="en-US" sz="800" dirty="0" smtClean="0"/>
          </a:p>
          <a:p>
            <a:pPr algn="l"/>
            <a:r>
              <a:rPr lang="en-US" sz="800" dirty="0" smtClean="0"/>
              <a:t>Source: Yahoo News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2BDAD2-A6EB-4D78-BC57-1B90255DFB2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376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Recent password breaches</a:t>
            </a:r>
          </a:p>
          <a:p>
            <a:pPr marL="342900" indent="-342900">
              <a:buAutoNum type="arabicPeriod"/>
            </a:pPr>
            <a:r>
              <a:rPr lang="en-US" sz="1200" dirty="0" smtClean="0"/>
              <a:t>Yahoo, January 2014, 273Mn[1]</a:t>
            </a:r>
          </a:p>
          <a:p>
            <a:pPr marL="342900" indent="-342900">
              <a:buAutoNum type="arabicPeriod"/>
            </a:pPr>
            <a:r>
              <a:rPr lang="en-US" sz="1200" dirty="0" smtClean="0"/>
              <a:t>Evernote, March 2013, 50Mn. </a:t>
            </a:r>
          </a:p>
          <a:p>
            <a:pPr marL="342900" indent="-342900">
              <a:buAutoNum type="arabicPeriod"/>
            </a:pPr>
            <a:r>
              <a:rPr lang="en-US" sz="1200" dirty="0" smtClean="0"/>
              <a:t>LinkedIn June 2012, 6+Mn.</a:t>
            </a:r>
          </a:p>
          <a:p>
            <a:r>
              <a:rPr lang="en-US" sz="1200" dirty="0" smtClean="0"/>
              <a:t>And More…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Facts</a:t>
            </a:r>
          </a:p>
          <a:p>
            <a:r>
              <a:rPr lang="en-US" sz="1200" dirty="0" smtClean="0"/>
              <a:t>Based on PKCS Standards</a:t>
            </a:r>
          </a:p>
          <a:p>
            <a:r>
              <a:rPr lang="en-US" sz="1200" dirty="0" smtClean="0"/>
              <a:t>Approx. 1% Passwords were same</a:t>
            </a:r>
          </a:p>
          <a:p>
            <a:r>
              <a:rPr lang="en-US" sz="1200" dirty="0" smtClean="0"/>
              <a:t>Average Entropy </a:t>
            </a:r>
            <a:r>
              <a:rPr lang="el-GR" sz="1200" b="1" dirty="0" smtClean="0"/>
              <a:t>μ</a:t>
            </a:r>
            <a:r>
              <a:rPr lang="en-US" sz="1200" b="1" dirty="0" smtClean="0"/>
              <a:t> &lt; 7</a:t>
            </a:r>
            <a:endParaRPr lang="en-US" sz="1200" dirty="0" smtClean="0"/>
          </a:p>
          <a:p>
            <a:endParaRPr lang="en-US" sz="800" dirty="0" smtClean="0"/>
          </a:p>
          <a:p>
            <a:pPr algn="l"/>
            <a:r>
              <a:rPr lang="en-US" sz="800" dirty="0" smtClean="0"/>
              <a:t>Source: Yahoo News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2BDAD2-A6EB-4D78-BC57-1B90255DFB2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567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Recent password breaches</a:t>
            </a:r>
          </a:p>
          <a:p>
            <a:pPr marL="342900" indent="-342900">
              <a:buAutoNum type="arabicPeriod"/>
            </a:pPr>
            <a:r>
              <a:rPr lang="en-US" sz="1200" dirty="0" smtClean="0"/>
              <a:t>Yahoo, January 2014, 273Mn[1]</a:t>
            </a:r>
          </a:p>
          <a:p>
            <a:pPr marL="342900" indent="-342900">
              <a:buAutoNum type="arabicPeriod"/>
            </a:pPr>
            <a:r>
              <a:rPr lang="en-US" sz="1200" dirty="0" smtClean="0"/>
              <a:t>Evernote, March 2013, 50Mn. </a:t>
            </a:r>
          </a:p>
          <a:p>
            <a:pPr marL="342900" indent="-342900">
              <a:buAutoNum type="arabicPeriod"/>
            </a:pPr>
            <a:r>
              <a:rPr lang="en-US" sz="1200" dirty="0" smtClean="0"/>
              <a:t>LinkedIn June 2012, 6+Mn.</a:t>
            </a:r>
          </a:p>
          <a:p>
            <a:r>
              <a:rPr lang="en-US" sz="1200" dirty="0" smtClean="0"/>
              <a:t>And More…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Facts</a:t>
            </a:r>
          </a:p>
          <a:p>
            <a:r>
              <a:rPr lang="en-US" sz="1200" dirty="0" smtClean="0"/>
              <a:t>Based on PKCS Standards</a:t>
            </a:r>
          </a:p>
          <a:p>
            <a:r>
              <a:rPr lang="en-US" sz="1200" dirty="0" smtClean="0"/>
              <a:t>Approx. 1% Passwords were same</a:t>
            </a:r>
          </a:p>
          <a:p>
            <a:r>
              <a:rPr lang="en-US" sz="1200" dirty="0" smtClean="0"/>
              <a:t>Average Entropy </a:t>
            </a:r>
            <a:r>
              <a:rPr lang="el-GR" sz="1200" b="1" dirty="0" smtClean="0"/>
              <a:t>μ</a:t>
            </a:r>
            <a:r>
              <a:rPr lang="en-US" sz="1200" b="1" dirty="0" smtClean="0"/>
              <a:t> &lt; 7</a:t>
            </a:r>
            <a:endParaRPr lang="en-US" sz="1200" dirty="0" smtClean="0"/>
          </a:p>
          <a:p>
            <a:endParaRPr lang="en-US" sz="800" dirty="0" smtClean="0"/>
          </a:p>
          <a:p>
            <a:pPr algn="l"/>
            <a:r>
              <a:rPr lang="en-US" sz="800" dirty="0" smtClean="0"/>
              <a:t>Source: Yahoo News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2BDAD2-A6EB-4D78-BC57-1B90255DFB2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5192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2BDAD2-A6EB-4D78-BC57-1B90255DFB2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8510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Conventional PKCS#5 style encryption. No padding, redundancy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2BDAD2-A6EB-4D78-BC57-1B90255DFB2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5600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2BDAD2-A6EB-4D78-BC57-1B90255DFB2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1935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Pr</a:t>
            </a:r>
            <a:r>
              <a:rPr lang="en-US" dirty="0" smtClean="0"/>
              <a:t>[</a:t>
            </a:r>
            <a:r>
              <a:rPr lang="en-US" dirty="0" err="1" smtClean="0"/>
              <a:t>HDecK</a:t>
            </a:r>
            <a:r>
              <a:rPr lang="en-US" dirty="0" smtClean="0"/>
              <a:t>(</a:t>
            </a:r>
            <a:r>
              <a:rPr lang="en-US" dirty="0" err="1" smtClean="0"/>
              <a:t>HEncK</a:t>
            </a:r>
            <a:r>
              <a:rPr lang="en-US" dirty="0" smtClean="0"/>
              <a:t>(M)) = M] = 1 for all K ∈</a:t>
            </a:r>
            <a:r>
              <a:rPr lang="en-US" dirty="0" err="1" smtClean="0"/>
              <a:t>Kand</a:t>
            </a:r>
            <a:r>
              <a:rPr lang="en-US" dirty="0" smtClean="0"/>
              <a:t> M ∈M, where the event is deﬁned over the randomness in </a:t>
            </a:r>
            <a:r>
              <a:rPr lang="en-US" dirty="0" err="1" smtClean="0"/>
              <a:t>HEnc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2BDAD2-A6EB-4D78-BC57-1B90255DFB2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3788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2BDAD2-A6EB-4D78-BC57-1B90255DFB2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5223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2BDAD2-A6EB-4D78-BC57-1B90255DFB2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301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C134A-19FF-4935-9B08-3CAC8896120B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242CE-89F6-4973-850F-0F15B4525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94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C134A-19FF-4935-9B08-3CAC8896120B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242CE-89F6-4973-850F-0F15B4525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525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C134A-19FF-4935-9B08-3CAC8896120B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242CE-89F6-4973-850F-0F15B4525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3031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C134A-19FF-4935-9B08-3CAC8896120B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242CE-89F6-4973-850F-0F15B4525C8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674431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C134A-19FF-4935-9B08-3CAC8896120B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242CE-89F6-4973-850F-0F15B4525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411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C134A-19FF-4935-9B08-3CAC8896120B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242CE-89F6-4973-850F-0F15B4525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9588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C134A-19FF-4935-9B08-3CAC8896120B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242CE-89F6-4973-850F-0F15B4525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7375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C134A-19FF-4935-9B08-3CAC8896120B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242CE-89F6-4973-850F-0F15B4525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3879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C134A-19FF-4935-9B08-3CAC8896120B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242CE-89F6-4973-850F-0F15B4525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326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C134A-19FF-4935-9B08-3CAC8896120B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242CE-89F6-4973-850F-0F15B4525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063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C134A-19FF-4935-9B08-3CAC8896120B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242CE-89F6-4973-850F-0F15B4525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116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C134A-19FF-4935-9B08-3CAC8896120B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242CE-89F6-4973-850F-0F15B4525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277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C134A-19FF-4935-9B08-3CAC8896120B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242CE-89F6-4973-850F-0F15B4525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682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C134A-19FF-4935-9B08-3CAC8896120B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242CE-89F6-4973-850F-0F15B4525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729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C134A-19FF-4935-9B08-3CAC8896120B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242CE-89F6-4973-850F-0F15B4525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552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C134A-19FF-4935-9B08-3CAC8896120B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242CE-89F6-4973-850F-0F15B4525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525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C134A-19FF-4935-9B08-3CAC8896120B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242CE-89F6-4973-850F-0F15B4525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311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6AC134A-19FF-4935-9B08-3CAC8896120B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242CE-89F6-4973-850F-0F15B4525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6765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blog.lastpass.com/2015/06/lastpass-security-notice.html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yahoo.com/" TargetMode="External"/><Relationship Id="rId5" Type="http://schemas.openxmlformats.org/officeDocument/2006/relationships/hyperlink" Target="http://www.fakebook.com/" TargetMode="External"/><Relationship Id="rId4" Type="http://schemas.openxmlformats.org/officeDocument/2006/relationships/hyperlink" Target="http://www.mybank.com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492982"/>
            <a:ext cx="8825658" cy="3329581"/>
          </a:xfrm>
        </p:spPr>
        <p:txBody>
          <a:bodyPr/>
          <a:lstStyle/>
          <a:p>
            <a:r>
              <a:rPr lang="en-US" dirty="0" smtClean="0"/>
              <a:t>Honey Encryption</a:t>
            </a:r>
            <a:br>
              <a:rPr lang="en-US" dirty="0" smtClean="0"/>
            </a:br>
            <a:r>
              <a:rPr lang="en-US" sz="3200" dirty="0" smtClean="0"/>
              <a:t>Trick adversaries by drowning them into false but plausible data.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Gagandeep singh Randhawa</a:t>
            </a:r>
          </a:p>
          <a:p>
            <a:r>
              <a:rPr lang="en-US" sz="1600" dirty="0" smtClean="0"/>
              <a:t>CECS 579 Information Security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29236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Password Based </a:t>
            </a:r>
            <a:r>
              <a:rPr lang="en-US" sz="3200" dirty="0" smtClean="0"/>
              <a:t>Encryption | </a:t>
            </a:r>
            <a:r>
              <a:rPr lang="en-US" sz="2000" dirty="0" smtClean="0"/>
              <a:t>Example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06284"/>
            <a:ext cx="8946541" cy="4496326"/>
          </a:xfrm>
        </p:spPr>
        <p:txBody>
          <a:bodyPr>
            <a:normAutofit/>
          </a:bodyPr>
          <a:lstStyle/>
          <a:p>
            <a:r>
              <a:rPr lang="en-US" dirty="0" smtClean="0"/>
              <a:t>Password Manager</a:t>
            </a:r>
          </a:p>
          <a:p>
            <a:endParaRPr lang="en-US" dirty="0"/>
          </a:p>
          <a:p>
            <a:pPr lvl="1"/>
            <a:r>
              <a:rPr lang="en-US" dirty="0" err="1" smtClean="0"/>
              <a:t>Lastpass</a:t>
            </a:r>
            <a:endParaRPr lang="en-US" dirty="0" smtClean="0"/>
          </a:p>
          <a:p>
            <a:pPr lvl="1"/>
            <a:r>
              <a:rPr lang="en-US" dirty="0" err="1" smtClean="0"/>
              <a:t>Dashlane</a:t>
            </a:r>
            <a:endParaRPr lang="en-US" dirty="0" smtClean="0"/>
          </a:p>
          <a:p>
            <a:pPr lvl="1"/>
            <a:r>
              <a:rPr lang="en-US" dirty="0" smtClean="0"/>
              <a:t>More…</a:t>
            </a:r>
          </a:p>
          <a:p>
            <a:pPr lvl="1"/>
            <a:endParaRPr lang="en-US" dirty="0"/>
          </a:p>
          <a:p>
            <a:r>
              <a:rPr lang="en-US" dirty="0" smtClean="0"/>
              <a:t>User choose Master Password even worse</a:t>
            </a:r>
          </a:p>
          <a:p>
            <a:r>
              <a:rPr lang="en-US" dirty="0" smtClean="0"/>
              <a:t>Vaults are stored in cloud… </a:t>
            </a:r>
          </a:p>
          <a:p>
            <a:r>
              <a:rPr lang="en-US" dirty="0" smtClean="0"/>
              <a:t>There’s already been a breach on</a:t>
            </a:r>
            <a:br>
              <a:rPr lang="en-US" dirty="0" smtClean="0"/>
            </a:br>
            <a:r>
              <a:rPr lang="en-US" dirty="0" err="1" smtClean="0"/>
              <a:t>Lastpass</a:t>
            </a:r>
            <a:r>
              <a:rPr lang="en-US" dirty="0" smtClean="0"/>
              <a:t> (Source: </a:t>
            </a:r>
            <a:r>
              <a:rPr lang="en-US" dirty="0" err="1" smtClean="0">
                <a:hlinkClick r:id="rId2"/>
              </a:rPr>
              <a:t>Lastpass</a:t>
            </a:r>
            <a:r>
              <a:rPr lang="en-US" dirty="0" smtClean="0">
                <a:hlinkClick r:id="rId2"/>
              </a:rPr>
              <a:t> Blog</a:t>
            </a:r>
            <a:r>
              <a:rPr lang="en-US" dirty="0" smtClean="0"/>
              <a:t>)</a:t>
            </a:r>
          </a:p>
          <a:p>
            <a:r>
              <a:rPr lang="en-US" dirty="0" smtClean="0"/>
              <a:t>A cracked vault is more serious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449" y="3710673"/>
            <a:ext cx="2328820" cy="2142190"/>
          </a:xfrm>
          <a:prstGeom prst="rect">
            <a:avLst/>
          </a:prstGeom>
        </p:spPr>
      </p:pic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755296"/>
              </p:ext>
            </p:extLst>
          </p:nvPr>
        </p:nvGraphicFramePr>
        <p:xfrm>
          <a:off x="6199003" y="1459888"/>
          <a:ext cx="4767491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7473"/>
                <a:gridCol w="1290855"/>
                <a:gridCol w="1589163"/>
              </a:tblGrid>
              <a:tr h="24594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Website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Username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Password</a:t>
                      </a:r>
                      <a:endParaRPr lang="en-US" sz="1200" dirty="0"/>
                    </a:p>
                  </a:txBody>
                  <a:tcPr/>
                </a:tc>
              </a:tr>
              <a:tr h="245942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hlinkClick r:id="rId4"/>
                        </a:rPr>
                        <a:t>www.mybank.com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Bob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mustang</a:t>
                      </a:r>
                      <a:endParaRPr lang="en-US" sz="1200" dirty="0"/>
                    </a:p>
                  </a:txBody>
                  <a:tcPr/>
                </a:tc>
              </a:tr>
              <a:tr h="245942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hlinkClick r:id="rId5"/>
                        </a:rPr>
                        <a:t>www.fakebook.com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Bob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football</a:t>
                      </a:r>
                      <a:endParaRPr lang="en-US" sz="1200" dirty="0"/>
                    </a:p>
                  </a:txBody>
                  <a:tcPr/>
                </a:tc>
              </a:tr>
              <a:tr h="245942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hlinkClick r:id="rId6"/>
                        </a:rPr>
                        <a:t>www.yahoo.com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Bob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123456789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Down Arrow 14"/>
          <p:cNvSpPr/>
          <p:nvPr/>
        </p:nvSpPr>
        <p:spPr>
          <a:xfrm>
            <a:off x="7946556" y="2633508"/>
            <a:ext cx="258555" cy="9535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8582748" y="2787343"/>
            <a:ext cx="13495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Master Password</a:t>
            </a:r>
          </a:p>
          <a:p>
            <a:pPr algn="ctr"/>
            <a:r>
              <a:rPr lang="en-US" b="1" dirty="0"/>
              <a:t>P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985449" y="5776486"/>
            <a:ext cx="2814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Encrypted Vault</a:t>
            </a:r>
          </a:p>
          <a:p>
            <a:pPr algn="ctr"/>
            <a:r>
              <a:rPr lang="en-US" dirty="0" smtClean="0"/>
              <a:t>(</a:t>
            </a:r>
            <a:r>
              <a:rPr lang="en-US" dirty="0" err="1" smtClean="0"/>
              <a:t>ciphertext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351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Password Based </a:t>
            </a:r>
            <a:r>
              <a:rPr lang="en-US" sz="3200" dirty="0" smtClean="0"/>
              <a:t>Encryption | </a:t>
            </a:r>
            <a:r>
              <a:rPr lang="en-US" sz="2000" dirty="0" smtClean="0"/>
              <a:t>Prevent Brute-force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06285"/>
            <a:ext cx="8946541" cy="1204486"/>
          </a:xfrm>
        </p:spPr>
        <p:txBody>
          <a:bodyPr/>
          <a:lstStyle/>
          <a:p>
            <a:r>
              <a:rPr lang="en-US" dirty="0"/>
              <a:t>Say M is uniformly distributed bit string</a:t>
            </a:r>
          </a:p>
        </p:txBody>
      </p:sp>
      <p:sp>
        <p:nvSpPr>
          <p:cNvPr id="5" name="Text Placeholder 17"/>
          <p:cNvSpPr txBox="1">
            <a:spLocks/>
          </p:cNvSpPr>
          <p:nvPr/>
        </p:nvSpPr>
        <p:spPr>
          <a:xfrm>
            <a:off x="1503530" y="3564338"/>
            <a:ext cx="3970257" cy="576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smtClean="0"/>
              <a:t>Step 1 - Trial Decryptions</a:t>
            </a:r>
            <a:endParaRPr lang="en-US" dirty="0"/>
          </a:p>
        </p:txBody>
      </p:sp>
      <p:sp>
        <p:nvSpPr>
          <p:cNvPr id="6" name="Text Placeholder 18"/>
          <p:cNvSpPr txBox="1">
            <a:spLocks/>
          </p:cNvSpPr>
          <p:nvPr/>
        </p:nvSpPr>
        <p:spPr>
          <a:xfrm>
            <a:off x="7062315" y="3564338"/>
            <a:ext cx="3955942" cy="57626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smtClean="0"/>
              <a:t>Step 2 – Find True Plaintext</a:t>
            </a:r>
            <a:endParaRPr lang="en-US" dirty="0"/>
          </a:p>
        </p:txBody>
      </p:sp>
      <p:sp>
        <p:nvSpPr>
          <p:cNvPr id="7" name="Text Placeholder 17"/>
          <p:cNvSpPr txBox="1">
            <a:spLocks/>
          </p:cNvSpPr>
          <p:nvPr/>
        </p:nvSpPr>
        <p:spPr>
          <a:xfrm>
            <a:off x="1503530" y="4116519"/>
            <a:ext cx="3970257" cy="2340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M</a:t>
            </a:r>
            <a:r>
              <a:rPr lang="en-US" baseline="-25000" dirty="0" smtClean="0"/>
              <a:t>1</a:t>
            </a:r>
            <a:r>
              <a:rPr lang="en-US" dirty="0" smtClean="0">
                <a:sym typeface="Wingdings" panose="05000000000000000000" pitchFamily="2" charset="2"/>
              </a:rPr>
              <a:t> </a:t>
            </a:r>
            <a:r>
              <a:rPr lang="en-US" dirty="0" err="1" smtClean="0"/>
              <a:t>H</a:t>
            </a:r>
            <a:r>
              <a:rPr lang="en-US" baseline="30000" dirty="0" err="1" smtClean="0"/>
              <a:t>c</a:t>
            </a:r>
            <a:r>
              <a:rPr lang="en-US" dirty="0" smtClean="0"/>
              <a:t>(pw1</a:t>
            </a:r>
            <a:r>
              <a:rPr lang="en-US" dirty="0"/>
              <a:t>|| salt</a:t>
            </a:r>
            <a:r>
              <a:rPr lang="en-US" dirty="0" smtClean="0"/>
              <a:t>) ⊕ C </a:t>
            </a:r>
          </a:p>
          <a:p>
            <a:pPr marL="0" indent="0">
              <a:buNone/>
            </a:pPr>
            <a:r>
              <a:rPr lang="en-US" dirty="0" smtClean="0"/>
              <a:t>M</a:t>
            </a:r>
            <a:r>
              <a:rPr lang="en-US" baseline="-25000" dirty="0" smtClean="0"/>
              <a:t>2</a:t>
            </a:r>
            <a:r>
              <a:rPr lang="en-US" dirty="0" smtClean="0">
                <a:sym typeface="Wingdings" panose="05000000000000000000" pitchFamily="2" charset="2"/>
              </a:rPr>
              <a:t> </a:t>
            </a:r>
            <a:r>
              <a:rPr lang="en-US" dirty="0" err="1" smtClean="0"/>
              <a:t>H</a:t>
            </a:r>
            <a:r>
              <a:rPr lang="en-US" baseline="30000" dirty="0" err="1" smtClean="0"/>
              <a:t>c</a:t>
            </a:r>
            <a:r>
              <a:rPr lang="en-US" dirty="0" smtClean="0"/>
              <a:t>(pw2</a:t>
            </a:r>
            <a:r>
              <a:rPr lang="en-US" dirty="0"/>
              <a:t>|| salt</a:t>
            </a:r>
            <a:r>
              <a:rPr lang="en-US" dirty="0" smtClean="0"/>
              <a:t>) ⊕ C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M</a:t>
            </a:r>
            <a:r>
              <a:rPr lang="en-US" baseline="-25000" dirty="0" smtClean="0"/>
              <a:t>3</a:t>
            </a:r>
            <a:r>
              <a:rPr lang="en-US" dirty="0" smtClean="0">
                <a:sym typeface="Wingdings" panose="05000000000000000000" pitchFamily="2" charset="2"/>
              </a:rPr>
              <a:t> </a:t>
            </a:r>
            <a:r>
              <a:rPr lang="en-US" dirty="0" err="1" smtClean="0"/>
              <a:t>H</a:t>
            </a:r>
            <a:r>
              <a:rPr lang="en-US" baseline="30000" dirty="0" err="1" smtClean="0"/>
              <a:t>c</a:t>
            </a:r>
            <a:r>
              <a:rPr lang="en-US" dirty="0" smtClean="0"/>
              <a:t>(pw3||</a:t>
            </a:r>
            <a:r>
              <a:rPr lang="en-US" dirty="0"/>
              <a:t> salt) ⊕ C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…</a:t>
            </a:r>
          </a:p>
        </p:txBody>
      </p:sp>
      <p:sp>
        <p:nvSpPr>
          <p:cNvPr id="8" name="Text Placeholder 17"/>
          <p:cNvSpPr txBox="1">
            <a:spLocks/>
          </p:cNvSpPr>
          <p:nvPr/>
        </p:nvSpPr>
        <p:spPr>
          <a:xfrm>
            <a:off x="7085572" y="4117570"/>
            <a:ext cx="3970257" cy="2340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dirty="0"/>
              <a:t>M1= </a:t>
            </a:r>
            <a:r>
              <a:rPr lang="en-US" dirty="0" smtClean="0"/>
              <a:t>101010101</a:t>
            </a:r>
          </a:p>
          <a:p>
            <a:pPr marL="0" indent="0">
              <a:buNone/>
            </a:pPr>
            <a:r>
              <a:rPr lang="en-US" dirty="0" smtClean="0"/>
              <a:t>M2</a:t>
            </a:r>
            <a:r>
              <a:rPr lang="en-US" dirty="0"/>
              <a:t>= </a:t>
            </a:r>
            <a:r>
              <a:rPr lang="en-US" dirty="0" smtClean="0"/>
              <a:t>100111010</a:t>
            </a:r>
          </a:p>
          <a:p>
            <a:pPr marL="0" indent="0">
              <a:buNone/>
            </a:pPr>
            <a:r>
              <a:rPr lang="en-US" dirty="0" smtClean="0"/>
              <a:t>M3</a:t>
            </a:r>
            <a:r>
              <a:rPr lang="en-US" dirty="0"/>
              <a:t>= </a:t>
            </a:r>
            <a:r>
              <a:rPr lang="en-US" dirty="0" smtClean="0"/>
              <a:t>010101011</a:t>
            </a:r>
          </a:p>
          <a:p>
            <a:pPr marL="0" indent="0">
              <a:buNone/>
            </a:pPr>
            <a:r>
              <a:rPr lang="en-US" dirty="0" smtClean="0"/>
              <a:t>…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5473787" y="4534030"/>
            <a:ext cx="1260433" cy="3175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085572" y="1906853"/>
            <a:ext cx="4174709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Seems impossible to distinguish!</a:t>
            </a:r>
          </a:p>
          <a:p>
            <a:endParaRPr lang="en-US" dirty="0" smtClean="0"/>
          </a:p>
          <a:p>
            <a:r>
              <a:rPr lang="en-US" dirty="0" smtClean="0"/>
              <a:t>Step 2 may be hard for attacker for some message distributions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13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Honey Encryption	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04293" y="1853248"/>
                <a:ext cx="8946541" cy="4195481"/>
              </a:xfrm>
            </p:spPr>
            <p:txBody>
              <a:bodyPr>
                <a:normAutofit/>
              </a:bodyPr>
              <a:lstStyle/>
              <a:p>
                <a:pPr indent="-285750"/>
                <a:endParaRPr lang="en-US" dirty="0" smtClean="0"/>
              </a:p>
              <a:p>
                <a:pPr indent="-285750"/>
                <a:r>
                  <a:rPr lang="en-US" dirty="0"/>
                  <a:t>Encryption for which decrypting a </a:t>
                </a:r>
                <a:r>
                  <a:rPr lang="en-US" dirty="0" err="1" smtClean="0"/>
                  <a:t>ciphertext</a:t>
                </a:r>
                <a:r>
                  <a:rPr lang="en-US" dirty="0" smtClean="0"/>
                  <a:t> with any number of *wrong* keys </a:t>
                </a:r>
                <a:r>
                  <a:rPr lang="en-US" dirty="0"/>
                  <a:t>yields fake, but plausible, plaintexts</a:t>
                </a:r>
                <a:r>
                  <a:rPr lang="en-US" baseline="30000" dirty="0"/>
                  <a:t>[4</a:t>
                </a:r>
                <a:r>
                  <a:rPr lang="en-US" baseline="30000" dirty="0" smtClean="0"/>
                  <a:t>]</a:t>
                </a:r>
              </a:p>
              <a:p>
                <a:pPr indent="-285750"/>
                <a:endParaRPr lang="en-US" baseline="30000" dirty="0"/>
              </a:p>
              <a:p>
                <a:pPr indent="-285750"/>
                <a:r>
                  <a:rPr lang="en-US" dirty="0" smtClean="0"/>
                  <a:t>Encryption</a:t>
                </a:r>
                <a:r>
                  <a:rPr lang="en-US" dirty="0"/>
                  <a:t> schemes tailored to specific message </a:t>
                </a:r>
                <a:r>
                  <a:rPr lang="en-US" dirty="0" smtClean="0"/>
                  <a:t>distributions</a:t>
                </a:r>
              </a:p>
              <a:p>
                <a:pPr indent="-285750"/>
                <a:endParaRPr lang="en-US" dirty="0" smtClean="0"/>
              </a:p>
              <a:p>
                <a:pPr indent="-285750"/>
                <a:r>
                  <a:rPr lang="en-US" dirty="0"/>
                  <a:t>Provable message‐recovery security beyond brute‐force bound. </a:t>
                </a:r>
                <a:r>
                  <a:rPr lang="en-US" baseline="30000" dirty="0" smtClean="0"/>
                  <a:t>[4]</a:t>
                </a:r>
                <a:br>
                  <a:rPr lang="en-US" baseline="30000" dirty="0" smtClean="0"/>
                </a:br>
                <a:endParaRPr lang="en-US" baseline="30000" dirty="0" smtClean="0"/>
              </a:p>
              <a:p>
                <a:pPr marL="5715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𝑀𝑒𝑠𝑠𝑎𝑔𝑒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𝑅𝑒𝑐𝑜𝑣𝑒𝑟𝑦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 baseline="30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57150" indent="0">
                  <a:buNone/>
                </a:pP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4293" y="1853248"/>
                <a:ext cx="8946541" cy="4195481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7409684" y="4793429"/>
            <a:ext cx="177922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Probability of guessing password</a:t>
            </a:r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328470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Framework| </a:t>
            </a:r>
            <a:r>
              <a:rPr lang="en-US" sz="2400" dirty="0" smtClean="0"/>
              <a:t>Encryption</a:t>
            </a:r>
            <a:endParaRPr lang="en-US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104293" y="1529503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smtClean="0"/>
              <a:t>Let </a:t>
            </a:r>
            <a:r>
              <a:rPr lang="en-US" dirty="0" smtClean="0">
                <a:latin typeface="AR BERKLEY" panose="02000000000000000000" pitchFamily="2" charset="0"/>
                <a:sym typeface="Wingdings" panose="05000000000000000000" pitchFamily="2" charset="2"/>
              </a:rPr>
              <a:t>M</a:t>
            </a:r>
            <a:r>
              <a:rPr lang="en-US" dirty="0" smtClean="0"/>
              <a:t> be a message distribution M </a:t>
            </a:r>
            <a:r>
              <a:rPr lang="en-US" dirty="0" smtClean="0">
                <a:sym typeface="Wingdings" panose="05000000000000000000" pitchFamily="2" charset="2"/>
              </a:rPr>
              <a:t> </a:t>
            </a:r>
            <a:r>
              <a:rPr lang="en-US" dirty="0" smtClean="0">
                <a:latin typeface="AR BERKLEY" panose="02000000000000000000" pitchFamily="2" charset="0"/>
                <a:sym typeface="Wingdings" panose="05000000000000000000" pitchFamily="2" charset="2"/>
              </a:rPr>
              <a:t>M</a:t>
            </a:r>
            <a:endParaRPr lang="en-US" dirty="0" smtClean="0">
              <a:latin typeface="AR BERKLEY" panose="02000000000000000000" pitchFamily="2" charset="0"/>
            </a:endParaRP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Message Distribution is similar to Huffman encoding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693835" y="2390549"/>
            <a:ext cx="6265301" cy="9698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Honey Encrypt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800667" y="1368026"/>
            <a:ext cx="542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PW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93939" y="2690790"/>
            <a:ext cx="384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999141" y="2690790"/>
            <a:ext cx="938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Salt, C</a:t>
            </a:r>
            <a:endParaRPr lang="en-US" dirty="0"/>
          </a:p>
        </p:txBody>
      </p:sp>
      <p:cxnSp>
        <p:nvCxnSpPr>
          <p:cNvPr id="9" name="Straight Arrow Connector 8"/>
          <p:cNvCxnSpPr>
            <a:stCxn id="6" idx="2"/>
          </p:cNvCxnSpPr>
          <p:nvPr/>
        </p:nvCxnSpPr>
        <p:spPr>
          <a:xfrm flipH="1">
            <a:off x="8059332" y="1737358"/>
            <a:ext cx="12502" cy="8355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3"/>
            <a:endCxn id="5" idx="1"/>
          </p:cNvCxnSpPr>
          <p:nvPr/>
        </p:nvCxnSpPr>
        <p:spPr>
          <a:xfrm>
            <a:off x="1578618" y="2875456"/>
            <a:ext cx="11152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3"/>
            <a:endCxn id="8" idx="1"/>
          </p:cNvCxnSpPr>
          <p:nvPr/>
        </p:nvCxnSpPr>
        <p:spPr>
          <a:xfrm>
            <a:off x="8959136" y="2875456"/>
            <a:ext cx="10400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618623" y="3744519"/>
            <a:ext cx="1866637" cy="523220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Randomized</a:t>
            </a:r>
            <a:r>
              <a:rPr lang="en-US" sz="1400" dirty="0"/>
              <a:t> </a:t>
            </a:r>
            <a:endParaRPr lang="en-US" sz="1400" dirty="0" smtClean="0"/>
          </a:p>
          <a:p>
            <a:pPr algn="ctr"/>
            <a:r>
              <a:rPr lang="en-US" sz="1400" dirty="0" smtClean="0"/>
              <a:t>encoder </a:t>
            </a:r>
          </a:p>
        </p:txBody>
      </p:sp>
      <p:cxnSp>
        <p:nvCxnSpPr>
          <p:cNvPr id="21" name="Straight Arrow Connector 20"/>
          <p:cNvCxnSpPr>
            <a:stCxn id="19" idx="0"/>
          </p:cNvCxnSpPr>
          <p:nvPr/>
        </p:nvCxnSpPr>
        <p:spPr>
          <a:xfrm flipV="1">
            <a:off x="3551942" y="3123619"/>
            <a:ext cx="76193" cy="620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534777" y="3744519"/>
            <a:ext cx="2660513" cy="738664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Conventional PKCS#5 style encryption. No padding, redundancy</a:t>
            </a:r>
          </a:p>
        </p:txBody>
      </p:sp>
      <p:cxnSp>
        <p:nvCxnSpPr>
          <p:cNvPr id="24" name="Straight Arrow Connector 23"/>
          <p:cNvCxnSpPr>
            <a:stCxn id="22" idx="0"/>
          </p:cNvCxnSpPr>
          <p:nvPr/>
        </p:nvCxnSpPr>
        <p:spPr>
          <a:xfrm flipH="1" flipV="1">
            <a:off x="7706185" y="3123619"/>
            <a:ext cx="158849" cy="620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7032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Framework| </a:t>
            </a:r>
            <a:r>
              <a:rPr lang="en-US" sz="2000" dirty="0" smtClean="0"/>
              <a:t>Decryption using correct password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529503"/>
            <a:ext cx="8946541" cy="4195481"/>
          </a:xfrm>
        </p:spPr>
        <p:txBody>
          <a:bodyPr/>
          <a:lstStyle/>
          <a:p>
            <a:r>
              <a:rPr lang="en-US" dirty="0"/>
              <a:t>Let </a:t>
            </a:r>
            <a:r>
              <a:rPr lang="en-US" dirty="0">
                <a:latin typeface="AR BERKLEY" panose="02000000000000000000" pitchFamily="2" charset="0"/>
                <a:sym typeface="Wingdings" panose="05000000000000000000" pitchFamily="2" charset="2"/>
              </a:rPr>
              <a:t>M</a:t>
            </a:r>
            <a:r>
              <a:rPr lang="en-US" dirty="0"/>
              <a:t> be a message distribution M </a:t>
            </a:r>
            <a:r>
              <a:rPr lang="en-US" dirty="0">
                <a:sym typeface="Wingdings" panose="05000000000000000000" pitchFamily="2" charset="2"/>
              </a:rPr>
              <a:t> </a:t>
            </a:r>
            <a:r>
              <a:rPr lang="en-US" dirty="0">
                <a:latin typeface="AR BERKLEY" panose="02000000000000000000" pitchFamily="2" charset="0"/>
                <a:sym typeface="Wingdings" panose="05000000000000000000" pitchFamily="2" charset="2"/>
              </a:rPr>
              <a:t>M</a:t>
            </a:r>
            <a:endParaRPr lang="en-US" dirty="0">
              <a:latin typeface="AR BERKLEY" panose="02000000000000000000" pitchFamily="2" charset="0"/>
            </a:endParaRP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61652" y="2930034"/>
            <a:ext cx="6891831" cy="1290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81749" y="2068015"/>
            <a:ext cx="542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PW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75021" y="3390779"/>
            <a:ext cx="384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980223" y="3390779"/>
            <a:ext cx="938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Salt, C</a:t>
            </a:r>
            <a:endParaRPr lang="en-US" dirty="0"/>
          </a:p>
        </p:txBody>
      </p:sp>
      <p:cxnSp>
        <p:nvCxnSpPr>
          <p:cNvPr id="8" name="Straight Arrow Connector 7"/>
          <p:cNvCxnSpPr>
            <a:stCxn id="5" idx="2"/>
          </p:cNvCxnSpPr>
          <p:nvPr/>
        </p:nvCxnSpPr>
        <p:spPr>
          <a:xfrm>
            <a:off x="8052916" y="2437347"/>
            <a:ext cx="1" cy="6761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23" idx="1"/>
            <a:endCxn id="6" idx="3"/>
          </p:cNvCxnSpPr>
          <p:nvPr/>
        </p:nvCxnSpPr>
        <p:spPr>
          <a:xfrm flipH="1">
            <a:off x="1559700" y="3575445"/>
            <a:ext cx="12573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1"/>
            <a:endCxn id="25" idx="3"/>
          </p:cNvCxnSpPr>
          <p:nvPr/>
        </p:nvCxnSpPr>
        <p:spPr>
          <a:xfrm flipH="1">
            <a:off x="8859287" y="3575445"/>
            <a:ext cx="11209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817059" y="3126425"/>
            <a:ext cx="2835647" cy="898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Distribution – transforming decoder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630700" y="3126425"/>
            <a:ext cx="2228587" cy="898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Password Based Decryption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5" idx="1"/>
            <a:endCxn id="23" idx="3"/>
          </p:cNvCxnSpPr>
          <p:nvPr/>
        </p:nvCxnSpPr>
        <p:spPr>
          <a:xfrm flipH="1">
            <a:off x="5652706" y="3575445"/>
            <a:ext cx="9779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949363" y="3627243"/>
            <a:ext cx="384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35281487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Framework| </a:t>
            </a:r>
            <a:r>
              <a:rPr lang="en-US" sz="2000" dirty="0" smtClean="0"/>
              <a:t>Decryption using incorrect key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418408" y="2180267"/>
            <a:ext cx="6891831" cy="9698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80662" y="1434315"/>
            <a:ext cx="65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PW’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91385" y="2480508"/>
            <a:ext cx="465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M'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036979" y="2480508"/>
            <a:ext cx="938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Salt, C</a:t>
            </a:r>
            <a:endParaRPr lang="en-US" dirty="0"/>
          </a:p>
        </p:txBody>
      </p:sp>
      <p:cxnSp>
        <p:nvCxnSpPr>
          <p:cNvPr id="8" name="Straight Arrow Connector 7"/>
          <p:cNvCxnSpPr>
            <a:stCxn id="5" idx="2"/>
          </p:cNvCxnSpPr>
          <p:nvPr/>
        </p:nvCxnSpPr>
        <p:spPr>
          <a:xfrm>
            <a:off x="8008774" y="1803647"/>
            <a:ext cx="109" cy="5241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23" idx="1"/>
            <a:endCxn id="6" idx="3"/>
          </p:cNvCxnSpPr>
          <p:nvPr/>
        </p:nvCxnSpPr>
        <p:spPr>
          <a:xfrm flipH="1" flipV="1">
            <a:off x="1656847" y="2665174"/>
            <a:ext cx="121696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1"/>
            <a:endCxn id="25" idx="3"/>
          </p:cNvCxnSpPr>
          <p:nvPr/>
        </p:nvCxnSpPr>
        <p:spPr>
          <a:xfrm flipH="1">
            <a:off x="8916043" y="2665174"/>
            <a:ext cx="112093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873815" y="2327819"/>
            <a:ext cx="2835647" cy="6747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Distribution – transforming decoder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687456" y="2327819"/>
            <a:ext cx="2228587" cy="6747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Password Based Decryption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5" idx="1"/>
            <a:endCxn id="23" idx="3"/>
          </p:cNvCxnSpPr>
          <p:nvPr/>
        </p:nvCxnSpPr>
        <p:spPr>
          <a:xfrm flipH="1">
            <a:off x="5709462" y="2665175"/>
            <a:ext cx="9779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06119" y="2762317"/>
            <a:ext cx="384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S’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451070" y="1404972"/>
            <a:ext cx="122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PW’ ≠ PW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2418408" y="5012805"/>
            <a:ext cx="6891831" cy="9698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680662" y="4266853"/>
            <a:ext cx="65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PW”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072055" y="5313046"/>
            <a:ext cx="584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M”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0036979" y="5313046"/>
            <a:ext cx="938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Salt, C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21" idx="2"/>
          </p:cNvCxnSpPr>
          <p:nvPr/>
        </p:nvCxnSpPr>
        <p:spPr>
          <a:xfrm>
            <a:off x="8008774" y="4636185"/>
            <a:ext cx="109" cy="5241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0" idx="1"/>
            <a:endCxn id="22" idx="3"/>
          </p:cNvCxnSpPr>
          <p:nvPr/>
        </p:nvCxnSpPr>
        <p:spPr>
          <a:xfrm flipH="1" flipV="1">
            <a:off x="1656847" y="5497712"/>
            <a:ext cx="121696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4" idx="1"/>
            <a:endCxn id="32" idx="3"/>
          </p:cNvCxnSpPr>
          <p:nvPr/>
        </p:nvCxnSpPr>
        <p:spPr>
          <a:xfrm flipH="1">
            <a:off x="8916043" y="5497712"/>
            <a:ext cx="112093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2873815" y="5160357"/>
            <a:ext cx="2835647" cy="6747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Distribution – transforming decoder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6687456" y="5160357"/>
            <a:ext cx="2228587" cy="6747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Password Based Decryption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32" idx="1"/>
            <a:endCxn id="30" idx="3"/>
          </p:cNvCxnSpPr>
          <p:nvPr/>
        </p:nvCxnSpPr>
        <p:spPr>
          <a:xfrm flipH="1">
            <a:off x="5709462" y="5497713"/>
            <a:ext cx="9779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956944" y="5570592"/>
            <a:ext cx="527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S”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8451069" y="4237510"/>
            <a:ext cx="1506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PW” ≠ PW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88276" y="3759477"/>
            <a:ext cx="22828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Fresh sample from </a:t>
            </a:r>
            <a:r>
              <a:rPr lang="en-US" sz="1600" dirty="0" smtClean="0">
                <a:solidFill>
                  <a:schemeClr val="bg1"/>
                </a:solidFill>
                <a:latin typeface="AR BERKLEY" panose="02000000000000000000" pitchFamily="2" charset="0"/>
              </a:rPr>
              <a:t>M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36" name="Straight Arrow Connector 35"/>
          <p:cNvCxnSpPr>
            <a:stCxn id="17" idx="0"/>
            <a:endCxn id="6" idx="2"/>
          </p:cNvCxnSpPr>
          <p:nvPr/>
        </p:nvCxnSpPr>
        <p:spPr>
          <a:xfrm flipH="1" flipV="1">
            <a:off x="1424116" y="2849840"/>
            <a:ext cx="505584" cy="909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45" idx="0"/>
            <a:endCxn id="22" idx="2"/>
          </p:cNvCxnSpPr>
          <p:nvPr/>
        </p:nvCxnSpPr>
        <p:spPr>
          <a:xfrm flipH="1" flipV="1">
            <a:off x="1364451" y="5682378"/>
            <a:ext cx="495880" cy="507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128250" y="3892534"/>
            <a:ext cx="22828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Fresh uniform bit string</a:t>
            </a:r>
            <a:endParaRPr lang="en-US" sz="1400" dirty="0" smtClean="0">
              <a:solidFill>
                <a:schemeClr val="bg1"/>
              </a:solidFill>
            </a:endParaRPr>
          </a:p>
        </p:txBody>
      </p:sp>
      <p:cxnSp>
        <p:nvCxnSpPr>
          <p:cNvPr id="41" name="Straight Arrow Connector 40"/>
          <p:cNvCxnSpPr>
            <a:stCxn id="39" idx="0"/>
            <a:endCxn id="31" idx="2"/>
          </p:cNvCxnSpPr>
          <p:nvPr/>
        </p:nvCxnSpPr>
        <p:spPr>
          <a:xfrm flipH="1" flipV="1">
            <a:off x="6198459" y="3131649"/>
            <a:ext cx="71215" cy="760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6" idx="0"/>
            <a:endCxn id="34" idx="2"/>
          </p:cNvCxnSpPr>
          <p:nvPr/>
        </p:nvCxnSpPr>
        <p:spPr>
          <a:xfrm flipH="1" flipV="1">
            <a:off x="6220500" y="5939924"/>
            <a:ext cx="28951" cy="265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09004" y="6189962"/>
            <a:ext cx="31026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Another Fresh sample from </a:t>
            </a:r>
            <a:r>
              <a:rPr lang="en-US" sz="1600" dirty="0" smtClean="0">
                <a:solidFill>
                  <a:schemeClr val="bg1"/>
                </a:solidFill>
                <a:latin typeface="AR BERKLEY" panose="02000000000000000000" pitchFamily="2" charset="0"/>
              </a:rPr>
              <a:t>M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761186" y="6205350"/>
            <a:ext cx="2976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Another Fresh uniform bit string</a:t>
            </a:r>
            <a:endParaRPr lang="en-US" sz="1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57617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Distribution-Transforming Encoder (DTE)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13490"/>
            <a:ext cx="8946541" cy="4734910"/>
          </a:xfrm>
        </p:spPr>
        <p:txBody>
          <a:bodyPr/>
          <a:lstStyle/>
          <a:p>
            <a:r>
              <a:rPr lang="en-US" dirty="0" smtClean="0"/>
              <a:t>DTE =</a:t>
            </a:r>
            <a:r>
              <a:rPr lang="en-US" dirty="0"/>
              <a:t> (encode, decode)  designed for </a:t>
            </a:r>
            <a:r>
              <a:rPr lang="en-US" dirty="0" smtClean="0"/>
              <a:t>particular Message Distribution, </a:t>
            </a:r>
            <a:r>
              <a:rPr lang="en-US" dirty="0"/>
              <a:t> </a:t>
            </a:r>
            <a:r>
              <a:rPr lang="en-US" sz="2400" dirty="0" smtClean="0">
                <a:latin typeface="AR BERKLEY" panose="02000000000000000000" pitchFamily="2" charset="0"/>
              </a:rPr>
              <a:t>M.</a:t>
            </a:r>
          </a:p>
          <a:p>
            <a:r>
              <a:rPr lang="en-US" dirty="0" smtClean="0"/>
              <a:t>Here Encoder is randomized and Decoder is Deterministic</a:t>
            </a:r>
          </a:p>
          <a:p>
            <a:r>
              <a:rPr lang="en-US" dirty="0" smtClean="0"/>
              <a:t>Encoder – Given M from </a:t>
            </a:r>
            <a:r>
              <a:rPr lang="en-US" dirty="0" smtClean="0">
                <a:latin typeface="AR BERKLEY" panose="02000000000000000000" pitchFamily="2" charset="0"/>
              </a:rPr>
              <a:t>M</a:t>
            </a:r>
            <a:r>
              <a:rPr lang="en-US" dirty="0" smtClean="0"/>
              <a:t> yield a Seed value S (often binary string)</a:t>
            </a:r>
          </a:p>
          <a:p>
            <a:r>
              <a:rPr lang="en-US" dirty="0"/>
              <a:t>Decoder </a:t>
            </a:r>
            <a:r>
              <a:rPr lang="en-US" dirty="0" smtClean="0"/>
              <a:t>– Given sampled seed S </a:t>
            </a:r>
            <a:r>
              <a:rPr lang="en-US" dirty="0"/>
              <a:t>produces a </a:t>
            </a:r>
            <a:r>
              <a:rPr lang="en-US" dirty="0" smtClean="0"/>
              <a:t>message distributed </a:t>
            </a:r>
            <a:r>
              <a:rPr lang="en-US" dirty="0"/>
              <a:t>(approximately) under </a:t>
            </a:r>
            <a:r>
              <a:rPr lang="en-US" dirty="0" smtClean="0">
                <a:latin typeface="AR BERKLEY" panose="02000000000000000000" pitchFamily="2" charset="0"/>
              </a:rPr>
              <a:t>M</a:t>
            </a:r>
          </a:p>
          <a:p>
            <a:endParaRPr lang="en-US" dirty="0">
              <a:latin typeface="AR BERKLEY" panose="02000000000000000000" pitchFamily="2" charset="0"/>
            </a:endParaRPr>
          </a:p>
          <a:p>
            <a:r>
              <a:rPr lang="en-US" dirty="0"/>
              <a:t>Encrypting a message M under HE involves a two-step procedure </a:t>
            </a:r>
            <a:r>
              <a:rPr lang="en-US" dirty="0" smtClean="0"/>
              <a:t>called </a:t>
            </a:r>
            <a:r>
              <a:rPr lang="en-US" dirty="0"/>
              <a:t>DTE-then-encrypt. </a:t>
            </a:r>
            <a:endParaRPr lang="en-US" dirty="0" smtClean="0"/>
          </a:p>
          <a:p>
            <a:pPr lvl="1"/>
            <a:r>
              <a:rPr lang="en-US" dirty="0" smtClean="0"/>
              <a:t>First</a:t>
            </a:r>
            <a:r>
              <a:rPr lang="en-US" dirty="0"/>
              <a:t>, the DTE is applied to M to obtain a seed S. </a:t>
            </a:r>
            <a:r>
              <a:rPr lang="en-US" dirty="0" smtClean="0"/>
              <a:t> </a:t>
            </a:r>
            <a:r>
              <a:rPr lang="en-US" b="1" dirty="0" smtClean="0"/>
              <a:t>S </a:t>
            </a:r>
            <a:r>
              <a:rPr lang="en-US" b="1" dirty="0" smtClean="0">
                <a:sym typeface="Wingdings" panose="05000000000000000000" pitchFamily="2" charset="2"/>
              </a:rPr>
              <a:t> DTE(M)</a:t>
            </a:r>
            <a:endParaRPr lang="en-US" b="1" dirty="0" smtClean="0"/>
          </a:p>
          <a:p>
            <a:pPr lvl="1"/>
            <a:r>
              <a:rPr lang="en-US" dirty="0" smtClean="0"/>
              <a:t>Second</a:t>
            </a:r>
            <a:r>
              <a:rPr lang="en-US" dirty="0"/>
              <a:t>, the seed S is </a:t>
            </a:r>
            <a:r>
              <a:rPr lang="en-US" dirty="0" smtClean="0"/>
              <a:t>encrypted </a:t>
            </a:r>
            <a:r>
              <a:rPr lang="en-US" dirty="0"/>
              <a:t>under a conventional encryption scheme </a:t>
            </a:r>
            <a:r>
              <a:rPr lang="en-US" dirty="0" smtClean="0"/>
              <a:t>ENC </a:t>
            </a:r>
            <a:r>
              <a:rPr lang="en-US" dirty="0"/>
              <a:t>using the key K, yielding an HE </a:t>
            </a:r>
            <a:r>
              <a:rPr lang="en-US" dirty="0" err="1"/>
              <a:t>ciphertext</a:t>
            </a:r>
            <a:r>
              <a:rPr lang="en-US" dirty="0"/>
              <a:t> C. </a:t>
            </a:r>
            <a:r>
              <a:rPr lang="en-US" b="1" dirty="0" smtClean="0"/>
              <a:t>C</a:t>
            </a:r>
            <a:r>
              <a:rPr lang="en-US" b="1" dirty="0" smtClean="0">
                <a:sym typeface="Wingdings" panose="05000000000000000000" pitchFamily="2" charset="2"/>
              </a:rPr>
              <a:t> ENC(K,S)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118819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26543"/>
          </a:xfrm>
        </p:spPr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2109674"/>
            <a:ext cx="4427231" cy="4195481"/>
          </a:xfrm>
        </p:spPr>
        <p:txBody>
          <a:bodyPr>
            <a:normAutofit/>
          </a:bodyPr>
          <a:lstStyle/>
          <a:p>
            <a:r>
              <a:rPr lang="en-US" dirty="0" smtClean="0"/>
              <a:t>Encryption (HENC)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Inputs: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K ∈ </a:t>
            </a:r>
            <a:r>
              <a:rPr lang="en-US" dirty="0" smtClean="0">
                <a:latin typeface="AR BERKLEY" panose="02000000000000000000" pitchFamily="2" charset="0"/>
              </a:rPr>
              <a:t>K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M ∈ </a:t>
            </a:r>
            <a:r>
              <a:rPr lang="en-US" dirty="0" smtClean="0">
                <a:latin typeface="AR BERKLEY" panose="02000000000000000000" pitchFamily="2" charset="0"/>
              </a:rPr>
              <a:t>M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Random bits Seed S</a:t>
            </a:r>
          </a:p>
          <a:p>
            <a:pPr marL="0" indent="0">
              <a:buNone/>
            </a:pPr>
            <a:r>
              <a:rPr lang="en-US" dirty="0" smtClean="0"/>
              <a:t>Output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 </a:t>
            </a:r>
            <a:r>
              <a:rPr lang="en-US" dirty="0" smtClean="0">
                <a:sym typeface="Wingdings" panose="05000000000000000000" pitchFamily="2" charset="2"/>
              </a:rPr>
              <a:t>$ </a:t>
            </a:r>
            <a:r>
              <a:rPr lang="en-US" dirty="0" err="1" smtClean="0">
                <a:sym typeface="Wingdings" panose="05000000000000000000" pitchFamily="2" charset="2"/>
              </a:rPr>
              <a:t>HENC</a:t>
            </a:r>
            <a:r>
              <a:rPr lang="en-US" baseline="-25000" dirty="0" err="1" smtClean="0">
                <a:sym typeface="Wingdings" panose="05000000000000000000" pitchFamily="2" charset="2"/>
              </a:rPr>
              <a:t>k</a:t>
            </a:r>
            <a:r>
              <a:rPr lang="en-US" dirty="0" smtClean="0">
                <a:sym typeface="Wingdings" panose="05000000000000000000" pitchFamily="2" charset="2"/>
              </a:rPr>
              <a:t>(M)</a:t>
            </a:r>
          </a:p>
          <a:p>
            <a:pPr marL="0" indent="0">
              <a:buNone/>
            </a:pPr>
            <a:endParaRPr lang="en-US" sz="800" dirty="0" smtClean="0"/>
          </a:p>
          <a:p>
            <a:pPr marL="0" indent="0">
              <a:buNone/>
            </a:pPr>
            <a:r>
              <a:rPr lang="en-US" sz="900" dirty="0" smtClean="0"/>
              <a:t>Where </a:t>
            </a:r>
            <a:r>
              <a:rPr lang="en-US" sz="900" dirty="0" smtClean="0">
                <a:sym typeface="Wingdings" panose="05000000000000000000" pitchFamily="2" charset="2"/>
              </a:rPr>
              <a:t>$ </a:t>
            </a:r>
            <a:r>
              <a:rPr lang="en-US" sz="900" dirty="0">
                <a:sym typeface="Wingdings" panose="05000000000000000000" pitchFamily="2" charset="2"/>
              </a:rPr>
              <a:t>denotes that </a:t>
            </a:r>
            <a:r>
              <a:rPr lang="en-US" sz="900" dirty="0" smtClean="0">
                <a:sym typeface="Wingdings" panose="05000000000000000000" pitchFamily="2" charset="2"/>
              </a:rPr>
              <a:t>HENC </a:t>
            </a:r>
            <a:r>
              <a:rPr lang="en-US" sz="900" dirty="0">
                <a:sym typeface="Wingdings" panose="05000000000000000000" pitchFamily="2" charset="2"/>
              </a:rPr>
              <a:t>may use some number of uniform random bits</a:t>
            </a:r>
            <a:endParaRPr lang="en-US" sz="9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073342" y="2109674"/>
            <a:ext cx="442723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smtClean="0"/>
              <a:t>Decryption (HDEC)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Inputs: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/>
              <a:t>K ∈ </a:t>
            </a:r>
            <a:r>
              <a:rPr lang="en-US" dirty="0" smtClean="0">
                <a:latin typeface="AR BERKLEY" panose="02000000000000000000" pitchFamily="2" charset="0"/>
              </a:rPr>
              <a:t>K</a:t>
            </a:r>
            <a:r>
              <a:rPr lang="en-US" dirty="0" smtClean="0"/>
              <a:t>		</a:t>
            </a:r>
          </a:p>
          <a:p>
            <a:pPr marL="0" indent="0">
              <a:buNone/>
            </a:pPr>
            <a:r>
              <a:rPr lang="en-US" dirty="0" smtClean="0"/>
              <a:t>	C</a:t>
            </a:r>
          </a:p>
          <a:p>
            <a:pPr marL="0" indent="0">
              <a:buNone/>
            </a:pPr>
            <a:r>
              <a:rPr lang="en-US" dirty="0" smtClean="0"/>
              <a:t>Output</a:t>
            </a:r>
          </a:p>
          <a:p>
            <a:pPr marL="0" indent="0">
              <a:buNone/>
            </a:pPr>
            <a:r>
              <a:rPr lang="en-US" dirty="0" smtClean="0"/>
              <a:t>	M </a:t>
            </a:r>
            <a:r>
              <a:rPr lang="en-US" dirty="0" smtClean="0">
                <a:sym typeface="Wingdings" panose="05000000000000000000" pitchFamily="2" charset="2"/>
              </a:rPr>
              <a:t> </a:t>
            </a:r>
            <a:r>
              <a:rPr lang="en-US" dirty="0" err="1" smtClean="0">
                <a:sym typeface="Wingdings" panose="05000000000000000000" pitchFamily="2" charset="2"/>
              </a:rPr>
              <a:t>HDEC</a:t>
            </a:r>
            <a:r>
              <a:rPr lang="en-US" baseline="-25000" dirty="0" err="1" smtClean="0">
                <a:sym typeface="Wingdings" panose="05000000000000000000" pitchFamily="2" charset="2"/>
              </a:rPr>
              <a:t>k</a:t>
            </a:r>
            <a:r>
              <a:rPr lang="en-US" dirty="0" smtClean="0">
                <a:sym typeface="Wingdings" panose="05000000000000000000" pitchFamily="2" charset="2"/>
              </a:rPr>
              <a:t>(C)</a:t>
            </a:r>
          </a:p>
          <a:p>
            <a:pPr marL="0" indent="0">
              <a:buNone/>
            </a:pPr>
            <a:r>
              <a:rPr lang="en-US" sz="1600" dirty="0" smtClean="0"/>
              <a:t>Decryption is always deterministic.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46110" y="1391818"/>
            <a:ext cx="9404724" cy="1118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let </a:t>
            </a:r>
            <a:r>
              <a:rPr lang="en-US" dirty="0">
                <a:latin typeface="AR BERKLEY" panose="02000000000000000000" pitchFamily="2" charset="0"/>
              </a:rPr>
              <a:t>K</a:t>
            </a:r>
            <a:r>
              <a:rPr lang="en-US" dirty="0"/>
              <a:t> and </a:t>
            </a:r>
            <a:r>
              <a:rPr lang="en-US" dirty="0">
                <a:latin typeface="AR BERKLEY" panose="02000000000000000000" pitchFamily="2" charset="0"/>
              </a:rPr>
              <a:t>M</a:t>
            </a:r>
            <a:r>
              <a:rPr lang="en-US" dirty="0"/>
              <a:t> be sets, the key space and message space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/>
              <p:cNvSpPr txBox="1">
                <a:spLocks/>
              </p:cNvSpPr>
              <p:nvPr/>
            </p:nvSpPr>
            <p:spPr>
              <a:xfrm>
                <a:off x="4530733" y="6025641"/>
                <a:ext cx="9404724" cy="5590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20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𝐻𝐷𝑒𝑐</m:t>
                          </m:r>
                          <m:r>
                            <a:rPr lang="en-US" b="0" i="1" baseline="-2500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𝐻𝐸𝑛𝑐</m:t>
                              </m:r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0733" y="6025641"/>
                <a:ext cx="9404724" cy="55902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638458" y="5890914"/>
            <a:ext cx="62668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We require that Decryption always succeed. for all K∈</a:t>
            </a:r>
            <a:r>
              <a:rPr lang="en-US" dirty="0" smtClean="0">
                <a:latin typeface="AR BERKLEY" panose="02000000000000000000" pitchFamily="2" charset="0"/>
              </a:rPr>
              <a:t>K</a:t>
            </a:r>
            <a:r>
              <a:rPr lang="en-US" dirty="0" smtClean="0"/>
              <a:t> and M∈</a:t>
            </a:r>
            <a:r>
              <a:rPr lang="en-US" dirty="0" smtClean="0">
                <a:latin typeface="AR BERKLEY" panose="02000000000000000000" pitchFamily="2" charset="0"/>
              </a:rPr>
              <a:t>M</a:t>
            </a:r>
            <a:r>
              <a:rPr lang="en-US" dirty="0" smtClean="0"/>
              <a:t>, where the event is deﬁned over the randomness in </a:t>
            </a:r>
            <a:r>
              <a:rPr lang="en-US" dirty="0" err="1" smtClean="0"/>
              <a:t>HEnc</a:t>
            </a:r>
            <a:r>
              <a:rPr lang="en-US" dirty="0" smtClean="0"/>
              <a:t>. 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7969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Recovery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Message M is picked from message distribution </a:t>
            </a:r>
            <a:r>
              <a:rPr lang="en-US" dirty="0" smtClean="0">
                <a:latin typeface="AR BERKLEY" panose="02000000000000000000" pitchFamily="2" charset="0"/>
              </a:rPr>
              <a:t>M</a:t>
            </a:r>
          </a:p>
          <a:p>
            <a:r>
              <a:rPr lang="en-US" dirty="0" smtClean="0"/>
              <a:t>Key K is picked from key distribution </a:t>
            </a:r>
            <a:r>
              <a:rPr lang="en-US" dirty="0" smtClean="0">
                <a:latin typeface="AR BERKLEY" panose="02000000000000000000" pitchFamily="2" charset="0"/>
              </a:rPr>
              <a:t>K</a:t>
            </a:r>
          </a:p>
          <a:p>
            <a:r>
              <a:rPr lang="en-US" dirty="0" smtClean="0"/>
              <a:t>M is encrypted under K</a:t>
            </a:r>
          </a:p>
          <a:p>
            <a:r>
              <a:rPr lang="en-US" dirty="0" smtClean="0"/>
              <a:t>Adversary is given C and outputs a guess M’ for message</a:t>
            </a:r>
          </a:p>
          <a:p>
            <a:pPr lvl="1"/>
            <a:r>
              <a:rPr lang="en-US" dirty="0" smtClean="0"/>
              <a:t>Adversary knows message and key distribution</a:t>
            </a:r>
          </a:p>
          <a:p>
            <a:r>
              <a:rPr lang="en-US" dirty="0" smtClean="0"/>
              <a:t>Adversary Wins if M’ = M</a:t>
            </a:r>
          </a:p>
          <a:p>
            <a:endParaRPr lang="en-US" dirty="0"/>
          </a:p>
          <a:p>
            <a:r>
              <a:rPr lang="en-US" dirty="0" smtClean="0"/>
              <a:t>With regular PBE, unbounded adversary wins 100%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486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5728089"/>
              </p:ext>
            </p:extLst>
          </p:nvPr>
        </p:nvGraphicFramePr>
        <p:xfrm>
          <a:off x="9128396" y="1439694"/>
          <a:ext cx="2618531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18531"/>
              </a:tblGrid>
              <a:tr h="86340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GREECE</a:t>
                      </a:r>
                      <a:r>
                        <a:rPr lang="en-US" sz="2000" baseline="0" dirty="0" smtClean="0"/>
                        <a:t> (1/4)</a:t>
                      </a:r>
                      <a:endParaRPr lang="en-US" sz="2000" dirty="0"/>
                    </a:p>
                  </a:txBody>
                  <a:tcPr anchor="ctr"/>
                </a:tc>
              </a:tr>
              <a:tr h="93139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SPAIN (1/4)</a:t>
                      </a:r>
                      <a:endParaRPr lang="en-US" sz="2000" dirty="0"/>
                    </a:p>
                  </a:txBody>
                  <a:tcPr anchor="ctr"/>
                </a:tc>
              </a:tr>
              <a:tr h="186279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BERLIN (1/2)</a:t>
                      </a:r>
                      <a:endParaRPr lang="en-US" sz="20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9260117"/>
              </p:ext>
            </p:extLst>
          </p:nvPr>
        </p:nvGraphicFramePr>
        <p:xfrm>
          <a:off x="383464" y="1439694"/>
          <a:ext cx="2618531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18531"/>
              </a:tblGrid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“secret” (1/3)</a:t>
                      </a:r>
                      <a:endParaRPr lang="en-US" dirty="0"/>
                    </a:p>
                  </a:txBody>
                  <a:tcPr anchor="ctr"/>
                </a:tc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“mustang” (1/3)</a:t>
                      </a:r>
                      <a:endParaRPr lang="en-US" dirty="0"/>
                    </a:p>
                  </a:txBody>
                  <a:tcPr anchor="ctr"/>
                </a:tc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“football” (1/3)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1587486"/>
              </p:ext>
            </p:extLst>
          </p:nvPr>
        </p:nvGraphicFramePr>
        <p:xfrm>
          <a:off x="5165387" y="1439694"/>
          <a:ext cx="1799617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9617"/>
              </a:tblGrid>
              <a:tr h="86340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00</a:t>
                      </a:r>
                      <a:endParaRPr lang="en-US" sz="2800" dirty="0"/>
                    </a:p>
                  </a:txBody>
                  <a:tcPr anchor="ctr"/>
                </a:tc>
              </a:tr>
              <a:tr h="93139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01</a:t>
                      </a:r>
                      <a:endParaRPr lang="en-US" sz="2800" dirty="0"/>
                    </a:p>
                  </a:txBody>
                  <a:tcPr anchor="ctr"/>
                </a:tc>
              </a:tr>
              <a:tr h="93139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10</a:t>
                      </a:r>
                      <a:endParaRPr lang="en-US" sz="2800" dirty="0"/>
                    </a:p>
                  </a:txBody>
                  <a:tcPr anchor="ctr"/>
                </a:tc>
              </a:tr>
              <a:tr h="93139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11</a:t>
                      </a:r>
                      <a:endParaRPr lang="en-US" sz="28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49539" y="5599912"/>
            <a:ext cx="2011680" cy="36933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Key Distribution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59355" y="5599912"/>
            <a:ext cx="2011680" cy="36933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Seed Space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098888" y="5599912"/>
            <a:ext cx="2677546" cy="40132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Message Distribution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3398192" y="5362702"/>
            <a:ext cx="1060315" cy="7522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657123" y="6319185"/>
            <a:ext cx="3563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Function G must be invertible</a:t>
            </a:r>
            <a:endParaRPr lang="en-US" dirty="0"/>
          </a:p>
        </p:txBody>
      </p:sp>
      <p:sp>
        <p:nvSpPr>
          <p:cNvPr id="14" name="Left-Right Arrow 13"/>
          <p:cNvSpPr/>
          <p:nvPr/>
        </p:nvSpPr>
        <p:spPr>
          <a:xfrm>
            <a:off x="6965004" y="1721795"/>
            <a:ext cx="2133884" cy="35019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-Right Arrow 14"/>
          <p:cNvSpPr/>
          <p:nvPr/>
        </p:nvSpPr>
        <p:spPr>
          <a:xfrm>
            <a:off x="6965004" y="2642702"/>
            <a:ext cx="2133884" cy="35019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-Right Arrow 15"/>
          <p:cNvSpPr/>
          <p:nvPr/>
        </p:nvSpPr>
        <p:spPr>
          <a:xfrm>
            <a:off x="6994512" y="3946209"/>
            <a:ext cx="2133884" cy="35019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3001995" y="1877438"/>
            <a:ext cx="2445494" cy="1945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956313" y="3268494"/>
            <a:ext cx="2491176" cy="14299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Left-Right Arrow 21"/>
          <p:cNvSpPr/>
          <p:nvPr/>
        </p:nvSpPr>
        <p:spPr>
          <a:xfrm>
            <a:off x="7419103" y="5499413"/>
            <a:ext cx="1225685" cy="70367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2956313" y="2743200"/>
            <a:ext cx="2491176" cy="17509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043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Authentication Using Passwords and </a:t>
            </a:r>
            <a:r>
              <a:rPr lang="en-US" dirty="0" err="1" smtClean="0"/>
              <a:t>HoneyWords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Conventional Password Based Encryption (PBE)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Introduction to Honey Encryption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Framework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Distribution-Transforming Encoder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Implementation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Message Recovery Game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Example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Applications</a:t>
            </a:r>
          </a:p>
          <a:p>
            <a:pPr marL="0" indent="0">
              <a:buNone/>
            </a:pPr>
            <a:r>
              <a:rPr lang="en-US" dirty="0" smtClean="0"/>
              <a:t>	References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213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Encrypt “BERLIN” under “mustang”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1614606"/>
              </p:ext>
            </p:extLst>
          </p:nvPr>
        </p:nvGraphicFramePr>
        <p:xfrm>
          <a:off x="9128396" y="1663435"/>
          <a:ext cx="2618531" cy="35019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18531"/>
              </a:tblGrid>
              <a:tr h="82666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GREECE</a:t>
                      </a:r>
                      <a:r>
                        <a:rPr lang="en-US" sz="2000" baseline="0" dirty="0" smtClean="0"/>
                        <a:t> (1/4)</a:t>
                      </a:r>
                      <a:endParaRPr lang="en-US" sz="2000" dirty="0"/>
                    </a:p>
                  </a:txBody>
                  <a:tcPr anchor="ctr"/>
                </a:tc>
              </a:tr>
              <a:tr h="89176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SPAIN (1/4)</a:t>
                      </a:r>
                      <a:endParaRPr lang="en-US" sz="2000" dirty="0"/>
                    </a:p>
                  </a:txBody>
                  <a:tcPr anchor="ctr"/>
                </a:tc>
              </a:tr>
              <a:tr h="178352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BERLIN (1/2)</a:t>
                      </a:r>
                      <a:endParaRPr lang="en-US" sz="20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723641"/>
              </p:ext>
            </p:extLst>
          </p:nvPr>
        </p:nvGraphicFramePr>
        <p:xfrm>
          <a:off x="383464" y="1663435"/>
          <a:ext cx="2618531" cy="35019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18531"/>
              </a:tblGrid>
              <a:tr h="116731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“secret” (1/3)</a:t>
                      </a:r>
                      <a:endParaRPr lang="en-US" dirty="0"/>
                    </a:p>
                  </a:txBody>
                  <a:tcPr anchor="ctr"/>
                </a:tc>
              </a:tr>
              <a:tr h="116731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“mustang” (1/3)</a:t>
                      </a:r>
                      <a:endParaRPr lang="en-US" dirty="0"/>
                    </a:p>
                  </a:txBody>
                  <a:tcPr anchor="ctr"/>
                </a:tc>
              </a:tr>
              <a:tr h="116731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“football” (1/3)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3893774"/>
              </p:ext>
            </p:extLst>
          </p:nvPr>
        </p:nvGraphicFramePr>
        <p:xfrm>
          <a:off x="5165387" y="1663435"/>
          <a:ext cx="1799617" cy="35019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9617"/>
              </a:tblGrid>
              <a:tr h="82666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00</a:t>
                      </a:r>
                      <a:endParaRPr lang="en-US" sz="2800" dirty="0"/>
                    </a:p>
                  </a:txBody>
                  <a:tcPr anchor="ctr"/>
                </a:tc>
              </a:tr>
              <a:tr h="89176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01</a:t>
                      </a:r>
                      <a:endParaRPr lang="en-US" sz="2800" dirty="0"/>
                    </a:p>
                  </a:txBody>
                  <a:tcPr anchor="ctr"/>
                </a:tc>
              </a:tr>
              <a:tr h="89176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10</a:t>
                      </a:r>
                      <a:endParaRPr lang="en-US" sz="2800" dirty="0"/>
                    </a:p>
                  </a:txBody>
                  <a:tcPr anchor="ctr"/>
                </a:tc>
              </a:tr>
              <a:tr h="89176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11</a:t>
                      </a:r>
                      <a:endParaRPr lang="en-US" sz="2800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>
            <a:off x="2956313" y="3492235"/>
            <a:ext cx="2481449" cy="13521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65946" y="367706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71807" y="1294103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915154" y="129410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0227587" y="1294427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05838" y="5544766"/>
            <a:ext cx="112410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F(K) XOR G</a:t>
            </a:r>
            <a:r>
              <a:rPr lang="en-US" sz="3200" baseline="30000" dirty="0" smtClean="0"/>
              <a:t>-1</a:t>
            </a:r>
            <a:r>
              <a:rPr lang="en-US" sz="3200" dirty="0" smtClean="0"/>
              <a:t>(M) = S</a:t>
            </a:r>
            <a:r>
              <a:rPr lang="en-US" sz="3200" baseline="-25000" dirty="0" smtClean="0"/>
              <a:t>K</a:t>
            </a:r>
            <a:r>
              <a:rPr lang="en-US" sz="3200" dirty="0" smtClean="0"/>
              <a:t> XOR S</a:t>
            </a:r>
            <a:r>
              <a:rPr lang="en-US" sz="3200" baseline="-25000" dirty="0" smtClean="0"/>
              <a:t>M</a:t>
            </a:r>
            <a:r>
              <a:rPr lang="en-US" sz="3200" dirty="0" smtClean="0"/>
              <a:t> = 11 XOR 10 = 01 = C</a:t>
            </a:r>
            <a:endParaRPr lang="en-US" sz="3200" dirty="0"/>
          </a:p>
        </p:txBody>
      </p:sp>
      <p:sp>
        <p:nvSpPr>
          <p:cNvPr id="21" name="Left Arrow 20"/>
          <p:cNvSpPr/>
          <p:nvPr/>
        </p:nvSpPr>
        <p:spPr>
          <a:xfrm>
            <a:off x="6965004" y="3608962"/>
            <a:ext cx="2081719" cy="55447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r>
              <a:rPr lang="en-US" baseline="30000" dirty="0" smtClean="0"/>
              <a:t>-1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34301958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Decrypt C = 01 under “mustang”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1614606"/>
              </p:ext>
            </p:extLst>
          </p:nvPr>
        </p:nvGraphicFramePr>
        <p:xfrm>
          <a:off x="9128396" y="1663435"/>
          <a:ext cx="2618531" cy="35019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18531"/>
              </a:tblGrid>
              <a:tr h="82666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GREECE</a:t>
                      </a:r>
                      <a:r>
                        <a:rPr lang="en-US" sz="2000" baseline="0" dirty="0" smtClean="0"/>
                        <a:t> (1/4)</a:t>
                      </a:r>
                      <a:endParaRPr lang="en-US" sz="2000" dirty="0"/>
                    </a:p>
                  </a:txBody>
                  <a:tcPr anchor="ctr"/>
                </a:tc>
              </a:tr>
              <a:tr h="89176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SPAIN (1/4)</a:t>
                      </a:r>
                      <a:endParaRPr lang="en-US" sz="2000" dirty="0"/>
                    </a:p>
                  </a:txBody>
                  <a:tcPr anchor="ctr"/>
                </a:tc>
              </a:tr>
              <a:tr h="178352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BERLIN (1/2)</a:t>
                      </a:r>
                      <a:endParaRPr lang="en-US" sz="20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723641"/>
              </p:ext>
            </p:extLst>
          </p:nvPr>
        </p:nvGraphicFramePr>
        <p:xfrm>
          <a:off x="383464" y="1663435"/>
          <a:ext cx="2618531" cy="35019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18531"/>
              </a:tblGrid>
              <a:tr h="116731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“secret” (1/3)</a:t>
                      </a:r>
                      <a:endParaRPr lang="en-US" dirty="0"/>
                    </a:p>
                  </a:txBody>
                  <a:tcPr anchor="ctr"/>
                </a:tc>
              </a:tr>
              <a:tr h="116731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“mustang” (1/3)</a:t>
                      </a:r>
                      <a:endParaRPr lang="en-US" dirty="0"/>
                    </a:p>
                  </a:txBody>
                  <a:tcPr anchor="ctr"/>
                </a:tc>
              </a:tr>
              <a:tr h="116731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“football” (1/3)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3893774"/>
              </p:ext>
            </p:extLst>
          </p:nvPr>
        </p:nvGraphicFramePr>
        <p:xfrm>
          <a:off x="5165387" y="1663435"/>
          <a:ext cx="1799617" cy="35019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9617"/>
              </a:tblGrid>
              <a:tr h="82666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00</a:t>
                      </a:r>
                      <a:endParaRPr lang="en-US" sz="2800" dirty="0"/>
                    </a:p>
                  </a:txBody>
                  <a:tcPr anchor="ctr"/>
                </a:tc>
              </a:tr>
              <a:tr h="89176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01</a:t>
                      </a:r>
                      <a:endParaRPr lang="en-US" sz="2800" dirty="0"/>
                    </a:p>
                  </a:txBody>
                  <a:tcPr anchor="ctr"/>
                </a:tc>
              </a:tr>
              <a:tr h="89176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10</a:t>
                      </a:r>
                      <a:endParaRPr lang="en-US" sz="2800" dirty="0"/>
                    </a:p>
                  </a:txBody>
                  <a:tcPr anchor="ctr"/>
                </a:tc>
              </a:tr>
              <a:tr h="89176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11</a:t>
                      </a:r>
                      <a:endParaRPr lang="en-US" sz="2800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>
            <a:off x="2956313" y="3492235"/>
            <a:ext cx="2481449" cy="13521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65946" y="367706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71807" y="1294103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915154" y="129410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0227587" y="1294427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05838" y="5544766"/>
            <a:ext cx="11241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F(K) XOR C = S</a:t>
            </a:r>
            <a:r>
              <a:rPr lang="en-US" sz="2800" baseline="-25000" dirty="0" smtClean="0"/>
              <a:t>K</a:t>
            </a:r>
            <a:r>
              <a:rPr lang="en-US" sz="2800" dirty="0" smtClean="0"/>
              <a:t> XOR C = 11 XOR 01 = 10 = G(S) = “BERLIN”</a:t>
            </a:r>
            <a:endParaRPr lang="en-US" sz="2800" dirty="0"/>
          </a:p>
        </p:txBody>
      </p:sp>
      <p:sp>
        <p:nvSpPr>
          <p:cNvPr id="3" name="Right Arrow 2"/>
          <p:cNvSpPr/>
          <p:nvPr/>
        </p:nvSpPr>
        <p:spPr>
          <a:xfrm>
            <a:off x="7062280" y="3677060"/>
            <a:ext cx="2066115" cy="564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05837" y="6065072"/>
            <a:ext cx="11241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Decryption Successful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594748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464" y="452718"/>
            <a:ext cx="9966765" cy="1400530"/>
          </a:xfrm>
        </p:spPr>
        <p:txBody>
          <a:bodyPr/>
          <a:lstStyle/>
          <a:p>
            <a:r>
              <a:rPr lang="en-US" sz="4000" dirty="0" smtClean="0"/>
              <a:t>Decrypt C = 01 under “secret” </a:t>
            </a:r>
            <a:r>
              <a:rPr lang="en-US" sz="3600" dirty="0" smtClean="0"/>
              <a:t>| </a:t>
            </a:r>
            <a:r>
              <a:rPr lang="en-US" sz="2000" dirty="0" smtClean="0"/>
              <a:t>Incorrect key</a:t>
            </a:r>
            <a:endParaRPr lang="en-US" sz="3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1614606"/>
              </p:ext>
            </p:extLst>
          </p:nvPr>
        </p:nvGraphicFramePr>
        <p:xfrm>
          <a:off x="9128396" y="1663435"/>
          <a:ext cx="2618531" cy="35019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18531"/>
              </a:tblGrid>
              <a:tr h="82666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GREECE</a:t>
                      </a:r>
                      <a:r>
                        <a:rPr lang="en-US" sz="2000" baseline="0" dirty="0" smtClean="0"/>
                        <a:t> (1/4)</a:t>
                      </a:r>
                      <a:endParaRPr lang="en-US" sz="2000" dirty="0"/>
                    </a:p>
                  </a:txBody>
                  <a:tcPr anchor="ctr"/>
                </a:tc>
              </a:tr>
              <a:tr h="89176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SPAIN (1/4)</a:t>
                      </a:r>
                      <a:endParaRPr lang="en-US" sz="2000" dirty="0"/>
                    </a:p>
                  </a:txBody>
                  <a:tcPr anchor="ctr"/>
                </a:tc>
              </a:tr>
              <a:tr h="178352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BERLIN (1/2)</a:t>
                      </a:r>
                      <a:endParaRPr lang="en-US" sz="20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723641"/>
              </p:ext>
            </p:extLst>
          </p:nvPr>
        </p:nvGraphicFramePr>
        <p:xfrm>
          <a:off x="383464" y="1663435"/>
          <a:ext cx="2618531" cy="35019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18531"/>
              </a:tblGrid>
              <a:tr h="116731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“secret” (1/3)</a:t>
                      </a:r>
                      <a:endParaRPr lang="en-US" dirty="0"/>
                    </a:p>
                  </a:txBody>
                  <a:tcPr anchor="ctr"/>
                </a:tc>
              </a:tr>
              <a:tr h="116731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“mustang” (1/3)</a:t>
                      </a:r>
                      <a:endParaRPr lang="en-US" dirty="0"/>
                    </a:p>
                  </a:txBody>
                  <a:tcPr anchor="ctr"/>
                </a:tc>
              </a:tr>
              <a:tr h="116731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“football” (1/3)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3893774"/>
              </p:ext>
            </p:extLst>
          </p:nvPr>
        </p:nvGraphicFramePr>
        <p:xfrm>
          <a:off x="5165387" y="1663435"/>
          <a:ext cx="1799617" cy="35019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9617"/>
              </a:tblGrid>
              <a:tr h="82666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00</a:t>
                      </a:r>
                      <a:endParaRPr lang="en-US" sz="2800" dirty="0"/>
                    </a:p>
                  </a:txBody>
                  <a:tcPr anchor="ctr"/>
                </a:tc>
              </a:tr>
              <a:tr h="89176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01</a:t>
                      </a:r>
                      <a:endParaRPr lang="en-US" sz="2800" dirty="0"/>
                    </a:p>
                  </a:txBody>
                  <a:tcPr anchor="ctr"/>
                </a:tc>
              </a:tr>
              <a:tr h="89176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10</a:t>
                      </a:r>
                      <a:endParaRPr lang="en-US" sz="2800" dirty="0"/>
                    </a:p>
                  </a:txBody>
                  <a:tcPr anchor="ctr"/>
                </a:tc>
              </a:tr>
              <a:tr h="89176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11</a:t>
                      </a:r>
                      <a:endParaRPr lang="en-US" sz="2800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 flipV="1">
            <a:off x="2842967" y="2089084"/>
            <a:ext cx="2653161" cy="2358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91893" y="183767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71807" y="1294103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915154" y="129410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0227587" y="1294427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05838" y="5544766"/>
            <a:ext cx="11241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F(K) XOR C = S</a:t>
            </a:r>
            <a:r>
              <a:rPr lang="en-US" sz="2800" baseline="-25000" dirty="0" smtClean="0"/>
              <a:t>K</a:t>
            </a:r>
            <a:r>
              <a:rPr lang="en-US" sz="2800" dirty="0" smtClean="0"/>
              <a:t> XOR C = 00 XOR 01 = 01 = G(S) = “SPAIN”</a:t>
            </a:r>
            <a:endParaRPr lang="en-US" sz="2800" dirty="0"/>
          </a:p>
        </p:txBody>
      </p:sp>
      <p:sp>
        <p:nvSpPr>
          <p:cNvPr id="3" name="Right Arrow 2"/>
          <p:cNvSpPr/>
          <p:nvPr/>
        </p:nvSpPr>
        <p:spPr>
          <a:xfrm>
            <a:off x="7013642" y="2599795"/>
            <a:ext cx="2066115" cy="564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05837" y="6065072"/>
            <a:ext cx="11241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Decryption under any key yields a valid message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244897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we say about Honey Encryption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a perfect Mapping function G, adversary chooses highest weight key/ password K.</a:t>
            </a:r>
          </a:p>
          <a:p>
            <a:r>
              <a:rPr lang="en-US" dirty="0" smtClean="0"/>
              <a:t>Let W be the weight of the Key</a:t>
            </a:r>
          </a:p>
          <a:p>
            <a:r>
              <a:rPr lang="en-US" dirty="0" smtClean="0"/>
              <a:t>Even an unbounded adversary can guess the message with probability </a:t>
            </a:r>
            <a:r>
              <a:rPr lang="en-US" dirty="0" err="1" smtClean="0"/>
              <a:t>atmost</a:t>
            </a:r>
            <a:r>
              <a:rPr lang="en-US" dirty="0" smtClean="0"/>
              <a:t> ≈ W</a:t>
            </a:r>
          </a:p>
          <a:p>
            <a:pPr lvl="1"/>
            <a:r>
              <a:rPr lang="en-US" dirty="0" smtClean="0"/>
              <a:t>For Passwords, W ≈ 1%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With Regular PBE it was 100% of the Time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3982037" y="3948965"/>
                <a:ext cx="9404724" cy="5590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20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𝐻𝐷𝑒𝑐</m:t>
                          </m:r>
                          <m:r>
                            <a:rPr lang="en-US" b="0" i="1" baseline="-2500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𝐻𝐸𝑛𝑐</m:t>
                              </m:r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2037" y="3948965"/>
                <a:ext cx="9404724" cy="55902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87181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Password Managers </a:t>
            </a:r>
            <a:r>
              <a:rPr lang="en-US" baseline="30000" dirty="0" smtClean="0"/>
              <a:t>[5]</a:t>
            </a:r>
          </a:p>
          <a:p>
            <a:r>
              <a:rPr lang="en-US" dirty="0" smtClean="0"/>
              <a:t>Store Credit Card Number, CVV’s , PINs, SSN </a:t>
            </a:r>
          </a:p>
          <a:p>
            <a:r>
              <a:rPr lang="en-US" dirty="0" smtClean="0"/>
              <a:t>Can further enhanced and applied to Steganography</a:t>
            </a:r>
            <a:r>
              <a:rPr lang="en-US" baseline="30000" dirty="0" smtClean="0"/>
              <a:t>[6]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1414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[1] A. </a:t>
            </a:r>
            <a:r>
              <a:rPr lang="en-US" sz="1600" dirty="0" err="1"/>
              <a:t>Juels</a:t>
            </a:r>
            <a:r>
              <a:rPr lang="en-US" sz="1600" dirty="0"/>
              <a:t> and R. </a:t>
            </a:r>
            <a:r>
              <a:rPr lang="en-US" sz="1600" dirty="0" err="1"/>
              <a:t>Rivest</a:t>
            </a:r>
            <a:r>
              <a:rPr lang="en-US" sz="1600" dirty="0"/>
              <a:t>. </a:t>
            </a:r>
            <a:r>
              <a:rPr lang="en-US" sz="1600" dirty="0" err="1"/>
              <a:t>Honeywords</a:t>
            </a:r>
            <a:r>
              <a:rPr lang="en-US" sz="1600" dirty="0"/>
              <a:t>: Making password-cracking detectable. </a:t>
            </a:r>
            <a:r>
              <a:rPr lang="en-US" sz="1600" i="1" dirty="0"/>
              <a:t>In ACM Conference on Computer and Communications Security</a:t>
            </a:r>
            <a:r>
              <a:rPr lang="en-US" sz="1600" dirty="0"/>
              <a:t> – CCS </a:t>
            </a:r>
            <a:r>
              <a:rPr lang="en-US" sz="1600" dirty="0" smtClean="0"/>
              <a:t>2013. </a:t>
            </a:r>
            <a:r>
              <a:rPr lang="en-US" sz="1600" dirty="0"/>
              <a:t>ACM, 2013</a:t>
            </a:r>
            <a:r>
              <a:rPr lang="en-US" sz="1600" dirty="0" smtClean="0"/>
              <a:t>.</a:t>
            </a:r>
          </a:p>
          <a:p>
            <a:pPr marL="0" indent="0">
              <a:buNone/>
            </a:pPr>
            <a:r>
              <a:rPr lang="en-US" sz="1600" dirty="0" smtClean="0"/>
              <a:t>[2</a:t>
            </a:r>
            <a:r>
              <a:rPr lang="en-US" sz="1600" dirty="0"/>
              <a:t>] M. </a:t>
            </a:r>
            <a:r>
              <a:rPr lang="en-US" sz="1600" dirty="0" err="1"/>
              <a:t>Bellare</a:t>
            </a:r>
            <a:r>
              <a:rPr lang="en-US" sz="1600" dirty="0"/>
              <a:t>, T. </a:t>
            </a:r>
            <a:r>
              <a:rPr lang="en-US" sz="1600" dirty="0" err="1"/>
              <a:t>Ristenpart</a:t>
            </a:r>
            <a:r>
              <a:rPr lang="en-US" sz="1600" dirty="0"/>
              <a:t>, and S. </a:t>
            </a:r>
            <a:r>
              <a:rPr lang="en-US" sz="1600" dirty="0" err="1"/>
              <a:t>Tessaro</a:t>
            </a:r>
            <a:r>
              <a:rPr lang="en-US" sz="1600" dirty="0"/>
              <a:t>. Multi-instance security and its application to password-based cryptography. In </a:t>
            </a:r>
            <a:r>
              <a:rPr lang="en-US" sz="1600" i="1" dirty="0"/>
              <a:t>Advances in Cryptology – CRYPTO </a:t>
            </a:r>
            <a:r>
              <a:rPr lang="en-US" sz="1600" i="1" dirty="0" smtClean="0"/>
              <a:t>2012</a:t>
            </a:r>
            <a:r>
              <a:rPr lang="en-US" sz="1600" dirty="0" smtClean="0"/>
              <a:t>. Springer </a:t>
            </a:r>
            <a:r>
              <a:rPr lang="en-US" sz="1600" dirty="0"/>
              <a:t>Berlin Heidelberg, 2012</a:t>
            </a:r>
            <a:r>
              <a:rPr lang="en-US" sz="1600" dirty="0" smtClean="0"/>
              <a:t>.</a:t>
            </a:r>
          </a:p>
          <a:p>
            <a:pPr marL="0" indent="0">
              <a:buNone/>
            </a:pPr>
            <a:r>
              <a:rPr lang="en-US" sz="1600" dirty="0" smtClean="0"/>
              <a:t>[3] J</a:t>
            </a:r>
            <a:r>
              <a:rPr lang="en-US" sz="1600" dirty="0"/>
              <a:t>. </a:t>
            </a:r>
            <a:r>
              <a:rPr lang="en-US" sz="1600" dirty="0" err="1"/>
              <a:t>Bonneau</a:t>
            </a:r>
            <a:r>
              <a:rPr lang="en-US" sz="1600" dirty="0"/>
              <a:t>. </a:t>
            </a:r>
            <a:r>
              <a:rPr lang="en-US" sz="1600" i="1" dirty="0"/>
              <a:t>The science of guessing: analyzing an anonymized corpus of 70 million passwords</a:t>
            </a:r>
            <a:r>
              <a:rPr lang="en-US" sz="1600" dirty="0"/>
              <a:t>. In IEEE Symposium on Security and Privacy, pages 538–552. IEEE, 2012</a:t>
            </a:r>
            <a:r>
              <a:rPr lang="en-US" sz="1600" dirty="0" smtClean="0"/>
              <a:t>.</a:t>
            </a:r>
          </a:p>
          <a:p>
            <a:pPr marL="0" indent="0">
              <a:buNone/>
            </a:pPr>
            <a:r>
              <a:rPr lang="en-US" sz="1600" dirty="0" smtClean="0"/>
              <a:t>[4] </a:t>
            </a:r>
            <a:r>
              <a:rPr lang="en-US" sz="1600" dirty="0" err="1" smtClean="0"/>
              <a:t>Juels</a:t>
            </a:r>
            <a:r>
              <a:rPr lang="en-US" sz="1600" dirty="0"/>
              <a:t>, A., and T. </a:t>
            </a:r>
            <a:r>
              <a:rPr lang="en-US" sz="1600" dirty="0" err="1"/>
              <a:t>Ristenpart</a:t>
            </a:r>
            <a:r>
              <a:rPr lang="en-US" sz="1600" dirty="0"/>
              <a:t>. "Honey encryption: Beyond the brute-force </a:t>
            </a:r>
            <a:r>
              <a:rPr lang="en-US" sz="1600" dirty="0" err="1"/>
              <a:t>barrier."</a:t>
            </a:r>
            <a:r>
              <a:rPr lang="en-US" sz="1600" i="1" dirty="0" err="1"/>
              <a:t>Advances</a:t>
            </a:r>
            <a:r>
              <a:rPr lang="en-US" sz="1600" i="1" dirty="0"/>
              <a:t> in Cryptology–EUROCRYPT</a:t>
            </a:r>
            <a:r>
              <a:rPr lang="en-US" sz="1600" dirty="0"/>
              <a:t>. 2014</a:t>
            </a:r>
            <a:r>
              <a:rPr lang="en-US" sz="1600" dirty="0" smtClean="0"/>
              <a:t>.</a:t>
            </a:r>
          </a:p>
          <a:p>
            <a:pPr marL="0" indent="0">
              <a:buNone/>
            </a:pPr>
            <a:r>
              <a:rPr lang="en-US" sz="1600" dirty="0" smtClean="0"/>
              <a:t>[5] </a:t>
            </a:r>
            <a:r>
              <a:rPr lang="en-US" sz="1600" dirty="0" err="1"/>
              <a:t>Tyagi</a:t>
            </a:r>
            <a:r>
              <a:rPr lang="en-US" sz="1600" dirty="0"/>
              <a:t>, N., Wang, J., Wen, K., &amp; </a:t>
            </a:r>
            <a:r>
              <a:rPr lang="en-US" sz="1600" dirty="0" err="1"/>
              <a:t>Zuo</a:t>
            </a:r>
            <a:r>
              <a:rPr lang="en-US" sz="1600" dirty="0"/>
              <a:t>, D. (2015). Honey Encryption </a:t>
            </a:r>
            <a:r>
              <a:rPr lang="en-US" sz="1600" dirty="0" err="1"/>
              <a:t>Applications.</a:t>
            </a:r>
            <a:r>
              <a:rPr lang="en-US" sz="1600" i="1" dirty="0" err="1"/>
              <a:t>Network</a:t>
            </a:r>
            <a:r>
              <a:rPr lang="en-US" sz="1600" i="1" dirty="0"/>
              <a:t> Security</a:t>
            </a:r>
            <a:r>
              <a:rPr lang="en-US" sz="1600" dirty="0" smtClean="0"/>
              <a:t>.</a:t>
            </a:r>
          </a:p>
          <a:p>
            <a:pPr marL="0" indent="0">
              <a:buNone/>
            </a:pPr>
            <a:r>
              <a:rPr lang="en-US" sz="1600" dirty="0" smtClean="0"/>
              <a:t>[6] </a:t>
            </a:r>
            <a:r>
              <a:rPr lang="en-US" sz="1600" dirty="0"/>
              <a:t>Yoon, Ji Won, et al. "Visual Honey Encryption: Application to </a:t>
            </a:r>
            <a:r>
              <a:rPr lang="en-US" sz="1600" dirty="0" err="1"/>
              <a:t>Steganography."</a:t>
            </a:r>
            <a:r>
              <a:rPr lang="en-US" sz="1600" i="1" dirty="0" err="1"/>
              <a:t>Proceedings</a:t>
            </a:r>
            <a:r>
              <a:rPr lang="en-US" sz="1600" i="1" dirty="0"/>
              <a:t> of the 3rd ACM Workshop on Information Hiding and Multimedia Security</a:t>
            </a:r>
            <a:r>
              <a:rPr lang="en-US" sz="1600" dirty="0"/>
              <a:t>. ACM, 2015.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0735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Authentication Using Passwords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587440"/>
            <a:ext cx="9546890" cy="276431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Salted Password Hashing (</a:t>
            </a:r>
            <a:r>
              <a:rPr lang="en-US" dirty="0" err="1" smtClean="0"/>
              <a:t>ButeForce</a:t>
            </a:r>
            <a:r>
              <a:rPr lang="en-US" dirty="0" smtClean="0"/>
              <a:t>)</a:t>
            </a:r>
          </a:p>
          <a:p>
            <a:r>
              <a:rPr lang="en-US" dirty="0"/>
              <a:t>RSA Distributed Credential </a:t>
            </a:r>
            <a:r>
              <a:rPr lang="en-US" dirty="0" smtClean="0"/>
              <a:t>Protection</a:t>
            </a:r>
          </a:p>
          <a:p>
            <a:r>
              <a:rPr lang="en-US" dirty="0" err="1" smtClean="0"/>
              <a:t>HoneyWords</a:t>
            </a:r>
            <a:r>
              <a:rPr lang="en-US" baseline="30000" dirty="0" smtClean="0"/>
              <a:t>[1]</a:t>
            </a:r>
          </a:p>
          <a:p>
            <a:pPr marL="457200" lvl="1" indent="0">
              <a:buNone/>
            </a:pPr>
            <a:r>
              <a:rPr lang="en-US" dirty="0" smtClean="0"/>
              <a:t>Verification Rules</a:t>
            </a:r>
          </a:p>
          <a:p>
            <a:pPr marL="800100" lvl="1" indent="-342900">
              <a:buAutoNum type="arabicPeriod"/>
            </a:pPr>
            <a:r>
              <a:rPr lang="en-US" dirty="0" smtClean="0"/>
              <a:t>If P = Pi , Grant Access</a:t>
            </a:r>
          </a:p>
          <a:p>
            <a:pPr marL="800100" lvl="1" indent="-342900">
              <a:buAutoNum type="arabicPeriod"/>
            </a:pPr>
            <a:r>
              <a:rPr lang="en-US" dirty="0" smtClean="0"/>
              <a:t>If P’ ∉ (P1…</a:t>
            </a:r>
            <a:r>
              <a:rPr lang="en-US" dirty="0" err="1" smtClean="0"/>
              <a:t>Pn</a:t>
            </a:r>
            <a:r>
              <a:rPr lang="en-US" dirty="0" smtClean="0"/>
              <a:t>), Reject. Probability of Adversary </a:t>
            </a:r>
            <a:br>
              <a:rPr lang="en-US" dirty="0" smtClean="0"/>
            </a:br>
            <a:r>
              <a:rPr lang="en-US" dirty="0" smtClean="0"/>
              <a:t>winning same as hashing</a:t>
            </a:r>
          </a:p>
          <a:p>
            <a:pPr marL="800100" lvl="1" indent="-342900">
              <a:buAutoNum type="arabicPeriod"/>
            </a:pPr>
            <a:r>
              <a:rPr lang="en-US" dirty="0" smtClean="0"/>
              <a:t>If P’ ∈ (P1…</a:t>
            </a:r>
            <a:r>
              <a:rPr lang="en-US" dirty="0" err="1" smtClean="0"/>
              <a:t>Pn</a:t>
            </a:r>
            <a:r>
              <a:rPr lang="en-US" dirty="0" smtClean="0"/>
              <a:t>) but P’ ≠ Pi. Raise an alarm.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7533" y="1912378"/>
            <a:ext cx="3921407" cy="438700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756634" y="6439927"/>
            <a:ext cx="7384569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Figure: Implementation of Honey Passwords</a:t>
            </a:r>
          </a:p>
          <a:p>
            <a:r>
              <a:rPr lang="en-US" sz="1050" dirty="0" smtClean="0"/>
              <a:t>Source: http://resources.infosecinstitute.com/honey-encryption/</a:t>
            </a:r>
          </a:p>
          <a:p>
            <a:endParaRPr lang="en-US" sz="105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447" y="4636352"/>
            <a:ext cx="1355273" cy="1355273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2648607" y="5121930"/>
            <a:ext cx="1015299" cy="1920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595004" y="4753060"/>
            <a:ext cx="1122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(BOB, P)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771111" y="4436825"/>
            <a:ext cx="7756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P1</a:t>
            </a:r>
          </a:p>
          <a:p>
            <a:r>
              <a:rPr lang="en-US" dirty="0" smtClean="0"/>
              <a:t>P2</a:t>
            </a:r>
          </a:p>
          <a:p>
            <a:r>
              <a:rPr lang="en-US" dirty="0" smtClean="0"/>
              <a:t>…</a:t>
            </a:r>
          </a:p>
          <a:p>
            <a:r>
              <a:rPr lang="en-US" dirty="0" smtClean="0"/>
              <a:t>Pi = P</a:t>
            </a:r>
          </a:p>
          <a:p>
            <a:r>
              <a:rPr lang="en-US" dirty="0" smtClean="0"/>
              <a:t>…</a:t>
            </a:r>
          </a:p>
          <a:p>
            <a:r>
              <a:rPr lang="en-US" dirty="0" err="1" smtClean="0"/>
              <a:t>Pn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830458" y="5316860"/>
            <a:ext cx="296953" cy="28721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4186758" y="5121930"/>
            <a:ext cx="656409" cy="1920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899358" y="4700850"/>
            <a:ext cx="1079489" cy="103421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Honey Checker:</a:t>
            </a:r>
          </a:p>
          <a:p>
            <a:pPr algn="ctr"/>
            <a:r>
              <a:rPr lang="en-US" sz="1050" dirty="0" smtClean="0"/>
              <a:t>If Index = </a:t>
            </a:r>
            <a:r>
              <a:rPr lang="en-US" sz="1050" dirty="0" err="1" smtClean="0"/>
              <a:t>i</a:t>
            </a:r>
            <a:r>
              <a:rPr lang="en-US" sz="1050" dirty="0" smtClean="0"/>
              <a:t>?</a:t>
            </a:r>
          </a:p>
          <a:p>
            <a:pPr algn="ctr"/>
            <a:r>
              <a:rPr lang="en-US" sz="1050" dirty="0" smtClean="0"/>
              <a:t>Grant Access</a:t>
            </a:r>
          </a:p>
          <a:p>
            <a:pPr algn="ctr"/>
            <a:r>
              <a:rPr lang="en-US" sz="1050" dirty="0" smtClean="0"/>
              <a:t>Else</a:t>
            </a:r>
          </a:p>
          <a:p>
            <a:pPr algn="ctr"/>
            <a:r>
              <a:rPr lang="en-US" sz="1050" dirty="0" smtClean="0"/>
              <a:t>Raise Alarm</a:t>
            </a:r>
            <a:endParaRPr lang="en-US" sz="1050" dirty="0"/>
          </a:p>
        </p:txBody>
      </p:sp>
      <p:sp>
        <p:nvSpPr>
          <p:cNvPr id="15" name="Rectangle 14"/>
          <p:cNvSpPr/>
          <p:nvPr/>
        </p:nvSpPr>
        <p:spPr>
          <a:xfrm>
            <a:off x="1570246" y="4346266"/>
            <a:ext cx="4584612" cy="20936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78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Authentication Using Passwords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587440"/>
            <a:ext cx="9546890" cy="276431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Salted Password Hashing</a:t>
            </a:r>
          </a:p>
          <a:p>
            <a:r>
              <a:rPr lang="en-US" dirty="0" smtClean="0"/>
              <a:t>RSA Distributed Credential Protection</a:t>
            </a:r>
          </a:p>
          <a:p>
            <a:r>
              <a:rPr lang="en-US" dirty="0" err="1" smtClean="0"/>
              <a:t>HoneyWords</a:t>
            </a:r>
            <a:r>
              <a:rPr lang="en-US" baseline="30000" dirty="0" smtClean="0"/>
              <a:t>[1]</a:t>
            </a:r>
          </a:p>
          <a:p>
            <a:pPr marL="457200" lvl="1" indent="0">
              <a:buNone/>
            </a:pPr>
            <a:r>
              <a:rPr lang="en-US" dirty="0" smtClean="0"/>
              <a:t>Verification Rules</a:t>
            </a:r>
          </a:p>
          <a:p>
            <a:pPr marL="800100" lvl="1" indent="-342900">
              <a:buAutoNum type="arabicPeriod"/>
            </a:pPr>
            <a:r>
              <a:rPr lang="en-US" dirty="0" smtClean="0"/>
              <a:t>If P = Pi , Grant Access</a:t>
            </a:r>
          </a:p>
          <a:p>
            <a:pPr marL="800100" lvl="1" indent="-342900">
              <a:buAutoNum type="arabicPeriod"/>
            </a:pPr>
            <a:r>
              <a:rPr lang="en-US" dirty="0" smtClean="0"/>
              <a:t>If P’ ∉ (P1…</a:t>
            </a:r>
            <a:r>
              <a:rPr lang="en-US" dirty="0" err="1" smtClean="0"/>
              <a:t>Pn</a:t>
            </a:r>
            <a:r>
              <a:rPr lang="en-US" dirty="0" smtClean="0"/>
              <a:t>), Reject. Probability of Adversary </a:t>
            </a:r>
            <a:br>
              <a:rPr lang="en-US" dirty="0" smtClean="0"/>
            </a:br>
            <a:r>
              <a:rPr lang="en-US" dirty="0" smtClean="0"/>
              <a:t>winning same as hashing</a:t>
            </a:r>
          </a:p>
          <a:p>
            <a:pPr marL="800100" lvl="1" indent="-342900">
              <a:buAutoNum type="arabicPeriod"/>
            </a:pPr>
            <a:r>
              <a:rPr lang="en-US" dirty="0" smtClean="0"/>
              <a:t>If P’ ∈ (P1…</a:t>
            </a:r>
            <a:r>
              <a:rPr lang="en-US" dirty="0" err="1" smtClean="0"/>
              <a:t>Pn</a:t>
            </a:r>
            <a:r>
              <a:rPr lang="en-US" dirty="0" smtClean="0"/>
              <a:t>) but P’ ≠ Pi. Raise an alarm.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7533" y="1912378"/>
            <a:ext cx="3921407" cy="438700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756634" y="6439927"/>
            <a:ext cx="7384569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Figure: Implementation of Honey Passwords</a:t>
            </a:r>
          </a:p>
          <a:p>
            <a:r>
              <a:rPr lang="en-US" sz="1050" dirty="0" smtClean="0"/>
              <a:t>Source: http://resources.infosecinstitute.com/honey-encryption/</a:t>
            </a:r>
          </a:p>
          <a:p>
            <a:endParaRPr lang="en-US" sz="105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447" y="4636352"/>
            <a:ext cx="1355273" cy="1355273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2648607" y="5121930"/>
            <a:ext cx="1015299" cy="1920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595004" y="4753060"/>
            <a:ext cx="1122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(BOB, P)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771111" y="4436825"/>
            <a:ext cx="7756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P1</a:t>
            </a:r>
          </a:p>
          <a:p>
            <a:r>
              <a:rPr lang="en-US" dirty="0" smtClean="0"/>
              <a:t>P2</a:t>
            </a:r>
          </a:p>
          <a:p>
            <a:r>
              <a:rPr lang="en-US" dirty="0" smtClean="0"/>
              <a:t>…</a:t>
            </a:r>
          </a:p>
          <a:p>
            <a:r>
              <a:rPr lang="en-US" dirty="0" smtClean="0"/>
              <a:t>Pi = P</a:t>
            </a:r>
          </a:p>
          <a:p>
            <a:r>
              <a:rPr lang="en-US" dirty="0" smtClean="0"/>
              <a:t>…</a:t>
            </a:r>
          </a:p>
          <a:p>
            <a:r>
              <a:rPr lang="en-US" dirty="0" err="1" smtClean="0"/>
              <a:t>Pn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830458" y="5316860"/>
            <a:ext cx="296953" cy="28721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4186758" y="5121930"/>
            <a:ext cx="656409" cy="1920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899358" y="4700850"/>
            <a:ext cx="1079489" cy="103421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Honey Checker:</a:t>
            </a:r>
          </a:p>
          <a:p>
            <a:pPr algn="ctr"/>
            <a:r>
              <a:rPr lang="en-US" sz="1050" dirty="0" smtClean="0"/>
              <a:t>If Index = </a:t>
            </a:r>
            <a:r>
              <a:rPr lang="en-US" sz="1050" dirty="0" err="1" smtClean="0"/>
              <a:t>i</a:t>
            </a:r>
            <a:r>
              <a:rPr lang="en-US" sz="1050" dirty="0" smtClean="0"/>
              <a:t>?</a:t>
            </a:r>
          </a:p>
          <a:p>
            <a:pPr algn="ctr"/>
            <a:r>
              <a:rPr lang="en-US" sz="1050" dirty="0" smtClean="0"/>
              <a:t>Grant Access</a:t>
            </a:r>
          </a:p>
          <a:p>
            <a:pPr algn="ctr"/>
            <a:r>
              <a:rPr lang="en-US" sz="1050" dirty="0" smtClean="0"/>
              <a:t>Else</a:t>
            </a:r>
          </a:p>
          <a:p>
            <a:pPr algn="ctr"/>
            <a:r>
              <a:rPr lang="en-US" sz="1050" dirty="0" smtClean="0"/>
              <a:t>Raise Alarm</a:t>
            </a:r>
            <a:endParaRPr lang="en-US" sz="1050" dirty="0"/>
          </a:p>
        </p:txBody>
      </p:sp>
      <p:sp>
        <p:nvSpPr>
          <p:cNvPr id="15" name="Rectangle 14"/>
          <p:cNvSpPr/>
          <p:nvPr/>
        </p:nvSpPr>
        <p:spPr>
          <a:xfrm>
            <a:off x="1570246" y="4346266"/>
            <a:ext cx="4584612" cy="20936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857533" y="1152983"/>
            <a:ext cx="39214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Our focus is on Password based encryption schemes.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816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Authentication Using Passwords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587440"/>
            <a:ext cx="9546890" cy="4870116"/>
          </a:xfrm>
        </p:spPr>
        <p:txBody>
          <a:bodyPr>
            <a:normAutofit/>
          </a:bodyPr>
          <a:lstStyle/>
          <a:p>
            <a:r>
              <a:rPr lang="en-US" dirty="0" smtClean="0"/>
              <a:t>Salted Password Hashing</a:t>
            </a:r>
          </a:p>
          <a:p>
            <a:pPr lvl="1"/>
            <a:r>
              <a:rPr lang="en-US" dirty="0" smtClean="0"/>
              <a:t>Brute Force or Dictionary Attacks</a:t>
            </a:r>
          </a:p>
          <a:p>
            <a:r>
              <a:rPr lang="en-US" dirty="0" smtClean="0"/>
              <a:t>RSA Distributed Credential Protection</a:t>
            </a:r>
          </a:p>
          <a:p>
            <a:pPr lvl="1"/>
            <a:r>
              <a:rPr lang="en-US" dirty="0" smtClean="0"/>
              <a:t>Deployment cost is High</a:t>
            </a:r>
          </a:p>
          <a:p>
            <a:r>
              <a:rPr lang="en-US" dirty="0" err="1" smtClean="0"/>
              <a:t>HoneyWords</a:t>
            </a:r>
            <a:r>
              <a:rPr lang="en-US" baseline="30000" dirty="0" smtClean="0"/>
              <a:t>[1]</a:t>
            </a:r>
          </a:p>
          <a:p>
            <a:pPr lvl="1"/>
            <a:r>
              <a:rPr lang="en-US" dirty="0" smtClean="0"/>
              <a:t>Little modification needed</a:t>
            </a:r>
          </a:p>
          <a:p>
            <a:pPr lvl="1"/>
            <a:r>
              <a:rPr lang="en-US" dirty="0" err="1" smtClean="0"/>
              <a:t>Honeychecker</a:t>
            </a:r>
            <a:r>
              <a:rPr lang="en-US" dirty="0" smtClean="0"/>
              <a:t> can be offline</a:t>
            </a:r>
          </a:p>
          <a:p>
            <a:pPr lvl="1"/>
            <a:r>
              <a:rPr lang="en-US" dirty="0" smtClean="0"/>
              <a:t>Better or </a:t>
            </a:r>
            <a:r>
              <a:rPr lang="en-US" dirty="0" err="1" smtClean="0"/>
              <a:t>atleast</a:t>
            </a:r>
            <a:r>
              <a:rPr lang="en-US" dirty="0" smtClean="0"/>
              <a:t> secure as hashing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972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Authentication Using </a:t>
            </a:r>
            <a:r>
              <a:rPr lang="en-US" sz="2800" dirty="0" smtClean="0"/>
              <a:t>Passwords</a:t>
            </a:r>
            <a:r>
              <a:rPr lang="en-US" sz="3200" dirty="0" smtClean="0"/>
              <a:t> </a:t>
            </a:r>
            <a:r>
              <a:rPr lang="en-US" sz="4000" dirty="0" smtClean="0"/>
              <a:t>|</a:t>
            </a:r>
            <a:r>
              <a:rPr lang="en-US" sz="2400" dirty="0" smtClean="0"/>
              <a:t> </a:t>
            </a:r>
            <a:r>
              <a:rPr lang="en-US" sz="1600" dirty="0" smtClean="0"/>
              <a:t>Problems with password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654084"/>
            <a:ext cx="8946541" cy="4756444"/>
          </a:xfrm>
        </p:spPr>
        <p:txBody>
          <a:bodyPr>
            <a:normAutofit/>
          </a:bodyPr>
          <a:lstStyle/>
          <a:p>
            <a:r>
              <a:rPr lang="en-US" dirty="0" smtClean="0"/>
              <a:t>Users select weak passwords</a:t>
            </a:r>
          </a:p>
          <a:p>
            <a:pPr lvl="1"/>
            <a:r>
              <a:rPr lang="en-US" dirty="0" smtClean="0"/>
              <a:t>Passwords hashes can be easily cracked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Weak passwords are bad, not just for authentication but for Password-Based Encryption (PBE)</a:t>
            </a:r>
          </a:p>
          <a:p>
            <a:pPr lvl="1"/>
            <a:r>
              <a:rPr lang="en-US" dirty="0" smtClean="0"/>
              <a:t>Suppose a message </a:t>
            </a:r>
            <a:r>
              <a:rPr lang="en-US" sz="2000" b="1" i="1" dirty="0" smtClean="0"/>
              <a:t>m</a:t>
            </a:r>
            <a:r>
              <a:rPr lang="en-US" b="1" i="1" dirty="0" smtClean="0"/>
              <a:t> </a:t>
            </a:r>
            <a:r>
              <a:rPr lang="en-US" dirty="0" smtClean="0"/>
              <a:t>is encrypted under a password </a:t>
            </a:r>
            <a:r>
              <a:rPr lang="en-US" sz="2000" b="1" i="1" dirty="0" smtClean="0"/>
              <a:t>P</a:t>
            </a:r>
            <a:r>
              <a:rPr lang="en-US" dirty="0" smtClean="0"/>
              <a:t> using PBE as </a:t>
            </a:r>
            <a:r>
              <a:rPr lang="en-US" dirty="0" err="1" smtClean="0"/>
              <a:t>cipertext</a:t>
            </a:r>
            <a:r>
              <a:rPr lang="en-US" dirty="0" smtClean="0"/>
              <a:t> </a:t>
            </a:r>
            <a:r>
              <a:rPr lang="en-US" sz="2000" b="1" i="1" dirty="0" smtClean="0"/>
              <a:t>c</a:t>
            </a:r>
            <a:r>
              <a:rPr lang="en-US" dirty="0" smtClean="0"/>
              <a:t>.</a:t>
            </a:r>
          </a:p>
          <a:p>
            <a:pPr lvl="1"/>
            <a:r>
              <a:rPr lang="en-US" b="1" dirty="0" smtClean="0"/>
              <a:t> </a:t>
            </a:r>
            <a:r>
              <a:rPr lang="en-US" dirty="0" smtClean="0"/>
              <a:t>An Attacker that guesses P can crack c and learn m</a:t>
            </a:r>
          </a:p>
          <a:p>
            <a:pPr lvl="1"/>
            <a:r>
              <a:rPr lang="en-US" dirty="0" smtClean="0"/>
              <a:t>Given weakness of passwords, guessing P is often easy</a:t>
            </a:r>
          </a:p>
          <a:p>
            <a:pPr marL="57150" indent="0">
              <a:buNone/>
            </a:pPr>
            <a:r>
              <a:rPr lang="en-US" dirty="0" smtClean="0"/>
              <a:t>PBE security is limited by Brute-force bound!</a:t>
            </a:r>
          </a:p>
          <a:p>
            <a:pPr marL="57150" indent="0">
              <a:buNone/>
            </a:pPr>
            <a:r>
              <a:rPr lang="en-US" dirty="0" smtClean="0"/>
              <a:t>Existing PBE strengthens passwords by using Salt.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68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Password Based Encryption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857533" y="1152983"/>
            <a:ext cx="3921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PKCS #5 is a dominant standard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39794" y="2044435"/>
            <a:ext cx="1266061" cy="1104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Encrypt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301657" y="1242056"/>
            <a:ext cx="542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PW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-1002687" y="133764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97914" y="2411950"/>
            <a:ext cx="384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663056" y="2411950"/>
            <a:ext cx="938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Salt, C</a:t>
            </a:r>
            <a:endParaRPr lang="en-US" dirty="0"/>
          </a:p>
        </p:txBody>
      </p:sp>
      <p:cxnSp>
        <p:nvCxnSpPr>
          <p:cNvPr id="14" name="Straight Arrow Connector 13"/>
          <p:cNvCxnSpPr>
            <a:endCxn id="5" idx="0"/>
          </p:cNvCxnSpPr>
          <p:nvPr/>
        </p:nvCxnSpPr>
        <p:spPr>
          <a:xfrm>
            <a:off x="2572824" y="1706981"/>
            <a:ext cx="1" cy="3374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3"/>
            <a:endCxn id="5" idx="1"/>
          </p:cNvCxnSpPr>
          <p:nvPr/>
        </p:nvCxnSpPr>
        <p:spPr>
          <a:xfrm>
            <a:off x="1482593" y="2596616"/>
            <a:ext cx="45720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205855" y="2596615"/>
            <a:ext cx="45720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 Placeholder 17"/>
          <p:cNvSpPr txBox="1">
            <a:spLocks/>
          </p:cNvSpPr>
          <p:nvPr/>
        </p:nvSpPr>
        <p:spPr>
          <a:xfrm>
            <a:off x="626968" y="3571097"/>
            <a:ext cx="2946866" cy="576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smtClean="0"/>
              <a:t>Encrypt</a:t>
            </a:r>
            <a:endParaRPr lang="en-US" dirty="0"/>
          </a:p>
        </p:txBody>
      </p:sp>
      <p:sp>
        <p:nvSpPr>
          <p:cNvPr id="30" name="Text Placeholder 18"/>
          <p:cNvSpPr txBox="1">
            <a:spLocks/>
          </p:cNvSpPr>
          <p:nvPr/>
        </p:nvSpPr>
        <p:spPr>
          <a:xfrm>
            <a:off x="3877680" y="3571097"/>
            <a:ext cx="2936241" cy="57626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smtClean="0"/>
              <a:t>Decrypt</a:t>
            </a:r>
            <a:endParaRPr lang="en-US" dirty="0"/>
          </a:p>
        </p:txBody>
      </p:sp>
      <p:sp>
        <p:nvSpPr>
          <p:cNvPr id="33" name="Text Placeholder 17"/>
          <p:cNvSpPr txBox="1">
            <a:spLocks/>
          </p:cNvSpPr>
          <p:nvPr/>
        </p:nvSpPr>
        <p:spPr>
          <a:xfrm>
            <a:off x="626968" y="4123278"/>
            <a:ext cx="2946866" cy="2340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dirty="0"/>
              <a:t>Encrypt(pw, M)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salt</a:t>
            </a:r>
            <a:r>
              <a:rPr lang="en-US" dirty="0"/>
              <a:t> </a:t>
            </a:r>
            <a:r>
              <a:rPr lang="en-US" dirty="0" smtClean="0">
                <a:sym typeface="Wingdings" panose="05000000000000000000" pitchFamily="2" charset="2"/>
              </a:rPr>
              <a:t></a:t>
            </a:r>
            <a:r>
              <a:rPr lang="en-US" dirty="0" smtClean="0"/>
              <a:t>${</a:t>
            </a:r>
            <a:r>
              <a:rPr lang="en-US" dirty="0"/>
              <a:t>0,1}128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K</a:t>
            </a:r>
            <a:r>
              <a:rPr lang="en-US" dirty="0"/>
              <a:t> </a:t>
            </a:r>
            <a:r>
              <a:rPr lang="en-US" dirty="0" smtClean="0">
                <a:sym typeface="Wingdings" panose="05000000000000000000" pitchFamily="2" charset="2"/>
              </a:rPr>
              <a:t> </a:t>
            </a:r>
            <a:r>
              <a:rPr lang="en-US" dirty="0" err="1" smtClean="0"/>
              <a:t>H</a:t>
            </a:r>
            <a:r>
              <a:rPr lang="en-US" baseline="30000" dirty="0" err="1" smtClean="0"/>
              <a:t>c</a:t>
            </a:r>
            <a:r>
              <a:rPr lang="en-US" dirty="0" smtClean="0"/>
              <a:t>(pw</a:t>
            </a:r>
            <a:r>
              <a:rPr lang="en-US" dirty="0"/>
              <a:t> || </a:t>
            </a:r>
            <a:r>
              <a:rPr lang="en-US" dirty="0" smtClean="0"/>
              <a:t>salt)</a:t>
            </a:r>
          </a:p>
          <a:p>
            <a:pPr marL="0" indent="0">
              <a:buNone/>
            </a:pPr>
            <a:r>
              <a:rPr lang="en-US" dirty="0" smtClean="0"/>
              <a:t>C</a:t>
            </a:r>
            <a:r>
              <a:rPr lang="en-US" dirty="0"/>
              <a:t> </a:t>
            </a:r>
            <a:r>
              <a:rPr lang="en-US" dirty="0" smtClean="0">
                <a:sym typeface="Wingdings" panose="05000000000000000000" pitchFamily="2" charset="2"/>
              </a:rPr>
              <a:t> </a:t>
            </a:r>
            <a:r>
              <a:rPr lang="en-US" dirty="0" smtClean="0"/>
              <a:t>K</a:t>
            </a:r>
            <a:r>
              <a:rPr lang="en-US" dirty="0"/>
              <a:t>⊕</a:t>
            </a:r>
            <a:r>
              <a:rPr lang="en-US" dirty="0" smtClean="0"/>
              <a:t>M </a:t>
            </a:r>
            <a:r>
              <a:rPr lang="en-US" dirty="0"/>
              <a:t>Return (</a:t>
            </a:r>
            <a:r>
              <a:rPr lang="en-US" dirty="0" err="1"/>
              <a:t>salt,C</a:t>
            </a:r>
            <a:r>
              <a:rPr lang="en-US" dirty="0"/>
              <a:t>)</a:t>
            </a:r>
          </a:p>
        </p:txBody>
      </p:sp>
      <p:sp>
        <p:nvSpPr>
          <p:cNvPr id="34" name="Text Placeholder 17"/>
          <p:cNvSpPr txBox="1">
            <a:spLocks/>
          </p:cNvSpPr>
          <p:nvPr/>
        </p:nvSpPr>
        <p:spPr>
          <a:xfrm>
            <a:off x="3900938" y="4124329"/>
            <a:ext cx="2946866" cy="2340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dirty="0"/>
              <a:t>Decrypt(pw, </a:t>
            </a:r>
            <a:r>
              <a:rPr lang="en-US" dirty="0" smtClean="0"/>
              <a:t>salt, C)</a:t>
            </a:r>
          </a:p>
          <a:p>
            <a:pPr marL="0" indent="0">
              <a:buNone/>
            </a:pPr>
            <a:r>
              <a:rPr lang="en-US" dirty="0" smtClean="0"/>
              <a:t>K</a:t>
            </a:r>
            <a:r>
              <a:rPr lang="en-US" dirty="0"/>
              <a:t> </a:t>
            </a:r>
            <a:r>
              <a:rPr lang="en-US" dirty="0" smtClean="0">
                <a:sym typeface="Wingdings" panose="05000000000000000000" pitchFamily="2" charset="2"/>
              </a:rPr>
              <a:t> </a:t>
            </a:r>
            <a:r>
              <a:rPr lang="en-US" dirty="0" err="1" smtClean="0"/>
              <a:t>H</a:t>
            </a:r>
            <a:r>
              <a:rPr lang="en-US" baseline="30000" dirty="0" err="1" smtClean="0"/>
              <a:t>c</a:t>
            </a:r>
            <a:r>
              <a:rPr lang="en-US" dirty="0" smtClean="0"/>
              <a:t>(pw</a:t>
            </a:r>
            <a:r>
              <a:rPr lang="en-US" dirty="0"/>
              <a:t> || </a:t>
            </a:r>
            <a:r>
              <a:rPr lang="en-US" dirty="0" smtClean="0"/>
              <a:t>salt)</a:t>
            </a:r>
          </a:p>
          <a:p>
            <a:pPr marL="0" indent="0">
              <a:buNone/>
            </a:pPr>
            <a:r>
              <a:rPr lang="en-US" dirty="0" smtClean="0"/>
              <a:t>M</a:t>
            </a:r>
            <a:r>
              <a:rPr lang="en-US" dirty="0"/>
              <a:t> </a:t>
            </a:r>
            <a:r>
              <a:rPr lang="en-US" dirty="0" smtClean="0">
                <a:sym typeface="Wingdings" panose="05000000000000000000" pitchFamily="2" charset="2"/>
              </a:rPr>
              <a:t> </a:t>
            </a:r>
            <a:r>
              <a:rPr lang="en-US" dirty="0" smtClean="0"/>
              <a:t>K</a:t>
            </a:r>
            <a:r>
              <a:rPr lang="en-US" dirty="0"/>
              <a:t> ⊕ </a:t>
            </a:r>
            <a:r>
              <a:rPr lang="en-US" dirty="0" smtClean="0"/>
              <a:t>C </a:t>
            </a:r>
          </a:p>
          <a:p>
            <a:pPr marL="0" indent="0">
              <a:buNone/>
            </a:pPr>
            <a:r>
              <a:rPr lang="en-US" dirty="0" smtClean="0"/>
              <a:t>Return</a:t>
            </a:r>
            <a:r>
              <a:rPr lang="en-US" dirty="0"/>
              <a:t> </a:t>
            </a:r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6531759" y="2058100"/>
            <a:ext cx="1266061" cy="1104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Decrypt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893622" y="1255721"/>
            <a:ext cx="542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PW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159291" y="2425615"/>
            <a:ext cx="915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Salt, C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8255021" y="2425615"/>
            <a:ext cx="397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  <p:cxnSp>
        <p:nvCxnSpPr>
          <p:cNvPr id="40" name="Straight Arrow Connector 39"/>
          <p:cNvCxnSpPr>
            <a:endCxn id="36" idx="0"/>
          </p:cNvCxnSpPr>
          <p:nvPr/>
        </p:nvCxnSpPr>
        <p:spPr>
          <a:xfrm>
            <a:off x="7164789" y="1720646"/>
            <a:ext cx="1" cy="3374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8" idx="3"/>
            <a:endCxn id="36" idx="1"/>
          </p:cNvCxnSpPr>
          <p:nvPr/>
        </p:nvCxnSpPr>
        <p:spPr>
          <a:xfrm>
            <a:off x="6074558" y="2610281"/>
            <a:ext cx="45720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7797820" y="2610280"/>
            <a:ext cx="45720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81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Password Based </a:t>
            </a:r>
            <a:r>
              <a:rPr lang="en-US" sz="3200" dirty="0" smtClean="0"/>
              <a:t>Encryption | </a:t>
            </a:r>
            <a:r>
              <a:rPr lang="en-US" sz="2000" dirty="0" smtClean="0"/>
              <a:t>Brute Force Attacks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06285"/>
            <a:ext cx="8946541" cy="1204486"/>
          </a:xfrm>
        </p:spPr>
        <p:txBody>
          <a:bodyPr/>
          <a:lstStyle/>
          <a:p>
            <a:r>
              <a:rPr lang="en-US" dirty="0"/>
              <a:t>pw likely to fall in short sequence of guesses pw1,pw2,pw3, …</a:t>
            </a:r>
          </a:p>
          <a:p>
            <a:r>
              <a:rPr lang="en-US" dirty="0"/>
              <a:t>Say M is unknown  ASCII text  encoded in binary</a:t>
            </a:r>
          </a:p>
        </p:txBody>
      </p:sp>
      <p:sp>
        <p:nvSpPr>
          <p:cNvPr id="5" name="Text Placeholder 17"/>
          <p:cNvSpPr txBox="1">
            <a:spLocks/>
          </p:cNvSpPr>
          <p:nvPr/>
        </p:nvSpPr>
        <p:spPr>
          <a:xfrm>
            <a:off x="1503530" y="3564338"/>
            <a:ext cx="3970257" cy="576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smtClean="0"/>
              <a:t>Step 1 - Trial Decryptions</a:t>
            </a:r>
            <a:endParaRPr lang="en-US" dirty="0"/>
          </a:p>
        </p:txBody>
      </p:sp>
      <p:sp>
        <p:nvSpPr>
          <p:cNvPr id="6" name="Text Placeholder 18"/>
          <p:cNvSpPr txBox="1">
            <a:spLocks/>
          </p:cNvSpPr>
          <p:nvPr/>
        </p:nvSpPr>
        <p:spPr>
          <a:xfrm>
            <a:off x="7062315" y="3564338"/>
            <a:ext cx="3955942" cy="57626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smtClean="0"/>
              <a:t>Step 2 – Find True Plaintext</a:t>
            </a:r>
            <a:endParaRPr lang="en-US" dirty="0"/>
          </a:p>
        </p:txBody>
      </p:sp>
      <p:sp>
        <p:nvSpPr>
          <p:cNvPr id="7" name="Text Placeholder 17"/>
          <p:cNvSpPr txBox="1">
            <a:spLocks/>
          </p:cNvSpPr>
          <p:nvPr/>
        </p:nvSpPr>
        <p:spPr>
          <a:xfrm>
            <a:off x="1503530" y="4116519"/>
            <a:ext cx="3970257" cy="2340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M</a:t>
            </a:r>
            <a:r>
              <a:rPr lang="en-US" baseline="-25000" dirty="0" smtClean="0"/>
              <a:t>1</a:t>
            </a:r>
            <a:r>
              <a:rPr lang="en-US" dirty="0" smtClean="0">
                <a:sym typeface="Wingdings" panose="05000000000000000000" pitchFamily="2" charset="2"/>
              </a:rPr>
              <a:t> </a:t>
            </a:r>
            <a:r>
              <a:rPr lang="en-US" dirty="0" err="1" smtClean="0"/>
              <a:t>H</a:t>
            </a:r>
            <a:r>
              <a:rPr lang="en-US" baseline="30000" dirty="0" err="1" smtClean="0"/>
              <a:t>c</a:t>
            </a:r>
            <a:r>
              <a:rPr lang="en-US" dirty="0" smtClean="0"/>
              <a:t>(pw1</a:t>
            </a:r>
            <a:r>
              <a:rPr lang="en-US" dirty="0"/>
              <a:t>|| salt</a:t>
            </a:r>
            <a:r>
              <a:rPr lang="en-US" dirty="0" smtClean="0"/>
              <a:t>) ⊕ C </a:t>
            </a:r>
          </a:p>
          <a:p>
            <a:pPr marL="0" indent="0">
              <a:buNone/>
            </a:pPr>
            <a:r>
              <a:rPr lang="en-US" dirty="0" smtClean="0"/>
              <a:t>M</a:t>
            </a:r>
            <a:r>
              <a:rPr lang="en-US" baseline="-25000" dirty="0" smtClean="0"/>
              <a:t>2</a:t>
            </a:r>
            <a:r>
              <a:rPr lang="en-US" dirty="0" smtClean="0">
                <a:sym typeface="Wingdings" panose="05000000000000000000" pitchFamily="2" charset="2"/>
              </a:rPr>
              <a:t> </a:t>
            </a:r>
            <a:r>
              <a:rPr lang="en-US" dirty="0" err="1" smtClean="0"/>
              <a:t>H</a:t>
            </a:r>
            <a:r>
              <a:rPr lang="en-US" baseline="30000" dirty="0" err="1" smtClean="0"/>
              <a:t>c</a:t>
            </a:r>
            <a:r>
              <a:rPr lang="en-US" dirty="0" smtClean="0"/>
              <a:t>(pw2</a:t>
            </a:r>
            <a:r>
              <a:rPr lang="en-US" dirty="0"/>
              <a:t>|| salt</a:t>
            </a:r>
            <a:r>
              <a:rPr lang="en-US" dirty="0" smtClean="0"/>
              <a:t>) ⊕ C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M</a:t>
            </a:r>
            <a:r>
              <a:rPr lang="en-US" baseline="-25000" dirty="0" smtClean="0"/>
              <a:t>3</a:t>
            </a:r>
            <a:r>
              <a:rPr lang="en-US" dirty="0" smtClean="0">
                <a:sym typeface="Wingdings" panose="05000000000000000000" pitchFamily="2" charset="2"/>
              </a:rPr>
              <a:t> </a:t>
            </a:r>
            <a:r>
              <a:rPr lang="en-US" dirty="0" err="1" smtClean="0"/>
              <a:t>H</a:t>
            </a:r>
            <a:r>
              <a:rPr lang="en-US" baseline="30000" dirty="0" err="1" smtClean="0"/>
              <a:t>c</a:t>
            </a:r>
            <a:r>
              <a:rPr lang="en-US" dirty="0" smtClean="0"/>
              <a:t>(pw3||</a:t>
            </a:r>
            <a:r>
              <a:rPr lang="en-US" dirty="0"/>
              <a:t> salt) ⊕ C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…</a:t>
            </a:r>
          </a:p>
        </p:txBody>
      </p:sp>
      <p:sp>
        <p:nvSpPr>
          <p:cNvPr id="8" name="Text Placeholder 17"/>
          <p:cNvSpPr txBox="1">
            <a:spLocks/>
          </p:cNvSpPr>
          <p:nvPr/>
        </p:nvSpPr>
        <p:spPr>
          <a:xfrm>
            <a:off x="7085572" y="4117570"/>
            <a:ext cx="3970257" cy="2340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strike="sngStrike" dirty="0" smtClean="0"/>
              <a:t>M1</a:t>
            </a:r>
            <a:r>
              <a:rPr lang="en-US" strike="sngStrike" dirty="0"/>
              <a:t>= $&amp;%ff1 31f</a:t>
            </a:r>
            <a:r>
              <a:rPr lang="en-US" strike="sngStrike" dirty="0" smtClean="0"/>
              <a:t>^</a:t>
            </a:r>
          </a:p>
          <a:p>
            <a:pPr marL="0" indent="0">
              <a:buNone/>
            </a:pPr>
            <a:r>
              <a:rPr lang="en-US" strike="sngStrike" dirty="0" smtClean="0"/>
              <a:t>M2</a:t>
            </a:r>
            <a:r>
              <a:rPr lang="en-US" strike="sngStrike" dirty="0"/>
              <a:t>= </a:t>
            </a:r>
            <a:r>
              <a:rPr lang="en-US" strike="sngStrike" dirty="0" err="1" smtClean="0"/>
              <a:t>hgjk!alc&amp;ewj</a:t>
            </a:r>
            <a:endParaRPr lang="en-US" strike="sngStrike" dirty="0" smtClean="0"/>
          </a:p>
          <a:p>
            <a:pPr marL="0" indent="0">
              <a:buNone/>
            </a:pPr>
            <a:r>
              <a:rPr lang="en-US" dirty="0" smtClean="0"/>
              <a:t>M3</a:t>
            </a:r>
            <a:r>
              <a:rPr lang="en-US" dirty="0"/>
              <a:t>= </a:t>
            </a:r>
            <a:r>
              <a:rPr lang="en-US" dirty="0" err="1" smtClean="0"/>
              <a:t>TruePlaintext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5473787" y="4534030"/>
            <a:ext cx="1260433" cy="3175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Off-page Connector 9"/>
          <p:cNvSpPr/>
          <p:nvPr/>
        </p:nvSpPr>
        <p:spPr>
          <a:xfrm>
            <a:off x="6740167" y="2710066"/>
            <a:ext cx="4661066" cy="807193"/>
          </a:xfrm>
          <a:prstGeom prst="flowChartOffpageConnector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Many bytes won’t be valid ASCII  characters, let alone “look” like  English 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90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03312" y="1715288"/>
                <a:ext cx="8946541" cy="4729655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Iterated use of Hash function slows decryption by constant factor </a:t>
                </a:r>
                <a:r>
                  <a:rPr lang="en-US" b="1" i="1" dirty="0" smtClean="0"/>
                  <a:t>c</a:t>
                </a:r>
              </a:p>
              <a:p>
                <a:r>
                  <a:rPr lang="en-US" i="1" dirty="0" smtClean="0"/>
                  <a:t>Ability of Adversary to pick message m from q candidates is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𝑀𝑒𝑠𝑠𝑎𝑔𝑒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𝑅𝑒𝑐𝑜𝑣𝑒𝑟𝑦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baseline="30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here</a:t>
                </a:r>
                <a:r>
                  <a:rPr lang="en-US" dirty="0"/>
                  <a:t>, c is the time to perform a single decryption, µ is the min-entropy of the distribution of the keys, and negligible terms are </a:t>
                </a:r>
                <a:r>
                  <a:rPr lang="en-US" dirty="0" smtClean="0"/>
                  <a:t>ignored [2]. </a:t>
                </a:r>
                <a:endParaRPr lang="en-US" dirty="0"/>
              </a:p>
              <a:p>
                <a:r>
                  <a:rPr lang="en-US" dirty="0" smtClean="0"/>
                  <a:t>A </a:t>
                </a:r>
                <a:r>
                  <a:rPr lang="en-US" dirty="0"/>
                  <a:t>recent study </a:t>
                </a:r>
                <a:r>
                  <a:rPr lang="en-US" dirty="0" smtClean="0"/>
                  <a:t>[3] </a:t>
                </a:r>
                <a:r>
                  <a:rPr lang="en-US" dirty="0"/>
                  <a:t>reports µ &lt; 7 for passwords observed in a real-world population of 69+ million users. (1.08% of users chose the same password.) </a:t>
                </a:r>
                <a:endParaRPr lang="en-US" dirty="0" smtClean="0"/>
              </a:p>
              <a:p>
                <a:r>
                  <a:rPr lang="en-US" dirty="0" smtClean="0"/>
                  <a:t>For </a:t>
                </a:r>
                <a:r>
                  <a:rPr lang="en-US" dirty="0"/>
                  <a:t>any slowdown c small enough to support timely decryption in normal use, the security offered by conventional PBE is clearly too small to prevent message-recovery (MR) attacks.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3312" y="1715288"/>
                <a:ext cx="8946541" cy="4729655"/>
              </a:xfrm>
              <a:blipFill rotWithShape="0">
                <a:blip r:embed="rId2"/>
                <a:stretch>
                  <a:fillRect l="-341" t="-644" r="-7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Password Based </a:t>
            </a:r>
            <a:r>
              <a:rPr lang="en-US" sz="3200" dirty="0" smtClean="0"/>
              <a:t>Encryption | </a:t>
            </a:r>
            <a:r>
              <a:rPr lang="en-US" sz="2000" dirty="0" smtClean="0"/>
              <a:t>Brute Force Bound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1554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410</TotalTime>
  <Words>1407</Words>
  <Application>Microsoft Office PowerPoint</Application>
  <PresentationFormat>Widescreen</PresentationFormat>
  <Paragraphs>385</Paragraphs>
  <Slides>25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 BERKLEY</vt:lpstr>
      <vt:lpstr>Arial</vt:lpstr>
      <vt:lpstr>Calibri</vt:lpstr>
      <vt:lpstr>Cambria Math</vt:lpstr>
      <vt:lpstr>Century Gothic</vt:lpstr>
      <vt:lpstr>Wingdings</vt:lpstr>
      <vt:lpstr>Wingdings 3</vt:lpstr>
      <vt:lpstr>Ion</vt:lpstr>
      <vt:lpstr>Honey Encryption Trick adversaries by drowning them into false but plausible data.</vt:lpstr>
      <vt:lpstr>Contents</vt:lpstr>
      <vt:lpstr>Authentication Using Passwords</vt:lpstr>
      <vt:lpstr>Authentication Using Passwords</vt:lpstr>
      <vt:lpstr>Authentication Using Passwords</vt:lpstr>
      <vt:lpstr>Authentication Using Passwords | Problems with password</vt:lpstr>
      <vt:lpstr>Password Based Encryption</vt:lpstr>
      <vt:lpstr>Password Based Encryption | Brute Force Attacks</vt:lpstr>
      <vt:lpstr>Password Based Encryption | Brute Force Bound</vt:lpstr>
      <vt:lpstr>Password Based Encryption | Example</vt:lpstr>
      <vt:lpstr>Password Based Encryption | Prevent Brute-force</vt:lpstr>
      <vt:lpstr>Honey Encryption  </vt:lpstr>
      <vt:lpstr>Framework| Encryption</vt:lpstr>
      <vt:lpstr>Framework| Decryption using correct password</vt:lpstr>
      <vt:lpstr>Framework| Decryption using incorrect key</vt:lpstr>
      <vt:lpstr>Distribution-Transforming Encoder (DTE)</vt:lpstr>
      <vt:lpstr>Implementation</vt:lpstr>
      <vt:lpstr>Message Recovery Game</vt:lpstr>
      <vt:lpstr>Example</vt:lpstr>
      <vt:lpstr>Encrypt “BERLIN” under “mustang”</vt:lpstr>
      <vt:lpstr>Decrypt C = 01 under “mustang”</vt:lpstr>
      <vt:lpstr>Decrypt C = 01 under “secret” | Incorrect key</vt:lpstr>
      <vt:lpstr>What can we say about Honey Encryption</vt:lpstr>
      <vt:lpstr>Applications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Honey Encryption Trick adversaries by drowning them into False but plausible data.</dc:title>
  <dc:creator>GagandeepSingh Randhawa</dc:creator>
  <cp:lastModifiedBy>GagandeepSingh Randhawa</cp:lastModifiedBy>
  <cp:revision>54</cp:revision>
  <dcterms:created xsi:type="dcterms:W3CDTF">2015-11-30T04:50:17Z</dcterms:created>
  <dcterms:modified xsi:type="dcterms:W3CDTF">2015-11-30T11:41:05Z</dcterms:modified>
</cp:coreProperties>
</file>