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3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4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5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6" r:id="rId5"/>
    <p:sldId id="275" r:id="rId6"/>
    <p:sldId id="282" r:id="rId7"/>
    <p:sldId id="277" r:id="rId8"/>
    <p:sldId id="263" r:id="rId9"/>
    <p:sldId id="264" r:id="rId10"/>
    <p:sldId id="279" r:id="rId11"/>
    <p:sldId id="281" r:id="rId12"/>
    <p:sldId id="280" r:id="rId13"/>
    <p:sldId id="268" r:id="rId14"/>
    <p:sldId id="270" r:id="rId15"/>
    <p:sldId id="278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5B24D-BC69-43AE-9056-28F86B3B7B15}" v="14" dt="2024-08-25T14:52:01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8" autoAdjust="0"/>
    <p:restoredTop sz="94660"/>
  </p:normalViewPr>
  <p:slideViewPr>
    <p:cSldViewPr snapToGrid="0">
      <p:cViewPr>
        <p:scale>
          <a:sx n="75" d="100"/>
          <a:sy n="75" d="100"/>
        </p:scale>
        <p:origin x="7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Kaur" userId="d21277b8cab2491f" providerId="LiveId" clId="{8F45B24D-BC69-43AE-9056-28F86B3B7B15}"/>
    <pc:docChg chg="undo custSel delSld modSld">
      <pc:chgData name="Gagandeep Kaur" userId="d21277b8cab2491f" providerId="LiveId" clId="{8F45B24D-BC69-43AE-9056-28F86B3B7B15}" dt="2024-08-25T15:51:05.743" v="323" actId="1036"/>
      <pc:docMkLst>
        <pc:docMk/>
      </pc:docMkLst>
      <pc:sldChg chg="modSp mod">
        <pc:chgData name="Gagandeep Kaur" userId="d21277b8cab2491f" providerId="LiveId" clId="{8F45B24D-BC69-43AE-9056-28F86B3B7B15}" dt="2024-08-25T15:47:44.349" v="223" actId="20577"/>
        <pc:sldMkLst>
          <pc:docMk/>
          <pc:sldMk cId="4000449956" sldId="256"/>
        </pc:sldMkLst>
        <pc:spChg chg="mod">
          <ac:chgData name="Gagandeep Kaur" userId="d21277b8cab2491f" providerId="LiveId" clId="{8F45B24D-BC69-43AE-9056-28F86B3B7B15}" dt="2024-08-25T15:47:44.349" v="223" actId="20577"/>
          <ac:spMkLst>
            <pc:docMk/>
            <pc:sldMk cId="4000449956" sldId="256"/>
            <ac:spMk id="3" creationId="{781FCB74-8A98-CF35-6221-BEC9EC50E1D0}"/>
          </ac:spMkLst>
        </pc:spChg>
      </pc:sldChg>
      <pc:sldChg chg="modSp mod">
        <pc:chgData name="Gagandeep Kaur" userId="d21277b8cab2491f" providerId="LiveId" clId="{8F45B24D-BC69-43AE-9056-28F86B3B7B15}" dt="2024-08-25T14:33:08.074" v="9" actId="20577"/>
        <pc:sldMkLst>
          <pc:docMk/>
          <pc:sldMk cId="3407546680" sldId="257"/>
        </pc:sldMkLst>
        <pc:spChg chg="mod">
          <ac:chgData name="Gagandeep Kaur" userId="d21277b8cab2491f" providerId="LiveId" clId="{8F45B24D-BC69-43AE-9056-28F86B3B7B15}" dt="2024-08-25T14:33:08.074" v="9" actId="20577"/>
          <ac:spMkLst>
            <pc:docMk/>
            <pc:sldMk cId="3407546680" sldId="257"/>
            <ac:spMk id="22" creationId="{67844127-92D7-2F99-664E-5700EF9881BA}"/>
          </ac:spMkLst>
        </pc:spChg>
      </pc:sldChg>
      <pc:sldChg chg="addSp delSp modSp mod">
        <pc:chgData name="Gagandeep Kaur" userId="d21277b8cab2491f" providerId="LiveId" clId="{8F45B24D-BC69-43AE-9056-28F86B3B7B15}" dt="2024-08-25T15:51:05.743" v="323" actId="1036"/>
        <pc:sldMkLst>
          <pc:docMk/>
          <pc:sldMk cId="2931461731" sldId="263"/>
        </pc:sldMkLst>
        <pc:spChg chg="mod">
          <ac:chgData name="Gagandeep Kaur" userId="d21277b8cab2491f" providerId="LiveId" clId="{8F45B24D-BC69-43AE-9056-28F86B3B7B15}" dt="2024-08-25T14:39:09.686" v="47" actId="14100"/>
          <ac:spMkLst>
            <pc:docMk/>
            <pc:sldMk cId="2931461731" sldId="263"/>
            <ac:spMk id="2" creationId="{F9E153FA-0D4D-9FAA-A658-F8308D5714D0}"/>
          </ac:spMkLst>
        </pc:spChg>
        <pc:spChg chg="del">
          <ac:chgData name="Gagandeep Kaur" userId="d21277b8cab2491f" providerId="LiveId" clId="{8F45B24D-BC69-43AE-9056-28F86B3B7B15}" dt="2024-08-25T14:40:52.134" v="54" actId="478"/>
          <ac:spMkLst>
            <pc:docMk/>
            <pc:sldMk cId="2931461731" sldId="263"/>
            <ac:spMk id="5" creationId="{F7D13490-881D-8E79-D019-353A90472AF0}"/>
          </ac:spMkLst>
        </pc:spChg>
        <pc:spChg chg="add del">
          <ac:chgData name="Gagandeep Kaur" userId="d21277b8cab2491f" providerId="LiveId" clId="{8F45B24D-BC69-43AE-9056-28F86B3B7B15}" dt="2024-08-25T14:36:19.969" v="18"/>
          <ac:spMkLst>
            <pc:docMk/>
            <pc:sldMk cId="2931461731" sldId="263"/>
            <ac:spMk id="14" creationId="{0CABE2B1-09F2-4781-784E-C1770E0FBCC8}"/>
          </ac:spMkLst>
        </pc:spChg>
        <pc:spChg chg="add del mod">
          <ac:chgData name="Gagandeep Kaur" userId="d21277b8cab2491f" providerId="LiveId" clId="{8F45B24D-BC69-43AE-9056-28F86B3B7B15}" dt="2024-08-25T14:38:15.978" v="39"/>
          <ac:spMkLst>
            <pc:docMk/>
            <pc:sldMk cId="2931461731" sldId="263"/>
            <ac:spMk id="20" creationId="{D0C7397A-49E8-7E22-A99B-80A8591633F4}"/>
          </ac:spMkLst>
        </pc:spChg>
        <pc:graphicFrameChg chg="add mod modGraphic">
          <ac:chgData name="Gagandeep Kaur" userId="d21277b8cab2491f" providerId="LiveId" clId="{8F45B24D-BC69-43AE-9056-28F86B3B7B15}" dt="2024-08-25T14:35:59.269" v="17"/>
          <ac:graphicFrameMkLst>
            <pc:docMk/>
            <pc:sldMk cId="2931461731" sldId="263"/>
            <ac:graphicFrameMk id="17" creationId="{C6BA47F6-A475-A3B8-7F37-AAE3B39F46B1}"/>
          </ac:graphicFrameMkLst>
        </pc:graphicFrameChg>
        <pc:graphicFrameChg chg="add del mod modGraphic">
          <ac:chgData name="Gagandeep Kaur" userId="d21277b8cab2491f" providerId="LiveId" clId="{8F45B24D-BC69-43AE-9056-28F86B3B7B15}" dt="2024-08-25T14:38:11.587" v="38" actId="478"/>
          <ac:graphicFrameMkLst>
            <pc:docMk/>
            <pc:sldMk cId="2931461731" sldId="263"/>
            <ac:graphicFrameMk id="18" creationId="{314440FF-4436-0413-B5A1-425BF6B378FE}"/>
          </ac:graphicFrameMkLst>
        </pc:graphicFrameChg>
        <pc:graphicFrameChg chg="add mod modGraphic">
          <ac:chgData name="Gagandeep Kaur" userId="d21277b8cab2491f" providerId="LiveId" clId="{8F45B24D-BC69-43AE-9056-28F86B3B7B15}" dt="2024-08-25T15:50:49.890" v="309" actId="255"/>
          <ac:graphicFrameMkLst>
            <pc:docMk/>
            <pc:sldMk cId="2931461731" sldId="263"/>
            <ac:graphicFrameMk id="21" creationId="{D9000487-66F0-9926-4055-1037D97C85CB}"/>
          </ac:graphicFrameMkLst>
        </pc:graphicFrameChg>
        <pc:graphicFrameChg chg="add mod modGraphic">
          <ac:chgData name="Gagandeep Kaur" userId="d21277b8cab2491f" providerId="LiveId" clId="{8F45B24D-BC69-43AE-9056-28F86B3B7B15}" dt="2024-08-25T14:42:33.146" v="59" actId="1076"/>
          <ac:graphicFrameMkLst>
            <pc:docMk/>
            <pc:sldMk cId="2931461731" sldId="263"/>
            <ac:graphicFrameMk id="22" creationId="{08CCB330-B776-6C17-8727-7ED151B75D61}"/>
          </ac:graphicFrameMkLst>
        </pc:graphicFrameChg>
        <pc:graphicFrameChg chg="add del mod modGraphic">
          <ac:chgData name="Gagandeep Kaur" userId="d21277b8cab2491f" providerId="LiveId" clId="{8F45B24D-BC69-43AE-9056-28F86B3B7B15}" dt="2024-08-25T14:43:52.243" v="67" actId="478"/>
          <ac:graphicFrameMkLst>
            <pc:docMk/>
            <pc:sldMk cId="2931461731" sldId="263"/>
            <ac:graphicFrameMk id="23" creationId="{81CA378E-B2A4-4580-68BA-1287C2B5A064}"/>
          </ac:graphicFrameMkLst>
        </pc:graphicFrameChg>
        <pc:graphicFrameChg chg="add del mod modGraphic">
          <ac:chgData name="Gagandeep Kaur" userId="d21277b8cab2491f" providerId="LiveId" clId="{8F45B24D-BC69-43AE-9056-28F86B3B7B15}" dt="2024-08-25T14:44:35.274" v="74" actId="478"/>
          <ac:graphicFrameMkLst>
            <pc:docMk/>
            <pc:sldMk cId="2931461731" sldId="263"/>
            <ac:graphicFrameMk id="24" creationId="{DD19DFF7-EC05-FED5-443E-60FA700E307B}"/>
          </ac:graphicFrameMkLst>
        </pc:graphicFrameChg>
        <pc:graphicFrameChg chg="add mod modGraphic">
          <ac:chgData name="Gagandeep Kaur" userId="d21277b8cab2491f" providerId="LiveId" clId="{8F45B24D-BC69-43AE-9056-28F86B3B7B15}" dt="2024-08-25T15:50:31.939" v="308" actId="14734"/>
          <ac:graphicFrameMkLst>
            <pc:docMk/>
            <pc:sldMk cId="2931461731" sldId="263"/>
            <ac:graphicFrameMk id="25" creationId="{48C55FC1-9B5A-D3D7-6864-3C01B2C128B9}"/>
          </ac:graphicFrameMkLst>
        </pc:graphicFrameChg>
        <pc:graphicFrameChg chg="add del mod modGraphic">
          <ac:chgData name="Gagandeep Kaur" userId="d21277b8cab2491f" providerId="LiveId" clId="{8F45B24D-BC69-43AE-9056-28F86B3B7B15}" dt="2024-08-25T14:46:59.884" v="87" actId="478"/>
          <ac:graphicFrameMkLst>
            <pc:docMk/>
            <pc:sldMk cId="2931461731" sldId="263"/>
            <ac:graphicFrameMk id="26" creationId="{2CC60DC1-0C93-C663-A479-D6A3CB4925F9}"/>
          </ac:graphicFrameMkLst>
        </pc:graphicFrameChg>
        <pc:graphicFrameChg chg="add mod modGraphic">
          <ac:chgData name="Gagandeep Kaur" userId="d21277b8cab2491f" providerId="LiveId" clId="{8F45B24D-BC69-43AE-9056-28F86B3B7B15}" dt="2024-08-25T15:49:57.896" v="302" actId="1038"/>
          <ac:graphicFrameMkLst>
            <pc:docMk/>
            <pc:sldMk cId="2931461731" sldId="263"/>
            <ac:graphicFrameMk id="27" creationId="{D7FC9DCA-784F-71BF-8620-42CC170C2A0C}"/>
          </ac:graphicFrameMkLst>
        </pc:graphicFrameChg>
        <pc:graphicFrameChg chg="add del mod modGraphic">
          <ac:chgData name="Gagandeep Kaur" userId="d21277b8cab2491f" providerId="LiveId" clId="{8F45B24D-BC69-43AE-9056-28F86B3B7B15}" dt="2024-08-25T14:48:49.490" v="100" actId="478"/>
          <ac:graphicFrameMkLst>
            <pc:docMk/>
            <pc:sldMk cId="2931461731" sldId="263"/>
            <ac:graphicFrameMk id="28" creationId="{7CCDB51C-C8CF-561F-11C7-2CDC9109FAB8}"/>
          </ac:graphicFrameMkLst>
        </pc:graphicFrameChg>
        <pc:graphicFrameChg chg="add mod modGraphic">
          <ac:chgData name="Gagandeep Kaur" userId="d21277b8cab2491f" providerId="LiveId" clId="{8F45B24D-BC69-43AE-9056-28F86B3B7B15}" dt="2024-08-25T15:49:39.657" v="290" actId="1037"/>
          <ac:graphicFrameMkLst>
            <pc:docMk/>
            <pc:sldMk cId="2931461731" sldId="263"/>
            <ac:graphicFrameMk id="29" creationId="{62C39270-032F-1068-62D1-05F92B81DB7E}"/>
          </ac:graphicFrameMkLst>
        </pc:graphicFrameChg>
        <pc:graphicFrameChg chg="add mod modGraphic">
          <ac:chgData name="Gagandeep Kaur" userId="d21277b8cab2491f" providerId="LiveId" clId="{8F45B24D-BC69-43AE-9056-28F86B3B7B15}" dt="2024-08-25T15:51:05.743" v="323" actId="1036"/>
          <ac:graphicFrameMkLst>
            <pc:docMk/>
            <pc:sldMk cId="2931461731" sldId="263"/>
            <ac:graphicFrameMk id="30" creationId="{EE8FFD97-B87E-01E0-7658-56D624A6BDAC}"/>
          </ac:graphicFrameMkLst>
        </pc:graphicFrameChg>
      </pc:sldChg>
      <pc:sldChg chg="modSp mod">
        <pc:chgData name="Gagandeep Kaur" userId="d21277b8cab2491f" providerId="LiveId" clId="{8F45B24D-BC69-43AE-9056-28F86B3B7B15}" dt="2024-08-25T15:18:53.487" v="135" actId="20577"/>
        <pc:sldMkLst>
          <pc:docMk/>
          <pc:sldMk cId="3738363909" sldId="270"/>
        </pc:sldMkLst>
        <pc:spChg chg="mod">
          <ac:chgData name="Gagandeep Kaur" userId="d21277b8cab2491f" providerId="LiveId" clId="{8F45B24D-BC69-43AE-9056-28F86B3B7B15}" dt="2024-08-25T15:18:53.487" v="135" actId="20577"/>
          <ac:spMkLst>
            <pc:docMk/>
            <pc:sldMk cId="3738363909" sldId="270"/>
            <ac:spMk id="5" creationId="{F7D13490-881D-8E79-D019-353A90472AF0}"/>
          </ac:spMkLst>
        </pc:spChg>
      </pc:sldChg>
      <pc:sldChg chg="del">
        <pc:chgData name="Gagandeep Kaur" userId="d21277b8cab2491f" providerId="LiveId" clId="{8F45B24D-BC69-43AE-9056-28F86B3B7B15}" dt="2024-08-25T15:17:04.735" v="132" actId="47"/>
        <pc:sldMkLst>
          <pc:docMk/>
          <pc:sldMk cId="1923523269" sldId="2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21277b8cab2491f/Documents/Personal%20docs/Project-New%20wheels/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d21277b8cab2491f/Documents/Personal%20docs/Resul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Gagan\Downloads\result_10%20(1)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https://d.docs.live.net/d21277b8cab2491f/Documents/Personal%20docs/Project-New%20wheels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[result_1.xlsx]result_1!$B$2</c:f>
              <c:strCache>
                <c:ptCount val="1"/>
                <c:pt idx="0">
                  <c:v>Total_customer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[result_1.xlsx]result_1!$A$3:$A$7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[result_1.xlsx]result_1!$B$3:$B$7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2-421E-B5F8-63A30BCA9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03522176"/>
        <c:axId val="1403514976"/>
      </c:barChart>
      <c:catAx>
        <c:axId val="14035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14976"/>
        <c:crosses val="autoZero"/>
        <c:auto val="1"/>
        <c:lblAlgn val="ctr"/>
        <c:lblOffset val="100"/>
        <c:noMultiLvlLbl val="0"/>
      </c:catAx>
      <c:valAx>
        <c:axId val="140351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2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541344"/>
        <c:axId val="1213540864"/>
      </c:barChart>
      <c:catAx>
        <c:axId val="12135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0864"/>
        <c:crosses val="autoZero"/>
        <c:auto val="1"/>
        <c:lblAlgn val="ctr"/>
        <c:lblOffset val="100"/>
        <c:noMultiLvlLbl val="0"/>
      </c:catAx>
      <c:valAx>
        <c:axId val="12135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5144512"/>
        <c:axId val="705144992"/>
      </c:barChart>
      <c:catAx>
        <c:axId val="70514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992"/>
        <c:crosses val="autoZero"/>
        <c:auto val="1"/>
        <c:lblAlgn val="ctr"/>
        <c:lblOffset val="100"/>
        <c:noMultiLvlLbl val="0"/>
      </c:catAx>
      <c:valAx>
        <c:axId val="70514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result_1!$B$274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result_1!$A$275:$A$278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result_1!$B$275:$B$278</c:f>
              <c:numCache>
                <c:formatCode>General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46-4D99-8794-6AA4778CB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046672"/>
        <c:axId val="800050032"/>
      </c:lineChart>
      <c:scatterChart>
        <c:scatterStyle val="smoothMarker"/>
        <c:varyColors val="0"/>
        <c:ser>
          <c:idx val="1"/>
          <c:order val="1"/>
          <c:tx>
            <c:strRef>
              <c:f>result_1!$C$274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result_1!$A$275:$A$278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xVal>
          <c:yVal>
            <c:numRef>
              <c:f>result_1!$C$275:$C$278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46-4D99-8794-6AA4778CB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917440"/>
        <c:axId val="699916960"/>
      </c:scatterChart>
      <c:catAx>
        <c:axId val="80004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050032"/>
        <c:crosses val="autoZero"/>
        <c:auto val="1"/>
        <c:lblAlgn val="ctr"/>
        <c:lblOffset val="100"/>
        <c:noMultiLvlLbl val="0"/>
      </c:catAx>
      <c:valAx>
        <c:axId val="8000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046672"/>
        <c:crosses val="autoZero"/>
        <c:crossBetween val="between"/>
        <c:dispUnits>
          <c:builtInUnit val="millions"/>
        </c:dispUnits>
      </c:valAx>
      <c:valAx>
        <c:axId val="6999169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Total</a:t>
                </a:r>
                <a:r>
                  <a:rPr lang="en-US" sz="1200" b="1" baseline="0"/>
                  <a:t> No. of orders</a:t>
                </a:r>
                <a:endParaRPr 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17440"/>
        <c:crosses val="max"/>
        <c:crossBetween val="midCat"/>
      </c:valAx>
      <c:valAx>
        <c:axId val="6999174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699916960"/>
        <c:crosses val="max"/>
        <c:crossBetween val="midCat"/>
      </c:valAx>
      <c:spPr>
        <a:noFill/>
        <a:ln>
          <a:noFill/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541344"/>
        <c:axId val="1213540864"/>
      </c:barChart>
      <c:catAx>
        <c:axId val="12135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0864"/>
        <c:crosses val="autoZero"/>
        <c:auto val="1"/>
        <c:lblAlgn val="ctr"/>
        <c:lblOffset val="100"/>
        <c:noMultiLvlLbl val="0"/>
      </c:catAx>
      <c:valAx>
        <c:axId val="12135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result_1!$B$280</c:f>
              <c:strCache>
                <c:ptCount val="1"/>
                <c:pt idx="0">
                  <c:v>Avg_discount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result_1!$A$281:$A$296</c:f>
              <c:strCache>
                <c:ptCount val="16"/>
                <c:pt idx="0">
                  <c:v>Americanexpress</c:v>
                </c:pt>
                <c:pt idx="1">
                  <c:v>Bankcard</c:v>
                </c:pt>
                <c:pt idx="2">
                  <c:v>China-unionpay</c:v>
                </c:pt>
                <c:pt idx="3">
                  <c:v>Diners-club-carte-blanche</c:v>
                </c:pt>
                <c:pt idx="4">
                  <c:v>Diners-club-enroute</c:v>
                </c:pt>
                <c:pt idx="5">
                  <c:v>Diners-club-international</c:v>
                </c:pt>
                <c:pt idx="6">
                  <c:v>Diners-club-us-ca</c:v>
                </c:pt>
                <c:pt idx="7">
                  <c:v>Instapayment</c:v>
                </c:pt>
                <c:pt idx="8">
                  <c:v>JCB</c:v>
                </c:pt>
                <c:pt idx="9">
                  <c:v>Laser</c:v>
                </c:pt>
                <c:pt idx="10">
                  <c:v>Maestro</c:v>
                </c:pt>
                <c:pt idx="11">
                  <c:v>Mastercard</c:v>
                </c:pt>
                <c:pt idx="12">
                  <c:v>Solo</c:v>
                </c:pt>
                <c:pt idx="13">
                  <c:v>Witch</c:v>
                </c:pt>
                <c:pt idx="14">
                  <c:v>Visa</c:v>
                </c:pt>
                <c:pt idx="15">
                  <c:v>Visa-electron</c:v>
                </c:pt>
              </c:strCache>
            </c:strRef>
          </c:cat>
          <c:val>
            <c:numRef>
              <c:f>result_1!$B$281:$B$296</c:f>
              <c:numCache>
                <c:formatCode>General</c:formatCode>
                <c:ptCount val="16"/>
                <c:pt idx="0">
                  <c:v>0.62</c:v>
                </c:pt>
                <c:pt idx="1">
                  <c:v>0.61</c:v>
                </c:pt>
                <c:pt idx="2">
                  <c:v>0.62</c:v>
                </c:pt>
                <c:pt idx="3">
                  <c:v>0.61</c:v>
                </c:pt>
                <c:pt idx="4">
                  <c:v>0.6</c:v>
                </c:pt>
                <c:pt idx="5">
                  <c:v>0.57999999999999996</c:v>
                </c:pt>
                <c:pt idx="6">
                  <c:v>0.61</c:v>
                </c:pt>
                <c:pt idx="7">
                  <c:v>0.62</c:v>
                </c:pt>
                <c:pt idx="8">
                  <c:v>0.61</c:v>
                </c:pt>
                <c:pt idx="9">
                  <c:v>0.64</c:v>
                </c:pt>
                <c:pt idx="10">
                  <c:v>0.62</c:v>
                </c:pt>
                <c:pt idx="11">
                  <c:v>0.63</c:v>
                </c:pt>
                <c:pt idx="12">
                  <c:v>0.59</c:v>
                </c:pt>
                <c:pt idx="13">
                  <c:v>0.61</c:v>
                </c:pt>
                <c:pt idx="14">
                  <c:v>0.6</c:v>
                </c:pt>
                <c:pt idx="15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E-4D66-B9AA-CBE3B3B8B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5144512"/>
        <c:axId val="705144992"/>
      </c:barChart>
      <c:catAx>
        <c:axId val="70514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992"/>
        <c:crosses val="autoZero"/>
        <c:auto val="1"/>
        <c:lblAlgn val="ctr"/>
        <c:lblOffset val="100"/>
        <c:noMultiLvlLbl val="0"/>
      </c:catAx>
      <c:valAx>
        <c:axId val="70514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result_1!$B$300</c:f>
              <c:strCache>
                <c:ptCount val="1"/>
                <c:pt idx="0">
                  <c:v>Avg_time_to_ship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result_1!$A$301:$A$304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result_1!$B$301:$B$304</c:f>
              <c:numCache>
                <c:formatCode>General</c:formatCode>
                <c:ptCount val="4"/>
                <c:pt idx="0">
                  <c:v>57.17</c:v>
                </c:pt>
                <c:pt idx="1">
                  <c:v>71.11</c:v>
                </c:pt>
                <c:pt idx="2">
                  <c:v>117.76</c:v>
                </c:pt>
                <c:pt idx="3">
                  <c:v>174.1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7-4BC1-984C-793F79FCA7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541344"/>
        <c:axId val="1213540864"/>
      </c:barChart>
      <c:catAx>
        <c:axId val="12135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0864"/>
        <c:crosses val="autoZero"/>
        <c:auto val="1"/>
        <c:lblAlgn val="ctr"/>
        <c:lblOffset val="100"/>
        <c:noMultiLvlLbl val="0"/>
      </c:catAx>
      <c:valAx>
        <c:axId val="12135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[Results.xlsx]result_1!$B$55</c:f>
              <c:strCache>
                <c:ptCount val="1"/>
                <c:pt idx="0">
                  <c:v>Avg_Feedback_Rating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[Results.xlsx]result_1!$A$56:$A$59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[Results.xlsx]result_1!$B$56:$B$59</c:f>
              <c:numCache>
                <c:formatCode>General</c:formatCode>
                <c:ptCount val="4"/>
                <c:pt idx="0">
                  <c:v>3.55</c:v>
                </c:pt>
                <c:pt idx="1">
                  <c:v>3.35</c:v>
                </c:pt>
                <c:pt idx="2">
                  <c:v>2.96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1D-48F6-8C53-941DD5D864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99270880"/>
        <c:axId val="799264640"/>
      </c:barChart>
      <c:catAx>
        <c:axId val="7992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64640"/>
        <c:crosses val="autoZero"/>
        <c:auto val="1"/>
        <c:lblAlgn val="ctr"/>
        <c:lblOffset val="100"/>
        <c:noMultiLvlLbl val="0"/>
      </c:catAx>
      <c:valAx>
        <c:axId val="79926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7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99270880"/>
        <c:axId val="799264640"/>
      </c:barChart>
      <c:catAx>
        <c:axId val="7992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64640"/>
        <c:crosses val="autoZero"/>
        <c:auto val="1"/>
        <c:lblAlgn val="ctr"/>
        <c:lblOffset val="100"/>
        <c:noMultiLvlLbl val="0"/>
      </c:catAx>
      <c:valAx>
        <c:axId val="79926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7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[Results.xlsx]result_1!$B$62</c:f>
              <c:strCache>
                <c:ptCount val="1"/>
                <c:pt idx="0">
                  <c:v>% Very_Good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[Results.xlsx]result_1!$A$63:$A$66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[Results.xlsx]result_1!$B$63:$B$66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D-4A09-91F0-A5F113703915}"/>
            </c:ext>
          </c:extLst>
        </c:ser>
        <c:ser>
          <c:idx val="1"/>
          <c:order val="1"/>
          <c:tx>
            <c:strRef>
              <c:f>[Results.xlsx]result_1!$C$62</c:f>
              <c:strCache>
                <c:ptCount val="1"/>
                <c:pt idx="0">
                  <c:v>%Good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[Results.xlsx]result_1!$A$63:$A$66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[Results.xlsx]result_1!$C$63:$C$66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D-4A09-91F0-A5F113703915}"/>
            </c:ext>
          </c:extLst>
        </c:ser>
        <c:ser>
          <c:idx val="2"/>
          <c:order val="2"/>
          <c:tx>
            <c:strRef>
              <c:f>[Results.xlsx]result_1!$D$62</c:f>
              <c:strCache>
                <c:ptCount val="1"/>
                <c:pt idx="0">
                  <c:v>%Okay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[Results.xlsx]result_1!$A$63:$A$66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[Results.xlsx]result_1!$D$63:$D$66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D-4A09-91F0-A5F113703915}"/>
            </c:ext>
          </c:extLst>
        </c:ser>
        <c:ser>
          <c:idx val="3"/>
          <c:order val="3"/>
          <c:tx>
            <c:strRef>
              <c:f>[Results.xlsx]result_1!$E$62</c:f>
              <c:strCache>
                <c:ptCount val="1"/>
                <c:pt idx="0">
                  <c:v>%Bad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[Results.xlsx]result_1!$A$63:$A$66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[Results.xlsx]result_1!$E$63:$E$66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4D-4A09-91F0-A5F113703915}"/>
            </c:ext>
          </c:extLst>
        </c:ser>
        <c:ser>
          <c:idx val="4"/>
          <c:order val="4"/>
          <c:tx>
            <c:strRef>
              <c:f>[Results.xlsx]result_1!$F$62</c:f>
              <c:strCache>
                <c:ptCount val="1"/>
                <c:pt idx="0">
                  <c:v>%Very_Bad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[Results.xlsx]result_1!$A$63:$A$66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[Results.xlsx]result_1!$F$63:$F$66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4D-4A09-91F0-A5F113703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78672"/>
        <c:axId val="882577232"/>
      </c:barChart>
      <c:catAx>
        <c:axId val="88257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577232"/>
        <c:crosses val="autoZero"/>
        <c:auto val="1"/>
        <c:lblAlgn val="ctr"/>
        <c:lblOffset val="100"/>
        <c:noMultiLvlLbl val="0"/>
      </c:catAx>
      <c:valAx>
        <c:axId val="8825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5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0736810072654"/>
          <c:y val="0.8791785084162802"/>
          <c:w val="0.43276883867777399"/>
          <c:h val="5.6943835773411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541344"/>
        <c:axId val="1213540864"/>
      </c:barChart>
      <c:catAx>
        <c:axId val="12135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0864"/>
        <c:crosses val="autoZero"/>
        <c:auto val="1"/>
        <c:lblAlgn val="ctr"/>
        <c:lblOffset val="100"/>
        <c:noMultiLvlLbl val="0"/>
      </c:catAx>
      <c:valAx>
        <c:axId val="12135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5144512"/>
        <c:axId val="705144992"/>
      </c:barChart>
      <c:catAx>
        <c:axId val="70514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992"/>
        <c:crosses val="autoZero"/>
        <c:auto val="1"/>
        <c:lblAlgn val="ctr"/>
        <c:lblOffset val="100"/>
        <c:noMultiLvlLbl val="0"/>
      </c:catAx>
      <c:valAx>
        <c:axId val="70514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541344"/>
        <c:axId val="1213540864"/>
      </c:barChart>
      <c:catAx>
        <c:axId val="12135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0864"/>
        <c:crosses val="autoZero"/>
        <c:auto val="1"/>
        <c:lblAlgn val="ctr"/>
        <c:lblOffset val="100"/>
        <c:noMultiLvlLbl val="0"/>
      </c:catAx>
      <c:valAx>
        <c:axId val="12135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5144512"/>
        <c:axId val="705144992"/>
      </c:barChart>
      <c:catAx>
        <c:axId val="70514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992"/>
        <c:crosses val="autoZero"/>
        <c:auto val="1"/>
        <c:lblAlgn val="ctr"/>
        <c:lblOffset val="100"/>
        <c:noMultiLvlLbl val="0"/>
      </c:catAx>
      <c:valAx>
        <c:axId val="70514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1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result_1!$B$255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result_1!$A$256:$A$259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result_1!$B$256:$B$259</c:f>
              <c:numCache>
                <c:formatCode>General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3-461E-B235-D93C5508CC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423568"/>
        <c:axId val="285420208"/>
      </c:barChart>
      <c:scatterChart>
        <c:scatterStyle val="lineMarker"/>
        <c:varyColors val="0"/>
        <c:ser>
          <c:idx val="1"/>
          <c:order val="1"/>
          <c:tx>
            <c:strRef>
              <c:f>result_1!$C$255</c:f>
              <c:strCache>
                <c:ptCount val="1"/>
                <c:pt idx="0">
                  <c:v>Change in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0690537084399023E-2"/>
                  <c:y val="5.55171679191786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B3-461E-B235-D93C5508CC16}"/>
                </c:ext>
              </c:extLst>
            </c:dLbl>
            <c:dLbl>
              <c:idx val="2"/>
              <c:layout>
                <c:manualLayout>
                  <c:x val="-3.4526854219948756E-2"/>
                  <c:y val="8.14251796147953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3-461E-B235-D93C5508CC16}"/>
                </c:ext>
              </c:extLst>
            </c:dLbl>
            <c:dLbl>
              <c:idx val="3"/>
              <c:layout>
                <c:manualLayout>
                  <c:x val="-3.7084398976982097E-2"/>
                  <c:y val="7.77240350868501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B3-461E-B235-D93C5508CC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result_1!$A$256:$A$259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xVal>
          <c:yVal>
            <c:numRef>
              <c:f>result_1!$C$256:$C$259</c:f>
              <c:numCache>
                <c:formatCode>General</c:formatCode>
                <c:ptCount val="4"/>
                <c:pt idx="0">
                  <c:v>0</c:v>
                </c:pt>
                <c:pt idx="1">
                  <c:v>-17.010000000000002</c:v>
                </c:pt>
                <c:pt idx="2">
                  <c:v>-10.66</c:v>
                </c:pt>
                <c:pt idx="3">
                  <c:v>-20.13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BB3-461E-B235-D93C5508CC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19998000"/>
        <c:axId val="285423088"/>
      </c:scatterChart>
      <c:catAx>
        <c:axId val="2854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20208"/>
        <c:crosses val="autoZero"/>
        <c:auto val="1"/>
        <c:lblAlgn val="ctr"/>
        <c:lblOffset val="100"/>
        <c:noMultiLvlLbl val="0"/>
      </c:catAx>
      <c:valAx>
        <c:axId val="2854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Revenue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23568"/>
        <c:crosses val="autoZero"/>
        <c:crossBetween val="between"/>
        <c:dispUnits>
          <c:builtInUnit val="millions"/>
        </c:dispUnits>
      </c:valAx>
      <c:valAx>
        <c:axId val="2854230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998000"/>
        <c:crosses val="max"/>
        <c:crossBetween val="midCat"/>
      </c:valAx>
      <c:valAx>
        <c:axId val="319998000"/>
        <c:scaling>
          <c:orientation val="minMax"/>
        </c:scaling>
        <c:delete val="1"/>
        <c:axPos val="t"/>
        <c:majorTickMark val="out"/>
        <c:minorTickMark val="none"/>
        <c:tickLblPos val="nextTo"/>
        <c:crossAx val="285423088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result_1!$A$3:$A$51</cx:f>
        <cx:lvl ptCount="49">
          <cx:pt idx="0">California</cx:pt>
          <cx:pt idx="1">Texas</cx:pt>
          <cx:pt idx="2">Florida</cx:pt>
          <cx:pt idx="3">New York</cx:pt>
          <cx:pt idx="4">District of Columbia</cx:pt>
          <cx:pt idx="5">Colorado</cx:pt>
          <cx:pt idx="6">Ohio</cx:pt>
          <cx:pt idx="7">Alabama</cx:pt>
          <cx:pt idx="8">Washington</cx:pt>
          <cx:pt idx="9">Arizona</cx:pt>
          <cx:pt idx="10">Illinois</cx:pt>
          <cx:pt idx="11">Pennsylvania</cx:pt>
          <cx:pt idx="12">Virginia</cx:pt>
          <cx:pt idx="13">Tennessee</cx:pt>
          <cx:pt idx="14">Missouri</cx:pt>
          <cx:pt idx="15">Connecticut</cx:pt>
          <cx:pt idx="16">Indiana</cx:pt>
          <cx:pt idx="17">Louisiana</cx:pt>
          <cx:pt idx="18">North Carolina</cx:pt>
          <cx:pt idx="19">Georgia</cx:pt>
          <cx:pt idx="20">Minnesota</cx:pt>
          <cx:pt idx="21">Nevada</cx:pt>
          <cx:pt idx="22">Michigan</cx:pt>
          <cx:pt idx="23">Oklahoma</cx:pt>
          <cx:pt idx="24">Massachusetts</cx:pt>
          <cx:pt idx="25">Maryland</cx:pt>
          <cx:pt idx="26">Kansas</cx:pt>
          <cx:pt idx="27">Iowa</cx:pt>
          <cx:pt idx="28">Utah</cx:pt>
          <cx:pt idx="29">West Virginia</cx:pt>
          <cx:pt idx="30">Alaska</cx:pt>
          <cx:pt idx="31">New Jersey</cx:pt>
          <cx:pt idx="32">South Carolina</cx:pt>
          <cx:pt idx="33">Wisconsin</cx:pt>
          <cx:pt idx="34">Kentucky</cx:pt>
          <cx:pt idx="35">Nebraska</cx:pt>
          <cx:pt idx="36">Idaho</cx:pt>
          <cx:pt idx="37">Oregon</cx:pt>
          <cx:pt idx="38">Arkansas</cx:pt>
          <cx:pt idx="39">Hawaii</cx:pt>
          <cx:pt idx="40">Delaware</cx:pt>
          <cx:pt idx="41">New Mexico</cx:pt>
          <cx:pt idx="42">New Hampshire</cx:pt>
          <cx:pt idx="43">Montana</cx:pt>
          <cx:pt idx="44">North Dakota</cx:pt>
          <cx:pt idx="45">Mississippi</cx:pt>
          <cx:pt idx="46">Maine</cx:pt>
          <cx:pt idx="47">Wyoming</cx:pt>
          <cx:pt idx="48">Vermont</cx:pt>
        </cx:lvl>
      </cx:strDim>
      <cx:numDim type="val">
        <cx:f>result_1!$B$3:$B$51</cx:f>
        <cx:lvl ptCount="49" formatCode="General">
          <cx:pt idx="0">97</cx:pt>
          <cx:pt idx="1">97</cx:pt>
          <cx:pt idx="2">86</cx:pt>
          <cx:pt idx="3">69</cx:pt>
          <cx:pt idx="4">35</cx:pt>
          <cx:pt idx="5">33</cx:pt>
          <cx:pt idx="6">33</cx:pt>
          <cx:pt idx="7">29</cx:pt>
          <cx:pt idx="8">28</cx:pt>
          <cx:pt idx="9">26</cx:pt>
          <cx:pt idx="10">25</cx:pt>
          <cx:pt idx="11">25</cx:pt>
          <cx:pt idx="12">24</cx:pt>
          <cx:pt idx="13">23</cx:pt>
          <cx:pt idx="14">23</cx:pt>
          <cx:pt idx="15">22</cx:pt>
          <cx:pt idx="16">21</cx:pt>
          <cx:pt idx="17">20</cx:pt>
          <cx:pt idx="18">20</cx:pt>
          <cx:pt idx="19">18</cx:pt>
          <cx:pt idx="20">17</cx:pt>
          <cx:pt idx="21">17</cx:pt>
          <cx:pt idx="22">17</cx:pt>
          <cx:pt idx="23">16</cx:pt>
          <cx:pt idx="24">14</cx:pt>
          <cx:pt idx="25">14</cx:pt>
          <cx:pt idx="26">13</cx:pt>
          <cx:pt idx="27">11</cx:pt>
          <cx:pt idx="28">10</cx:pt>
          <cx:pt idx="29">10</cx:pt>
          <cx:pt idx="30">10</cx:pt>
          <cx:pt idx="31">9</cx:pt>
          <cx:pt idx="32">9</cx:pt>
          <cx:pt idx="33">8</cx:pt>
          <cx:pt idx="34">8</cx:pt>
          <cx:pt idx="35">7</cx:pt>
          <cx:pt idx="36">7</cx:pt>
          <cx:pt idx="37">7</cx:pt>
          <cx:pt idx="38">6</cx:pt>
          <cx:pt idx="39">6</cx:pt>
          <cx:pt idx="40">6</cx:pt>
          <cx:pt idx="41">5</cx:pt>
          <cx:pt idx="42">3</cx:pt>
          <cx:pt idx="43">3</cx:pt>
          <cx:pt idx="44">2</cx:pt>
          <cx:pt idx="45">2</cx:pt>
          <cx:pt idx="46">1</cx:pt>
          <cx:pt idx="47">1</cx:pt>
          <cx:pt idx="48">1</cx:pt>
        </cx:lvl>
      </cx:numDim>
    </cx:data>
  </cx:chartData>
  <cx:chart>
    <cx:plotArea>
      <cx:plotAreaRegion>
        <cx:series layoutId="clusteredColumn" uniqueId="{8B36A343-F7FD-472A-B511-4D2B66A549EE}">
          <cx:tx>
            <cx:txData>
              <cx:f>result_1!$B$2</cx:f>
              <cx:v>Total_customer</cx:v>
            </cx:txData>
          </cx:tx>
          <cx:dataId val="0"/>
          <cx:layoutPr>
            <cx:aggregation/>
          </cx:layoutPr>
          <cx:axisId val="1"/>
        </cx:series>
        <cx:series layoutId="paretoLine" ownerIdx="0" uniqueId="{1AB6D02B-9DFD-462B-B3C7-1B250312BB23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Sheet1!$B$12:$B$61</cx:f>
        <cx:lvl ptCount="50">
          <cx:pt idx="0">Chevrolet</cx:pt>
          <cx:pt idx="1">Ford</cx:pt>
          <cx:pt idx="2">Toyota</cx:pt>
          <cx:pt idx="3">Dodge</cx:pt>
          <cx:pt idx="4">Pontiac</cx:pt>
          <cx:pt idx="5">Mercedes-Benz</cx:pt>
          <cx:pt idx="6">Mazda</cx:pt>
          <cx:pt idx="7">Mitsubishi</cx:pt>
          <cx:pt idx="8">Buick</cx:pt>
          <cx:pt idx="9">GMC</cx:pt>
          <cx:pt idx="10">Volkswagen</cx:pt>
          <cx:pt idx="11">Nissan</cx:pt>
          <cx:pt idx="12">BMW</cx:pt>
          <cx:pt idx="13">Volvo</cx:pt>
          <cx:pt idx="14">Audi</cx:pt>
          <cx:pt idx="15">Subaru</cx:pt>
          <cx:pt idx="16">Suzuki</cx:pt>
          <cx:pt idx="17">Honda</cx:pt>
          <cx:pt idx="18">Isuzu</cx:pt>
          <cx:pt idx="19">Cadillac</cx:pt>
          <cx:pt idx="20">Lexus</cx:pt>
          <cx:pt idx="21">Lincoln</cx:pt>
          <cx:pt idx="22">Infiniti</cx:pt>
          <cx:pt idx="23">Kia</cx:pt>
          <cx:pt idx="24">Mercury</cx:pt>
          <cx:pt idx="25">Hyundai</cx:pt>
          <cx:pt idx="26">Chrysler</cx:pt>
          <cx:pt idx="27">Jaguar</cx:pt>
          <cx:pt idx="28">Oldsmobile</cx:pt>
          <cx:pt idx="29">Saab</cx:pt>
          <cx:pt idx="30">Jeep</cx:pt>
          <cx:pt idx="31">Acura</cx:pt>
          <cx:pt idx="32">Land Rover</cx:pt>
          <cx:pt idx="33">Plymouth</cx:pt>
          <cx:pt idx="34">Lamborghini</cx:pt>
          <cx:pt idx="35">Porsche</cx:pt>
          <cx:pt idx="36">Maserati</cx:pt>
          <cx:pt idx="37">Bentley</cx:pt>
          <cx:pt idx="38">Ferrari</cx:pt>
          <cx:pt idx="39">Lotus</cx:pt>
          <cx:pt idx="40">Eagle</cx:pt>
          <cx:pt idx="41">Geo</cx:pt>
          <cx:pt idx="42">Morgan</cx:pt>
          <cx:pt idx="43">Scion</cx:pt>
          <cx:pt idx="44">Maybach</cx:pt>
          <cx:pt idx="45">Saturn</cx:pt>
          <cx:pt idx="46">MINI</cx:pt>
          <cx:pt idx="47">Aston Martin</cx:pt>
          <cx:pt idx="48">Rolls-Royce</cx:pt>
          <cx:pt idx="49">Daewoo</cx:pt>
        </cx:lvl>
      </cx:strDim>
      <cx:numDim type="val">
        <cx:f>Sheet1!$C$12:$C$61</cx:f>
        <cx:lvl ptCount="50" formatCode="General">
          <cx:pt idx="0">83</cx:pt>
          <cx:pt idx="1">63</cx:pt>
          <cx:pt idx="2">52</cx:pt>
          <cx:pt idx="3">50</cx:pt>
          <cx:pt idx="4">50</cx:pt>
          <cx:pt idx="5">45</cx:pt>
          <cx:pt idx="6">43</cx:pt>
          <cx:pt idx="7">41</cx:pt>
          <cx:pt idx="8">40</cx:pt>
          <cx:pt idx="9">37</cx:pt>
          <cx:pt idx="10">35</cx:pt>
          <cx:pt idx="11">31</cx:pt>
          <cx:pt idx="12">28</cx:pt>
          <cx:pt idx="13">26</cx:pt>
          <cx:pt idx="14">25</cx:pt>
          <cx:pt idx="15">22</cx:pt>
          <cx:pt idx="16">22</cx:pt>
          <cx:pt idx="17">19</cx:pt>
          <cx:pt idx="18">18</cx:pt>
          <cx:pt idx="19">18</cx:pt>
          <cx:pt idx="20">18</cx:pt>
          <cx:pt idx="21">16</cx:pt>
          <cx:pt idx="22">16</cx:pt>
          <cx:pt idx="23">16</cx:pt>
          <cx:pt idx="24">15</cx:pt>
          <cx:pt idx="25">14</cx:pt>
          <cx:pt idx="26">14</cx:pt>
          <cx:pt idx="27">13</cx:pt>
          <cx:pt idx="28">12</cx:pt>
          <cx:pt idx="29">11</cx:pt>
          <cx:pt idx="30">11</cx:pt>
          <cx:pt idx="31">11</cx:pt>
          <cx:pt idx="32">10</cx:pt>
          <cx:pt idx="33">8</cx:pt>
          <cx:pt idx="34">8</cx:pt>
          <cx:pt idx="35">7</cx:pt>
          <cx:pt idx="36">6</cx:pt>
          <cx:pt idx="37">6</cx:pt>
          <cx:pt idx="38">6</cx:pt>
          <cx:pt idx="39">4</cx:pt>
          <cx:pt idx="40">4</cx:pt>
          <cx:pt idx="41">4</cx:pt>
          <cx:pt idx="42">3</cx:pt>
          <cx:pt idx="43">3</cx:pt>
          <cx:pt idx="44">3</cx:pt>
          <cx:pt idx="45">2</cx:pt>
          <cx:pt idx="46">2</cx:pt>
          <cx:pt idx="47">2</cx:pt>
          <cx:pt idx="48">2</cx:pt>
          <cx:pt idx="49">1</cx:pt>
        </cx:lvl>
      </cx:numDim>
    </cx:data>
  </cx:chartData>
  <cx:chart>
    <cx:title pos="t" align="ctr" overlay="0">
      <cx:tx>
        <cx:txData>
          <cx:v>	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rPr>
            <a:t>	</a:t>
          </a:r>
        </a:p>
      </cx:txPr>
    </cx:title>
    <cx:plotArea>
      <cx:plotAreaRegion>
        <cx:series layoutId="clusteredColumn" uniqueId="{84979202-372C-4724-8E17-88151F7CE5CC}">
          <cx:tx>
            <cx:txData>
              <cx:f>Sheet1!$C$11</cx:f>
              <cx:v>Column2</cx:v>
            </cx:txData>
          </cx:tx>
          <cx:dataId val="0"/>
          <cx:layoutPr>
            <cx:aggregation/>
          </cx:layoutPr>
          <cx:axisId val="1"/>
        </cx:series>
        <cx:series layoutId="paretoLine" ownerIdx="0" uniqueId="{F0C21FB3-A332-4F7C-AC3A-ADC525B637ED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</cx:plotArea>
  </cx:chart>
  <cx:spPr>
    <a:ln>
      <a:solidFill>
        <a:schemeClr val="accent1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[Results.xlsx]result_1!$A$227:$A$230</cx:f>
        <cx:lvl ptCount="4">
          <cx:pt idx="0">Q1</cx:pt>
          <cx:pt idx="1">Q2</cx:pt>
          <cx:pt idx="2">Q3</cx:pt>
          <cx:pt idx="3">Q4</cx:pt>
        </cx:lvl>
      </cx:strDim>
      <cx:numDim type="val">
        <cx:f>[Results.xlsx]result_1!$B$227:$B$230</cx:f>
        <cx:lvl ptCount="4" formatCode="General">
          <cx:pt idx="0">310</cx:pt>
          <cx:pt idx="1">262</cx:pt>
          <cx:pt idx="2">229</cx:pt>
          <cx:pt idx="3">199</cx:pt>
        </cx:lvl>
      </cx:numDim>
    </cx:data>
  </cx:chartData>
  <cx:chart>
    <cx:plotArea>
      <cx:plotAreaRegion>
        <cx:series layoutId="funnel" uniqueId="{787E20B2-44D9-47CD-8A2C-00FF67B68D08}">
          <cx:tx>
            <cx:txData>
              <cx:f>[Results.xlsx]result_1!$B$226</cx:f>
              <cx:v>Tot_orders</cx:v>
            </cx:txData>
          </cx:tx>
          <cx:spPr>
            <a:effectLst>
              <a:softEdge rad="12700"/>
            </a:effectLst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0ED-5EDD-AF92-9C8A-CD0AB1024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E46DF-DB17-97E9-8B02-8C8E747E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951E-3038-7453-B244-CBFE754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9B41-1FF7-EF28-6BDD-E16513A4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38EF-31D4-4A74-7B2F-5590F8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0ABE-A8D3-3D95-2847-75E61CE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4B86-9D84-B4C4-BBBC-01318DFE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7019-6B1F-09C1-2585-18214230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DB96-F96A-E460-D853-41A957BD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7645-6FC4-D55B-205B-2BAD939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388CA-AF79-0E70-702B-52EB73821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8AC1D-6AD9-A624-F894-81374B7F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255B-63C9-F4AD-0536-8998F1F9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540A-D252-204B-6D3D-5DAEA73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87E8-EF34-8F82-25B9-434593D3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123E-04B2-828B-278C-C3C4917B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2EDE-F40C-5641-879E-9C4210BA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1E51-410D-6C4A-F411-F869F924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D16B-8768-64DC-B947-80CB7963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D282-2AA5-0188-5506-5F35BD87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488F-B0F6-1A84-D3F5-3812EF8D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D875-E47F-5350-7B62-71D46EDF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772A-0738-C2C6-013C-6F47BF5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04B1-8596-AF90-10C0-557FDF91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1FB6-D80D-E210-0933-1011B53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A9F-23FC-2726-FF53-D5D889F7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23B0-4E0C-888F-E959-88549FBCA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E9FA-8EF6-1B25-4B59-F63C1B17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BB4A-F97A-5644-40DC-CAA39F1F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0540-1595-AF5A-462C-7DCAC32F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B1BF-EF7E-34A3-C07D-2E9A524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C2B7-A49E-41AD-7482-DAAB3FB7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3516-77F0-4B6C-87AA-0C2CF623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3038C-E8FB-E0F7-F615-73834B3F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D2690-C391-C693-E058-4ED3349F4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3C74E-5B39-3C67-4CE7-1472A1524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C3E8D-D167-EDCD-53B2-00AA35A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81C12-6993-673D-0265-11FF3AF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33BD7-FD17-6AC8-3AA3-451319A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11DF-4673-0053-92BD-6643FBE3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9F693-710F-00DB-72A3-023D4B5D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600A-FCCC-AC70-4602-FFFDAEA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1109-78A8-17D1-F4FB-15818E10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1275A-EA2B-E419-F350-0414BB3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9B6BE-A24C-E271-5D74-CB965D3A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6874-CA7F-278E-CE09-13C91DC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4772-7C42-614F-2F6E-3F9AD1DC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A45-3DAD-FF4D-1380-8A411F0A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9C6A1-AA76-BF98-6733-521997E6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804C-9380-8366-03B0-932E72B9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CBB9-0401-7226-6018-3D5DDD75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BD62-6228-80FA-4892-6FA5C31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4DE1-B31F-4E42-55CE-2E19612A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A931F-06C4-DE71-CEAA-C49E89FF5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3A54-82A3-C3D4-95FC-3468501D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8952-F934-BE7D-C99C-BCE0033C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ED40-DD11-1E72-7C32-A0E6C2F8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A630-4A04-F2CA-ACA4-76E9BCA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848EB-CA9D-9DF4-EB21-06FFD7EE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F6B1-D12A-199B-82F7-F5654573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CA93-F4A6-6658-A3AC-0B44E19B4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A058E-6510-41D4-823A-776FBE5652B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5419-0103-05E9-E2E7-96B854538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848E-E384-7AFF-12C3-76EFD8AF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F756D-B88E-41CB-B4E6-594F7488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EE4DA-BA01-AB23-9252-2F76646BD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SQL and Databases: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Project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CB74-8A98-CF35-6221-BEC9EC50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6" y="5260291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/>
              <a:t>FOUR WHEELS</a:t>
            </a:r>
          </a:p>
          <a:p>
            <a:pPr algn="l"/>
            <a:r>
              <a:rPr lang="en-US" sz="2200" b="1" dirty="0"/>
              <a:t> By: Gagandeep Kaur                                                                       </a:t>
            </a:r>
            <a:r>
              <a:rPr lang="en-US" sz="1600" b="1" i="0" cap="all" dirty="0">
                <a:solidFill>
                  <a:srgbClr val="1A1B1E"/>
                </a:solidFill>
                <a:effectLst/>
                <a:highlight>
                  <a:srgbClr val="FFFFFF"/>
                </a:highlight>
                <a:latin typeface="Inter"/>
              </a:rPr>
              <a:t>DAE-International-July24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0044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Trend of purchases by Quarter 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776940" y="5183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23" name="Content Placeholder 19">
            <a:extLst>
              <a:ext uri="{FF2B5EF4-FFF2-40B4-BE49-F238E27FC236}">
                <a16:creationId xmlns:a16="http://schemas.microsoft.com/office/drawing/2014/main" id="{5EB19C28-E0BD-26E3-853A-42061BBD2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6940" y="1664233"/>
          <a:ext cx="10323259" cy="352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D75A0BDE-154F-1A50-722E-A25684463FE6}"/>
              </a:ext>
            </a:extLst>
          </p:cNvPr>
          <p:cNvGraphicFramePr>
            <a:graphicFrameLocks/>
          </p:cNvGraphicFramePr>
          <p:nvPr/>
        </p:nvGraphicFramePr>
        <p:xfrm>
          <a:off x="881923" y="1893582"/>
          <a:ext cx="9769144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541673-6ACE-FEA7-CBF3-6488703DC9EC}"/>
              </a:ext>
            </a:extLst>
          </p:cNvPr>
          <p:cNvSpPr txBox="1"/>
          <p:nvPr/>
        </p:nvSpPr>
        <p:spPr>
          <a:xfrm>
            <a:off x="899460" y="5770019"/>
            <a:ext cx="10393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number of purchase of cars in Q4 has dropped to199 as compared to 310 in Q1</a:t>
            </a:r>
            <a:endParaRPr lang="en-US" sz="1800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8830E15-EC60-E228-6D4F-0F44EC2FC8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9930162"/>
                  </p:ext>
                </p:extLst>
              </p:nvPr>
            </p:nvGraphicFramePr>
            <p:xfrm>
              <a:off x="881923" y="1713045"/>
              <a:ext cx="10024533" cy="36871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8830E15-EC60-E228-6D4F-0F44EC2FC8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923" y="1713045"/>
                <a:ext cx="10024533" cy="3687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74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Quarter on Quarter % change in Revenue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776940" y="5183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23" name="Content Placeholder 19">
            <a:extLst>
              <a:ext uri="{FF2B5EF4-FFF2-40B4-BE49-F238E27FC236}">
                <a16:creationId xmlns:a16="http://schemas.microsoft.com/office/drawing/2014/main" id="{5EB19C28-E0BD-26E3-853A-42061BBD2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6940" y="1664233"/>
          <a:ext cx="10323259" cy="352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D75A0BDE-154F-1A50-722E-A25684463FE6}"/>
              </a:ext>
            </a:extLst>
          </p:cNvPr>
          <p:cNvGraphicFramePr>
            <a:graphicFrameLocks/>
          </p:cNvGraphicFramePr>
          <p:nvPr/>
        </p:nvGraphicFramePr>
        <p:xfrm>
          <a:off x="881923" y="1893582"/>
          <a:ext cx="9769144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47B75A7-9344-75EF-A886-3A707BC3EF13}"/>
              </a:ext>
            </a:extLst>
          </p:cNvPr>
          <p:cNvGraphicFramePr>
            <a:graphicFrameLocks/>
          </p:cNvGraphicFramePr>
          <p:nvPr/>
        </p:nvGraphicFramePr>
        <p:xfrm>
          <a:off x="881923" y="1926703"/>
          <a:ext cx="10515600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541673-6ACE-FEA7-CBF3-6488703DC9EC}"/>
              </a:ext>
            </a:extLst>
          </p:cNvPr>
          <p:cNvSpPr txBox="1"/>
          <p:nvPr/>
        </p:nvSpPr>
        <p:spPr>
          <a:xfrm>
            <a:off x="899460" y="5528285"/>
            <a:ext cx="10393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Revenue in Q4 drops to 20% down as compared to Q1.</a:t>
            </a:r>
          </a:p>
          <a:p>
            <a:r>
              <a:rPr lang="en-US" sz="1800" dirty="0"/>
              <a:t>Revenue in Q1 was </a:t>
            </a:r>
            <a:r>
              <a:rPr lang="en-US" sz="1800" dirty="0" err="1"/>
              <a:t>approx</a:t>
            </a:r>
            <a:r>
              <a:rPr lang="en-US" sz="1800" dirty="0"/>
              <a:t> 39.4 M and in Q4 approx. 23.34M</a:t>
            </a:r>
          </a:p>
        </p:txBody>
      </p:sp>
    </p:spTree>
    <p:extLst>
      <p:ext uri="{BB962C8B-B14F-4D97-AF65-F5344CB8AC3E}">
        <p14:creationId xmlns:p14="http://schemas.microsoft.com/office/powerpoint/2010/main" val="388718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of Revenue and Orders by Quarter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776940" y="5183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is significant drop in revenue as well as orders in every quarter when compared with previous quarter.</a:t>
            </a:r>
          </a:p>
          <a:p>
            <a:r>
              <a:rPr lang="en-US" sz="2400" dirty="0"/>
              <a:t>Last quarter Revenue was around </a:t>
            </a:r>
            <a:r>
              <a:rPr lang="en-US" sz="2400" b="1" dirty="0"/>
              <a:t>23M </a:t>
            </a:r>
          </a:p>
          <a:p>
            <a:endParaRPr lang="en-US" sz="2400" dirty="0"/>
          </a:p>
        </p:txBody>
      </p:sp>
      <p:graphicFrame>
        <p:nvGraphicFramePr>
          <p:cNvPr id="23" name="Content Placeholder 19">
            <a:extLst>
              <a:ext uri="{FF2B5EF4-FFF2-40B4-BE49-F238E27FC236}">
                <a16:creationId xmlns:a16="http://schemas.microsoft.com/office/drawing/2014/main" id="{5EB19C28-E0BD-26E3-853A-42061BBD2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6940" y="1664233"/>
          <a:ext cx="10323259" cy="352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D75A0BDE-154F-1A50-722E-A25684463FE6}"/>
              </a:ext>
            </a:extLst>
          </p:cNvPr>
          <p:cNvGraphicFramePr>
            <a:graphicFrameLocks/>
          </p:cNvGraphicFramePr>
          <p:nvPr/>
        </p:nvGraphicFramePr>
        <p:xfrm>
          <a:off x="881923" y="1893582"/>
          <a:ext cx="9769144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6EC39B-64A5-3BF9-F181-9D587633DD61}"/>
              </a:ext>
            </a:extLst>
          </p:cNvPr>
          <p:cNvGraphicFramePr>
            <a:graphicFrameLocks/>
          </p:cNvGraphicFramePr>
          <p:nvPr/>
        </p:nvGraphicFramePr>
        <p:xfrm>
          <a:off x="881922" y="1861447"/>
          <a:ext cx="9659078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857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Shipping Metrics</a:t>
            </a:r>
          </a:p>
        </p:txBody>
      </p:sp>
      <p:pic>
        <p:nvPicPr>
          <p:cNvPr id="6" name="Content Placeholder 5" descr="Delivery with solid fill">
            <a:extLst>
              <a:ext uri="{FF2B5EF4-FFF2-40B4-BE49-F238E27FC236}">
                <a16:creationId xmlns:a16="http://schemas.microsoft.com/office/drawing/2014/main" id="{134EE4F1-536F-56B2-4BD8-054F37AE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236" y="1251309"/>
            <a:ext cx="3615776" cy="36157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794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discount offered by Credit Card type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680769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Discount offered by credit card is in range of 0.58%-0.64%</a:t>
            </a:r>
          </a:p>
          <a:p>
            <a:r>
              <a:rPr lang="en-US" sz="2400" dirty="0"/>
              <a:t>Max discount is being offered by Lancer credit card and Min discount is being offered by Diners-Club-International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graphicFrame>
        <p:nvGraphicFramePr>
          <p:cNvPr id="23" name="Content Placeholder 19">
            <a:extLst>
              <a:ext uri="{FF2B5EF4-FFF2-40B4-BE49-F238E27FC236}">
                <a16:creationId xmlns:a16="http://schemas.microsoft.com/office/drawing/2014/main" id="{5EB19C28-E0BD-26E3-853A-42061BBD2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0522"/>
              </p:ext>
            </p:extLst>
          </p:nvPr>
        </p:nvGraphicFramePr>
        <p:xfrm>
          <a:off x="776940" y="1664233"/>
          <a:ext cx="10323259" cy="352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8">
            <a:extLst>
              <a:ext uri="{FF2B5EF4-FFF2-40B4-BE49-F238E27FC236}">
                <a16:creationId xmlns:a16="http://schemas.microsoft.com/office/drawing/2014/main" id="{D75A0BDE-154F-1A50-722E-A25684463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249419"/>
              </p:ext>
            </p:extLst>
          </p:nvPr>
        </p:nvGraphicFramePr>
        <p:xfrm>
          <a:off x="881923" y="1893582"/>
          <a:ext cx="9769144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36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taken to ship orders by Quarter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680770" y="5152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Numbers of days to ship order has shown significant increase in every quarter.</a:t>
            </a:r>
          </a:p>
          <a:p>
            <a:r>
              <a:rPr lang="en-US" sz="2400" dirty="0"/>
              <a:t>Average numbers of days to ship has almost tripled in Q4 as compared to numbers of days taken in Q1.	</a:t>
            </a:r>
          </a:p>
          <a:p>
            <a:endParaRPr lang="en-US" sz="2400" dirty="0"/>
          </a:p>
        </p:txBody>
      </p:sp>
      <p:graphicFrame>
        <p:nvGraphicFramePr>
          <p:cNvPr id="23" name="Content Placeholder 19">
            <a:extLst>
              <a:ext uri="{FF2B5EF4-FFF2-40B4-BE49-F238E27FC236}">
                <a16:creationId xmlns:a16="http://schemas.microsoft.com/office/drawing/2014/main" id="{5EB19C28-E0BD-26E3-853A-42061BBD2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6211"/>
              </p:ext>
            </p:extLst>
          </p:nvPr>
        </p:nvGraphicFramePr>
        <p:xfrm>
          <a:off x="776940" y="1664233"/>
          <a:ext cx="10323259" cy="352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01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718A-97E4-9616-FED8-F8EBA30E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531853-A848-9E28-B5F4-CEC632EC6FE5}"/>
              </a:ext>
            </a:extLst>
          </p:cNvPr>
          <p:cNvSpPr/>
          <p:nvPr/>
        </p:nvSpPr>
        <p:spPr>
          <a:xfrm>
            <a:off x="904092" y="2385690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124.71 M	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8C48E1-6E1D-45B8-6130-9ABA6A6FA610}"/>
              </a:ext>
            </a:extLst>
          </p:cNvPr>
          <p:cNvSpPr/>
          <p:nvPr/>
        </p:nvSpPr>
        <p:spPr>
          <a:xfrm>
            <a:off x="883464" y="2069432"/>
            <a:ext cx="1873489" cy="3898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Revenue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844127-92D7-2F99-664E-5700EF9881BA}"/>
              </a:ext>
            </a:extLst>
          </p:cNvPr>
          <p:cNvSpPr/>
          <p:nvPr/>
        </p:nvSpPr>
        <p:spPr>
          <a:xfrm>
            <a:off x="9444233" y="4635026"/>
            <a:ext cx="200525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20.464	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EB8BD9-2B87-ECD8-9B98-EF035E5FF140}"/>
              </a:ext>
            </a:extLst>
          </p:cNvPr>
          <p:cNvSpPr/>
          <p:nvPr/>
        </p:nvSpPr>
        <p:spPr>
          <a:xfrm>
            <a:off x="9444233" y="4207616"/>
            <a:ext cx="2005259" cy="5010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Good Feedback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89039C-F6F3-9D48-185C-606D1A420E75}"/>
              </a:ext>
            </a:extLst>
          </p:cNvPr>
          <p:cNvSpPr/>
          <p:nvPr/>
        </p:nvSpPr>
        <p:spPr>
          <a:xfrm>
            <a:off x="9404130" y="2381108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3.065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8C055D-7FD0-A7EA-302B-76B666F51280}"/>
              </a:ext>
            </a:extLst>
          </p:cNvPr>
          <p:cNvSpPr/>
          <p:nvPr/>
        </p:nvSpPr>
        <p:spPr>
          <a:xfrm>
            <a:off x="9404130" y="2064850"/>
            <a:ext cx="1873489" cy="3898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Avg. rating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4C47BF-272F-966A-01D7-64375F4D202C}"/>
              </a:ext>
            </a:extLst>
          </p:cNvPr>
          <p:cNvSpPr/>
          <p:nvPr/>
        </p:nvSpPr>
        <p:spPr>
          <a:xfrm>
            <a:off x="6792700" y="4664814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1A5AC61-CD4E-5E3E-0F4E-6DB9DC069BA2}"/>
              </a:ext>
            </a:extLst>
          </p:cNvPr>
          <p:cNvSpPr/>
          <p:nvPr/>
        </p:nvSpPr>
        <p:spPr>
          <a:xfrm>
            <a:off x="6792700" y="4197304"/>
            <a:ext cx="1873489" cy="541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Days to Ship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AAACB7-8D25-6123-D345-E63F4E364B23}"/>
              </a:ext>
            </a:extLst>
          </p:cNvPr>
          <p:cNvSpPr/>
          <p:nvPr/>
        </p:nvSpPr>
        <p:spPr>
          <a:xfrm>
            <a:off x="1004926" y="4672837"/>
            <a:ext cx="1974334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23.34 M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14DF1F-ACC8-2E21-A136-D3D463B69FBB}"/>
              </a:ext>
            </a:extLst>
          </p:cNvPr>
          <p:cNvSpPr/>
          <p:nvPr/>
        </p:nvSpPr>
        <p:spPr>
          <a:xfrm>
            <a:off x="974000" y="4207616"/>
            <a:ext cx="2005259" cy="541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Last </a:t>
            </a:r>
            <a:r>
              <a:rPr lang="en-US" dirty="0" err="1"/>
              <a:t>Qtr</a:t>
            </a:r>
            <a:r>
              <a:rPr lang="en-US" dirty="0"/>
              <a:t> Revenue		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69EB6C-0F8F-6B2A-AA96-E63A825746F2}"/>
              </a:ext>
            </a:extLst>
          </p:cNvPr>
          <p:cNvSpPr/>
          <p:nvPr/>
        </p:nvSpPr>
        <p:spPr>
          <a:xfrm>
            <a:off x="6678111" y="2370794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994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50CD9-942F-7CD6-D730-BCA6B605A883}"/>
              </a:ext>
            </a:extLst>
          </p:cNvPr>
          <p:cNvSpPr/>
          <p:nvPr/>
        </p:nvSpPr>
        <p:spPr>
          <a:xfrm>
            <a:off x="6678111" y="2054536"/>
            <a:ext cx="1873489" cy="3898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Customers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D3FDDE-C944-FF7E-BC2A-3BAFDA09E1FE}"/>
              </a:ext>
            </a:extLst>
          </p:cNvPr>
          <p:cNvSpPr/>
          <p:nvPr/>
        </p:nvSpPr>
        <p:spPr>
          <a:xfrm>
            <a:off x="3757304" y="4675127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199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468AB5-DAFB-002F-F739-3B587B05133B}"/>
              </a:ext>
            </a:extLst>
          </p:cNvPr>
          <p:cNvSpPr/>
          <p:nvPr/>
        </p:nvSpPr>
        <p:spPr>
          <a:xfrm>
            <a:off x="3757304" y="4207617"/>
            <a:ext cx="1873489" cy="541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</a:t>
            </a:r>
            <a:r>
              <a:rPr lang="en-US" dirty="0" err="1"/>
              <a:t>Qtr</a:t>
            </a:r>
            <a:r>
              <a:rPr lang="en-US" dirty="0"/>
              <a:t>: Num of Orders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1470CC-6574-091C-8DE2-F713B537815E}"/>
              </a:ext>
            </a:extLst>
          </p:cNvPr>
          <p:cNvSpPr/>
          <p:nvPr/>
        </p:nvSpPr>
        <p:spPr>
          <a:xfrm>
            <a:off x="3730943" y="2359334"/>
            <a:ext cx="1873489" cy="9212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3A1B13-77EF-7323-7524-D665D793AA37}"/>
              </a:ext>
            </a:extLst>
          </p:cNvPr>
          <p:cNvSpPr/>
          <p:nvPr/>
        </p:nvSpPr>
        <p:spPr>
          <a:xfrm>
            <a:off x="3730943" y="2043076"/>
            <a:ext cx="1873489" cy="3898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Orders</a:t>
            </a:r>
          </a:p>
        </p:txBody>
      </p:sp>
    </p:spTree>
    <p:extLst>
      <p:ext uri="{BB962C8B-B14F-4D97-AF65-F5344CB8AC3E}">
        <p14:creationId xmlns:p14="http://schemas.microsoft.com/office/powerpoint/2010/main" val="340754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76602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Customers across States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633877"/>
            <a:ext cx="10515600" cy="148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EDB02FC-EF49-9117-CC30-D1A419CCFD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1881990"/>
                  </p:ext>
                </p:extLst>
              </p:nvPr>
            </p:nvGraphicFramePr>
            <p:xfrm>
              <a:off x="416256" y="2035338"/>
              <a:ext cx="10751277" cy="42469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EDB02FC-EF49-9117-CC30-D1A419CCFD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256" y="2035338"/>
                <a:ext cx="10751277" cy="4246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2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76602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states based on number of customers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633877"/>
            <a:ext cx="10515600" cy="148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4D5E51-2B61-9F58-64E9-EEFF4AB6B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70384"/>
              </p:ext>
            </p:extLst>
          </p:nvPr>
        </p:nvGraphicFramePr>
        <p:xfrm>
          <a:off x="432225" y="1890676"/>
          <a:ext cx="11222938" cy="471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49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9419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Customer by Quarter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633877"/>
            <a:ext cx="10515600" cy="148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8387A280-C5F0-29F5-F184-65742C3E2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0788"/>
              </p:ext>
            </p:extLst>
          </p:nvPr>
        </p:nvGraphicFramePr>
        <p:xfrm>
          <a:off x="602522" y="1822348"/>
          <a:ext cx="11191545" cy="401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57B593-9A26-5E73-4BBF-F6B07ECFF4BF}"/>
              </a:ext>
            </a:extLst>
          </p:cNvPr>
          <p:cNvSpPr txBox="1"/>
          <p:nvPr/>
        </p:nvSpPr>
        <p:spPr>
          <a:xfrm>
            <a:off x="602522" y="6119701"/>
            <a:ext cx="932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Customer rating feedback exhibits decreasing trend through all the quarters.</a:t>
            </a:r>
          </a:p>
        </p:txBody>
      </p:sp>
    </p:spTree>
    <p:extLst>
      <p:ext uri="{BB962C8B-B14F-4D97-AF65-F5344CB8AC3E}">
        <p14:creationId xmlns:p14="http://schemas.microsoft.com/office/powerpoint/2010/main" val="10614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9419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of Customer Satisfaction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633877"/>
            <a:ext cx="10515600" cy="148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8387A280-C5F0-29F5-F184-65742C3E2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2522" y="1822348"/>
          <a:ext cx="8311487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D0E7E70A-B992-728B-99C4-5E5D78F49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52548"/>
              </p:ext>
            </p:extLst>
          </p:nvPr>
        </p:nvGraphicFramePr>
        <p:xfrm>
          <a:off x="536837" y="1655275"/>
          <a:ext cx="10825430" cy="3610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A2B39D-32F3-3297-DF00-5D3006E20554}"/>
              </a:ext>
            </a:extLst>
          </p:cNvPr>
          <p:cNvSpPr txBox="1"/>
          <p:nvPr/>
        </p:nvSpPr>
        <p:spPr>
          <a:xfrm>
            <a:off x="519884" y="5236298"/>
            <a:ext cx="113016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~59% of customers provided “Very good”  or “Good” feedback in Q1, which drastically reduced to 21% in Q4.</a:t>
            </a:r>
          </a:p>
          <a:p>
            <a:pPr marL="0" indent="0">
              <a:buNone/>
            </a:pPr>
            <a:r>
              <a:rPr lang="en-US" dirty="0"/>
              <a:t>~21% Customer provided “Very bad “ and 10% “Bad” feedback in Q1” which then increased to 59% in Q4.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There’s a visible trend of drop in positive feedback by customers in every quarter from Q1 to Q4 and an increase in negative feedback</a:t>
            </a:r>
          </a:p>
        </p:txBody>
      </p:sp>
    </p:spTree>
    <p:extLst>
      <p:ext uri="{BB962C8B-B14F-4D97-AF65-F5344CB8AC3E}">
        <p14:creationId xmlns:p14="http://schemas.microsoft.com/office/powerpoint/2010/main" val="297020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2" y="248038"/>
            <a:ext cx="935868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Top Vehicle makers preferred by customers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633877"/>
            <a:ext cx="10515600" cy="148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D683DEB-FB6C-0A4F-468C-A04F662C34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2727457"/>
                  </p:ext>
                </p:extLst>
              </p:nvPr>
            </p:nvGraphicFramePr>
            <p:xfrm>
              <a:off x="448732" y="1822348"/>
              <a:ext cx="11286067" cy="33169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D683DEB-FB6C-0A4F-468C-A04F662C34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32" y="1822348"/>
                <a:ext cx="11286067" cy="331691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1EB68F-B89A-B825-F0E9-352218B4A5C8}"/>
              </a:ext>
            </a:extLst>
          </p:cNvPr>
          <p:cNvSpPr txBox="1"/>
          <p:nvPr/>
        </p:nvSpPr>
        <p:spPr>
          <a:xfrm>
            <a:off x="448732" y="5473736"/>
            <a:ext cx="1095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top 5 vehicle makers preferred by customers are </a:t>
            </a:r>
            <a:r>
              <a:rPr lang="en-US" b="1" dirty="0"/>
              <a:t>Chevrolet, Ford, Toyota, Dodge and Pontiac.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085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53FA-0D4D-9FAA-A658-F8308D5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91" y="75151"/>
            <a:ext cx="10515600" cy="108160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Most preferred vehicle make in each state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D9000487-66F0-9926-4055-1037D97C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73818"/>
              </p:ext>
            </p:extLst>
          </p:nvPr>
        </p:nvGraphicFramePr>
        <p:xfrm>
          <a:off x="268191" y="945089"/>
          <a:ext cx="2542742" cy="5472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547">
                  <a:extLst>
                    <a:ext uri="{9D8B030D-6E8A-4147-A177-3AD203B41FA5}">
                      <a16:colId xmlns:a16="http://schemas.microsoft.com/office/drawing/2014/main" val="1194184654"/>
                    </a:ext>
                  </a:extLst>
                </a:gridCol>
                <a:gridCol w="1127195">
                  <a:extLst>
                    <a:ext uri="{9D8B030D-6E8A-4147-A177-3AD203B41FA5}">
                      <a16:colId xmlns:a16="http://schemas.microsoft.com/office/drawing/2014/main" val="2679087517"/>
                    </a:ext>
                  </a:extLst>
                </a:gridCol>
              </a:tblGrid>
              <a:tr h="280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Vehicle_maker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887918825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Alabama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257658229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Alaska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140731165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Arizona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18926416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Arizona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Cadillac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66083921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Suzuki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579722394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094932548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72969048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Volkswagen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923548173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Mitsubishi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5772263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Arkansas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503017154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California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47844176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California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691002872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California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Audi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73186680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California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16816784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California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69545783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Colorado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62553806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Connecticut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270625023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Connecticut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Mercury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351517668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Connecticut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Maserati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325197454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Connecticut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193014391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Delaware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Mitsubishi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797778022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District of Columbia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08884989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Florida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319792005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Georgia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248004721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834378969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009671009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20500220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157605943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Cadillac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007601506"/>
                  </a:ext>
                </a:extLst>
              </a:tr>
              <a:tr h="1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Hawaii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GMC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2196734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8C55FC1-9B5A-D3D7-6864-3C01B2C12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4142"/>
              </p:ext>
            </p:extLst>
          </p:nvPr>
        </p:nvGraphicFramePr>
        <p:xfrm>
          <a:off x="2831732" y="896401"/>
          <a:ext cx="2008716" cy="5472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68">
                  <a:extLst>
                    <a:ext uri="{9D8B030D-6E8A-4147-A177-3AD203B41FA5}">
                      <a16:colId xmlns:a16="http://schemas.microsoft.com/office/drawing/2014/main" val="3524200879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3573886846"/>
                    </a:ext>
                  </a:extLst>
                </a:gridCol>
              </a:tblGrid>
              <a:tr h="347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Vehicle_maker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696979445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Idaho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484478464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Illinois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973147980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Illinois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971678390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Illinois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600394520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Indiana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47442841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Chrysler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19270137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966215061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Hyundai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892573525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Isuzu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706161683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194521847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17695365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Porsche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679240875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Jeep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72171510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764788405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78790873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Subaru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873117767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76269635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Lexus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492680783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Buick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27837804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924612144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Suzuki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808097574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1677767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642011920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Volkswagen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047373011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674046948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836973132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Maserati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239479634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9375886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Kansas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798510078"/>
                  </a:ext>
                </a:extLst>
              </a:tr>
              <a:tr h="170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Acura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7005728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7FC9DCA-784F-71BF-8620-42CC170C2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96712"/>
              </p:ext>
            </p:extLst>
          </p:nvPr>
        </p:nvGraphicFramePr>
        <p:xfrm>
          <a:off x="4882786" y="896393"/>
          <a:ext cx="2275945" cy="543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021">
                  <a:extLst>
                    <a:ext uri="{9D8B030D-6E8A-4147-A177-3AD203B41FA5}">
                      <a16:colId xmlns:a16="http://schemas.microsoft.com/office/drawing/2014/main" val="633758299"/>
                    </a:ext>
                  </a:extLst>
                </a:gridCol>
                <a:gridCol w="1008924">
                  <a:extLst>
                    <a:ext uri="{9D8B030D-6E8A-4147-A177-3AD203B41FA5}">
                      <a16:colId xmlns:a16="http://schemas.microsoft.com/office/drawing/2014/main" val="646980234"/>
                    </a:ext>
                  </a:extLst>
                </a:gridCol>
              </a:tblGrid>
              <a:tr h="321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Vehicle_maker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4194809941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Kentucky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Audi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247718593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4099457903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Volvo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4204403399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918187086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479059108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Kentucky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70343660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BMW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797925237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414146125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768835860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70478485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Louisiana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576678816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670997648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Maryland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25679451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Massachusetts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090390446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Massachusetts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910476766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Michigan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714411353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Minnesota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GMC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347900510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Mississippi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383163027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Mississippi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262427128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Missouri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948133243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Montana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496713244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Montana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Mitsubishi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811898269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Montana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499174618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49844317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250827570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Volkswagen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1457008335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330888807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2585078007"/>
                  </a:ext>
                </a:extLst>
              </a:tr>
              <a:tr h="17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835" marR="4835" marT="4835" marB="0" anchor="b"/>
                </a:tc>
                <a:extLst>
                  <a:ext uri="{0D108BD9-81ED-4DB2-BD59-A6C34878D82A}">
                    <a16:rowId xmlns:a16="http://schemas.microsoft.com/office/drawing/2014/main" val="393499121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C39270-032F-1068-62D1-05F92B81D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36548"/>
              </p:ext>
            </p:extLst>
          </p:nvPr>
        </p:nvGraphicFramePr>
        <p:xfrm>
          <a:off x="7189386" y="913327"/>
          <a:ext cx="2275945" cy="547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021">
                  <a:extLst>
                    <a:ext uri="{9D8B030D-6E8A-4147-A177-3AD203B41FA5}">
                      <a16:colId xmlns:a16="http://schemas.microsoft.com/office/drawing/2014/main" val="745609023"/>
                    </a:ext>
                  </a:extLst>
                </a:gridCol>
                <a:gridCol w="1008924">
                  <a:extLst>
                    <a:ext uri="{9D8B030D-6E8A-4147-A177-3AD203B41FA5}">
                      <a16:colId xmlns:a16="http://schemas.microsoft.com/office/drawing/2014/main" val="585624913"/>
                    </a:ext>
                  </a:extLst>
                </a:gridCol>
              </a:tblGrid>
              <a:tr h="29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Vehicle_maker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80077731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Nebraska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Cadillac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83495021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Nevada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37074911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New Hampshire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Chrysler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63111076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Hampshire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404432318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New Hampshire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Lexus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079586916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Jersey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435503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New Jersey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Hyundai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926439916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Mexico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73091347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New York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86882793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York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70994323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North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Volvo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70538408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North Dakota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Hyundai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05815673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North Dakota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76364304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Ohio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401762451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Oklahoma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81659075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Oklahoma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Ferrari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41948193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Oklahoma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40659613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Oregon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22310204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Pennsylvania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Toyota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977902918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Acura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59184215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Buick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8494528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BMW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90232721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Kia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49481582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1077380921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Mitsubishi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83478327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9508561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Jaguar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774194168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Carolina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Isuzu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31721889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Tennessee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3217770831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Chevrolet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84" marR="4684" marT="4684" marB="0" anchor="b"/>
                </a:tc>
                <a:extLst>
                  <a:ext uri="{0D108BD9-81ED-4DB2-BD59-A6C34878D82A}">
                    <a16:rowId xmlns:a16="http://schemas.microsoft.com/office/drawing/2014/main" val="2976932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E8FFD97-B87E-01E0-7658-56D624A6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7524"/>
              </p:ext>
            </p:extLst>
          </p:nvPr>
        </p:nvGraphicFramePr>
        <p:xfrm>
          <a:off x="9507669" y="928155"/>
          <a:ext cx="2519369" cy="422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536">
                  <a:extLst>
                    <a:ext uri="{9D8B030D-6E8A-4147-A177-3AD203B41FA5}">
                      <a16:colId xmlns:a16="http://schemas.microsoft.com/office/drawing/2014/main" val="3009543839"/>
                    </a:ext>
                  </a:extLst>
                </a:gridCol>
                <a:gridCol w="1116833">
                  <a:extLst>
                    <a:ext uri="{9D8B030D-6E8A-4147-A177-3AD203B41FA5}">
                      <a16:colId xmlns:a16="http://schemas.microsoft.com/office/drawing/2014/main" val="4265329017"/>
                    </a:ext>
                  </a:extLst>
                </a:gridCol>
              </a:tblGrid>
              <a:tr h="274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Vehicle_maker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278905185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Maybach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009048057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Volkswagen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577984378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Isuzu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750528199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Subaru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477964510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Lincoln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551268672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842022043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Oldsmobile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78383080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938772889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339233286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888114164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Vermont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4200449289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Virginia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505508068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Washington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301637157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West Virginia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Mercedes-Benz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376590471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Pontiac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027827872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Chevrolet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840003074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Acura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825894709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Mazda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009005697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834792134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Cadillac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2184329588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Dodge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412333018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Wisconsin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3624340608"/>
                  </a:ext>
                </a:extLst>
              </a:tr>
              <a:tr h="171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C0E6F5"/>
                          </a:highlight>
                        </a:rPr>
                        <a:t>Wyoming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Buick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19" marR="5919" marT="5919" marB="0" anchor="b"/>
                </a:tc>
                <a:extLst>
                  <a:ext uri="{0D108BD9-81ED-4DB2-BD59-A6C34878D82A}">
                    <a16:rowId xmlns:a16="http://schemas.microsoft.com/office/drawing/2014/main" val="174825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6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F7B8-7DFD-AF28-5EBE-F8314D0B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3" y="286173"/>
            <a:ext cx="3025303" cy="357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Metrics</a:t>
            </a:r>
          </a:p>
        </p:txBody>
      </p:sp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181C0B1B-BE1D-2202-DD07-C541A19E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7061" y="1610972"/>
            <a:ext cx="3615776" cy="36157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13490-881D-8E79-D019-353A90472AF0}"/>
              </a:ext>
            </a:extLst>
          </p:cNvPr>
          <p:cNvSpPr txBox="1">
            <a:spLocks/>
          </p:cNvSpPr>
          <p:nvPr/>
        </p:nvSpPr>
        <p:spPr>
          <a:xfrm>
            <a:off x="536837" y="4794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720</Words>
  <Application>Microsoft Office PowerPoint</Application>
  <PresentationFormat>Widescreen</PresentationFormat>
  <Paragraphs>353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Inter</vt:lpstr>
      <vt:lpstr>Office Theme</vt:lpstr>
      <vt:lpstr>SQL and Databases:  Project Report </vt:lpstr>
      <vt:lpstr>Business Overview</vt:lpstr>
      <vt:lpstr>Distribution of Customers across States</vt:lpstr>
      <vt:lpstr>Top 5 states based on number of customers</vt:lpstr>
      <vt:lpstr>Average Customer by Quarter</vt:lpstr>
      <vt:lpstr>Trend of Customer Satisfaction</vt:lpstr>
      <vt:lpstr>Top Vehicle makers preferred by customers</vt:lpstr>
      <vt:lpstr>Most preferred vehicle make in each state</vt:lpstr>
      <vt:lpstr>PowerPoint Presentation</vt:lpstr>
      <vt:lpstr>Trend of purchases by Quarter </vt:lpstr>
      <vt:lpstr>Quarter on Quarter % change in Revenue </vt:lpstr>
      <vt:lpstr>Trend of Revenue and Orders by Quarter</vt:lpstr>
      <vt:lpstr>Shipping Metrics</vt:lpstr>
      <vt:lpstr>Average discount offered by Credit Card type</vt:lpstr>
      <vt:lpstr>Time taken to ship orders by Quarter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Gagandeep Kaur</dc:creator>
  <cp:lastModifiedBy>Gagandeep Kaur</cp:lastModifiedBy>
  <cp:revision>4</cp:revision>
  <dcterms:created xsi:type="dcterms:W3CDTF">2024-08-21T15:09:49Z</dcterms:created>
  <dcterms:modified xsi:type="dcterms:W3CDTF">2024-08-25T15:51:08Z</dcterms:modified>
</cp:coreProperties>
</file>