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78" r:id="rId2"/>
    <p:sldId id="256" r:id="rId3"/>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54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2/17/2022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9599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2660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47959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0071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114033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0665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2884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14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581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2/17/2022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16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2/17/2022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07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2/17/2022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6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2/17/2022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51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2/17/2022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92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2/17/2022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056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2/17/2022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886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E451C3-0FF4-47C4-B829-773ADF60F88C}" type="datetimeFigureOut">
              <a:rPr lang="en-US" smtClean="0"/>
              <a:t>2/17/2022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531041"/>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dotnet-stuff.com/tutorials/aspnet-mvc/features-of-asp-net-mvc" TargetMode="External"/><Relationship Id="rId2" Type="http://schemas.openxmlformats.org/officeDocument/2006/relationships/hyperlink" Target="https://www.c-sharpcorner.com/UploadFile/85ed7a/Asp-Net-mvc6-features/"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agandeepsingh77/Aapna"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948" y="1690346"/>
            <a:ext cx="10984170" cy="1765549"/>
          </a:xfrm>
        </p:spPr>
        <p:txBody>
          <a:bodyPr>
            <a:noAutofit/>
          </a:bodyPr>
          <a:lstStyle/>
          <a:p>
            <a:r>
              <a:rPr lang="en-US" sz="7200" b="1" dirty="0" smtClean="0">
                <a:solidFill>
                  <a:schemeClr val="bg1"/>
                </a:solidFill>
              </a:rPr>
              <a:t>MVC AND ITS FEATURES</a:t>
            </a:r>
            <a:endParaRPr lang="en-IN" sz="7200" b="1" dirty="0">
              <a:solidFill>
                <a:schemeClr val="bg1"/>
              </a:solidFill>
            </a:endParaRPr>
          </a:p>
        </p:txBody>
      </p:sp>
      <p:sp>
        <p:nvSpPr>
          <p:cNvPr id="3" name="TextBox 2"/>
          <p:cNvSpPr txBox="1"/>
          <p:nvPr/>
        </p:nvSpPr>
        <p:spPr>
          <a:xfrm>
            <a:off x="7194177" y="4208929"/>
            <a:ext cx="4652683" cy="523220"/>
          </a:xfrm>
          <a:prstGeom prst="rect">
            <a:avLst/>
          </a:prstGeom>
          <a:noFill/>
        </p:spPr>
        <p:txBody>
          <a:bodyPr wrap="square" rtlCol="0">
            <a:spAutoFit/>
          </a:bodyPr>
          <a:lstStyle/>
          <a:p>
            <a:r>
              <a:rPr lang="en-US" dirty="0" smtClean="0"/>
              <a:t>   </a:t>
            </a:r>
            <a:r>
              <a:rPr lang="en-US" sz="2800" b="1" dirty="0" smtClean="0">
                <a:solidFill>
                  <a:schemeClr val="bg1"/>
                </a:solidFill>
              </a:rPr>
              <a:t>By :- </a:t>
            </a:r>
            <a:r>
              <a:rPr lang="en-US" sz="2800" b="1" dirty="0" err="1" smtClean="0">
                <a:solidFill>
                  <a:schemeClr val="bg1"/>
                </a:solidFill>
              </a:rPr>
              <a:t>Gagandeep</a:t>
            </a:r>
            <a:r>
              <a:rPr lang="en-US" sz="2800" b="1" dirty="0" smtClean="0">
                <a:solidFill>
                  <a:schemeClr val="bg1"/>
                </a:solidFill>
              </a:rPr>
              <a:t> Singh</a:t>
            </a:r>
            <a:endParaRPr lang="en-IN" sz="2800" b="1" dirty="0">
              <a:solidFill>
                <a:schemeClr val="bg1"/>
              </a:solidFill>
            </a:endParaRPr>
          </a:p>
        </p:txBody>
      </p:sp>
    </p:spTree>
    <p:extLst>
      <p:ext uri="{BB962C8B-B14F-4D97-AF65-F5344CB8AC3E}">
        <p14:creationId xmlns:p14="http://schemas.microsoft.com/office/powerpoint/2010/main" val="379166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58621"/>
            <a:ext cx="10384970" cy="1287624"/>
          </a:xfrm>
        </p:spPr>
        <p:txBody>
          <a:bodyPr>
            <a:normAutofit fontScale="90000"/>
          </a:bodyPr>
          <a:lstStyle/>
          <a:p>
            <a:r>
              <a:rPr lang="en-IN" sz="6000" b="1" dirty="0" smtClean="0">
                <a:solidFill>
                  <a:schemeClr val="bg1"/>
                </a:solidFill>
              </a:rPr>
              <a:t>HOW asp.net MVC WORKS…?</a:t>
            </a:r>
            <a:endParaRPr lang="en-IN" sz="6000" b="1" dirty="0">
              <a:solidFill>
                <a:schemeClr val="bg1"/>
              </a:solidFill>
            </a:endParaRPr>
          </a:p>
        </p:txBody>
      </p:sp>
      <p:sp>
        <p:nvSpPr>
          <p:cNvPr id="3" name="TextBox 2"/>
          <p:cNvSpPr txBox="1"/>
          <p:nvPr/>
        </p:nvSpPr>
        <p:spPr>
          <a:xfrm>
            <a:off x="261257" y="1530220"/>
            <a:ext cx="11672596" cy="5447645"/>
          </a:xfrm>
          <a:prstGeom prst="rect">
            <a:avLst/>
          </a:prstGeom>
          <a:noFill/>
        </p:spPr>
        <p:txBody>
          <a:bodyPr wrap="square" rtlCol="0">
            <a:spAutoFit/>
          </a:bodyPr>
          <a:lstStyle/>
          <a:p>
            <a:r>
              <a:rPr lang="en-US" sz="2400" dirty="0" smtClean="0">
                <a:solidFill>
                  <a:schemeClr val="bg1"/>
                </a:solidFill>
              </a:rPr>
              <a:t>1. The </a:t>
            </a:r>
            <a:r>
              <a:rPr lang="en-US" sz="2400" b="1" dirty="0" smtClean="0">
                <a:solidFill>
                  <a:schemeClr val="bg1"/>
                </a:solidFill>
              </a:rPr>
              <a:t>User</a:t>
            </a:r>
            <a:r>
              <a:rPr lang="en-US" sz="2400" dirty="0" smtClean="0">
                <a:solidFill>
                  <a:schemeClr val="bg1"/>
                </a:solidFill>
              </a:rPr>
              <a:t> performs an action on the Web </a:t>
            </a:r>
            <a:r>
              <a:rPr lang="en-US" sz="2400" dirty="0">
                <a:solidFill>
                  <a:schemeClr val="bg1"/>
                </a:solidFill>
              </a:rPr>
              <a:t>B</a:t>
            </a:r>
            <a:r>
              <a:rPr lang="en-US" sz="2400" dirty="0" smtClean="0">
                <a:solidFill>
                  <a:schemeClr val="bg1"/>
                </a:solidFill>
              </a:rPr>
              <a:t>rowser or an interface.</a:t>
            </a:r>
          </a:p>
          <a:p>
            <a:endParaRPr lang="en-US" sz="2400" dirty="0">
              <a:solidFill>
                <a:schemeClr val="bg1"/>
              </a:solidFill>
            </a:endParaRPr>
          </a:p>
          <a:p>
            <a:r>
              <a:rPr lang="en-US" sz="2400" dirty="0" smtClean="0">
                <a:solidFill>
                  <a:schemeClr val="bg1"/>
                </a:solidFill>
              </a:rPr>
              <a:t>2. The </a:t>
            </a:r>
            <a:r>
              <a:rPr lang="en-US" sz="2400" b="1" dirty="0" smtClean="0">
                <a:solidFill>
                  <a:schemeClr val="bg1"/>
                </a:solidFill>
              </a:rPr>
              <a:t>Web Browser </a:t>
            </a:r>
            <a:r>
              <a:rPr lang="en-US" sz="2400" dirty="0" smtClean="0">
                <a:solidFill>
                  <a:schemeClr val="bg1"/>
                </a:solidFill>
              </a:rPr>
              <a:t>takes the input event from the user interface in some</a:t>
            </a:r>
          </a:p>
          <a:p>
            <a:r>
              <a:rPr lang="en-US" sz="2400" dirty="0">
                <a:solidFill>
                  <a:schemeClr val="bg1"/>
                </a:solidFill>
              </a:rPr>
              <a:t> </a:t>
            </a:r>
            <a:r>
              <a:rPr lang="en-US" sz="2400" dirty="0" smtClean="0">
                <a:solidFill>
                  <a:schemeClr val="bg1"/>
                </a:solidFill>
              </a:rPr>
              <a:t>   </a:t>
            </a:r>
            <a:r>
              <a:rPr lang="en-US" sz="2400" dirty="0">
                <a:solidFill>
                  <a:schemeClr val="bg1"/>
                </a:solidFill>
              </a:rPr>
              <a:t>way e.g. user presses a button.</a:t>
            </a:r>
            <a:r>
              <a:rPr lang="en-US" sz="2400" dirty="0" smtClean="0">
                <a:solidFill>
                  <a:schemeClr val="bg1"/>
                </a:solidFill>
              </a:rPr>
              <a:t> </a:t>
            </a:r>
            <a:endParaRPr lang="en-US" sz="2400" dirty="0">
              <a:solidFill>
                <a:schemeClr val="bg1"/>
              </a:solidFill>
            </a:endParaRPr>
          </a:p>
          <a:p>
            <a:r>
              <a:rPr lang="en-US" sz="2400" dirty="0">
                <a:solidFill>
                  <a:schemeClr val="bg1"/>
                </a:solidFill>
              </a:rPr>
              <a:t>   </a:t>
            </a:r>
          </a:p>
          <a:p>
            <a:r>
              <a:rPr lang="en-US" sz="2400" dirty="0" smtClean="0">
                <a:solidFill>
                  <a:schemeClr val="bg1"/>
                </a:solidFill>
              </a:rPr>
              <a:t>3. IIS determines that Request needs to be process by ASP.NET .</a:t>
            </a:r>
          </a:p>
          <a:p>
            <a:endParaRPr lang="en-US" sz="2400" dirty="0">
              <a:solidFill>
                <a:schemeClr val="bg1"/>
              </a:solidFill>
            </a:endParaRPr>
          </a:p>
          <a:p>
            <a:r>
              <a:rPr lang="en-US" sz="2400" dirty="0" smtClean="0">
                <a:solidFill>
                  <a:schemeClr val="bg1"/>
                </a:solidFill>
              </a:rPr>
              <a:t>4. </a:t>
            </a:r>
            <a:r>
              <a:rPr lang="en-US" sz="2400" b="1" dirty="0" err="1" smtClean="0">
                <a:solidFill>
                  <a:schemeClr val="bg1"/>
                </a:solidFill>
              </a:rPr>
              <a:t>UrlRoutingModule</a:t>
            </a:r>
            <a:r>
              <a:rPr lang="en-US" sz="2400" dirty="0" smtClean="0">
                <a:solidFill>
                  <a:schemeClr val="bg1"/>
                </a:solidFill>
              </a:rPr>
              <a:t> gets a chance to act on the request as any standard</a:t>
            </a:r>
          </a:p>
          <a:p>
            <a:r>
              <a:rPr lang="en-US" sz="2400" dirty="0">
                <a:solidFill>
                  <a:schemeClr val="bg1"/>
                </a:solidFill>
              </a:rPr>
              <a:t> </a:t>
            </a:r>
            <a:r>
              <a:rPr lang="en-US" sz="2400" dirty="0" smtClean="0">
                <a:solidFill>
                  <a:schemeClr val="bg1"/>
                </a:solidFill>
              </a:rPr>
              <a:t>   HTTP </a:t>
            </a:r>
            <a:r>
              <a:rPr lang="en-US" sz="2400" dirty="0">
                <a:solidFill>
                  <a:schemeClr val="bg1"/>
                </a:solidFill>
              </a:rPr>
              <a:t>Module.</a:t>
            </a:r>
          </a:p>
          <a:p>
            <a:endParaRPr lang="en-US" sz="2400" dirty="0">
              <a:solidFill>
                <a:schemeClr val="bg1"/>
              </a:solidFill>
            </a:endParaRPr>
          </a:p>
          <a:p>
            <a:r>
              <a:rPr lang="en-US" sz="2400" dirty="0" smtClean="0">
                <a:solidFill>
                  <a:schemeClr val="bg1"/>
                </a:solidFill>
              </a:rPr>
              <a:t>5. </a:t>
            </a:r>
            <a:r>
              <a:rPr lang="en-US" sz="2400" dirty="0" err="1" smtClean="0">
                <a:solidFill>
                  <a:schemeClr val="bg1"/>
                </a:solidFill>
              </a:rPr>
              <a:t>UrlRoutingModule</a:t>
            </a:r>
            <a:r>
              <a:rPr lang="en-US" sz="2400" dirty="0" smtClean="0">
                <a:solidFill>
                  <a:schemeClr val="bg1"/>
                </a:solidFill>
              </a:rPr>
              <a:t> checks if the request path matches with the routes </a:t>
            </a:r>
          </a:p>
          <a:p>
            <a:r>
              <a:rPr lang="en-US" sz="2400" dirty="0">
                <a:solidFill>
                  <a:schemeClr val="bg1"/>
                </a:solidFill>
              </a:rPr>
              <a:t> </a:t>
            </a:r>
            <a:r>
              <a:rPr lang="en-US" sz="2400" dirty="0" smtClean="0">
                <a:solidFill>
                  <a:schemeClr val="bg1"/>
                </a:solidFill>
              </a:rPr>
              <a:t>   configured with the application.</a:t>
            </a:r>
          </a:p>
          <a:p>
            <a:r>
              <a:rPr lang="en-US" sz="2400" dirty="0" smtClean="0">
                <a:solidFill>
                  <a:schemeClr val="bg1"/>
                </a:solidFill>
              </a:rPr>
              <a:t> </a:t>
            </a:r>
          </a:p>
          <a:p>
            <a:endParaRPr lang="en-US" dirty="0"/>
          </a:p>
          <a:p>
            <a:endParaRPr lang="en-IN" dirty="0"/>
          </a:p>
        </p:txBody>
      </p:sp>
    </p:spTree>
    <p:extLst>
      <p:ext uri="{BB962C8B-B14F-4D97-AF65-F5344CB8AC3E}">
        <p14:creationId xmlns:p14="http://schemas.microsoft.com/office/powerpoint/2010/main" val="2395552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9919" y="569168"/>
            <a:ext cx="11625943" cy="5632311"/>
          </a:xfrm>
          <a:prstGeom prst="rect">
            <a:avLst/>
          </a:prstGeom>
          <a:noFill/>
        </p:spPr>
        <p:txBody>
          <a:bodyPr wrap="square" rtlCol="0">
            <a:spAutoFit/>
          </a:bodyPr>
          <a:lstStyle/>
          <a:p>
            <a:r>
              <a:rPr lang="en-US" sz="2400" dirty="0" smtClean="0">
                <a:solidFill>
                  <a:schemeClr val="bg1"/>
                </a:solidFill>
              </a:rPr>
              <a:t>6. </a:t>
            </a:r>
            <a:r>
              <a:rPr lang="en-US" sz="2400" dirty="0" err="1" smtClean="0">
                <a:solidFill>
                  <a:schemeClr val="bg1"/>
                </a:solidFill>
              </a:rPr>
              <a:t>UrlRoutingModule</a:t>
            </a:r>
            <a:r>
              <a:rPr lang="en-US" sz="2400" dirty="0" smtClean="0">
                <a:solidFill>
                  <a:schemeClr val="bg1"/>
                </a:solidFill>
              </a:rPr>
              <a:t> gets the </a:t>
            </a:r>
            <a:r>
              <a:rPr lang="en-US" sz="2400" b="1" dirty="0" err="1" smtClean="0">
                <a:solidFill>
                  <a:schemeClr val="bg1"/>
                </a:solidFill>
              </a:rPr>
              <a:t>IHttpHandler</a:t>
            </a:r>
            <a:r>
              <a:rPr lang="en-US" sz="2400" dirty="0" smtClean="0">
                <a:solidFill>
                  <a:schemeClr val="bg1"/>
                </a:solidFill>
              </a:rPr>
              <a:t> from the corresponding route’s</a:t>
            </a:r>
          </a:p>
          <a:p>
            <a:r>
              <a:rPr lang="en-US" sz="2400" dirty="0">
                <a:solidFill>
                  <a:schemeClr val="bg1"/>
                </a:solidFill>
              </a:rPr>
              <a:t> </a:t>
            </a:r>
            <a:r>
              <a:rPr lang="en-US" sz="2400" dirty="0" smtClean="0">
                <a:solidFill>
                  <a:schemeClr val="bg1"/>
                </a:solidFill>
              </a:rPr>
              <a:t>   </a:t>
            </a:r>
            <a:r>
              <a:rPr lang="en-US" sz="2400" b="1" dirty="0" err="1" smtClean="0">
                <a:solidFill>
                  <a:schemeClr val="bg1"/>
                </a:solidFill>
              </a:rPr>
              <a:t>IRouteHandler.MvcRouteHandler</a:t>
            </a:r>
            <a:r>
              <a:rPr lang="en-US" sz="2400" dirty="0" smtClean="0">
                <a:solidFill>
                  <a:schemeClr val="bg1"/>
                </a:solidFill>
              </a:rPr>
              <a:t> </a:t>
            </a:r>
            <a:r>
              <a:rPr lang="en-US" sz="2400" dirty="0">
                <a:solidFill>
                  <a:schemeClr val="bg1"/>
                </a:solidFill>
              </a:rPr>
              <a:t>is the default route handler for </a:t>
            </a:r>
            <a:r>
              <a:rPr lang="en-US" sz="2400" dirty="0" smtClean="0">
                <a:solidFill>
                  <a:schemeClr val="bg1"/>
                </a:solidFill>
              </a:rPr>
              <a:t>ASP.NET</a:t>
            </a:r>
          </a:p>
          <a:p>
            <a:r>
              <a:rPr lang="en-US" sz="2400" dirty="0">
                <a:solidFill>
                  <a:schemeClr val="bg1"/>
                </a:solidFill>
              </a:rPr>
              <a:t> </a:t>
            </a:r>
            <a:r>
              <a:rPr lang="en-US" sz="2400" dirty="0" smtClean="0">
                <a:solidFill>
                  <a:schemeClr val="bg1"/>
                </a:solidFill>
              </a:rPr>
              <a:t>   MVC</a:t>
            </a:r>
            <a:r>
              <a:rPr lang="en-US" sz="2400" dirty="0">
                <a:solidFill>
                  <a:schemeClr val="bg1"/>
                </a:solidFill>
              </a:rPr>
              <a:t>.</a:t>
            </a:r>
            <a:endParaRPr lang="en-IN" sz="2400" dirty="0">
              <a:solidFill>
                <a:schemeClr val="bg1"/>
              </a:solidFill>
            </a:endParaRPr>
          </a:p>
          <a:p>
            <a:endParaRPr lang="en-US" sz="2400" dirty="0" smtClean="0">
              <a:solidFill>
                <a:schemeClr val="bg1"/>
              </a:solidFill>
            </a:endParaRPr>
          </a:p>
          <a:p>
            <a:r>
              <a:rPr lang="en-US" sz="2400" dirty="0" smtClean="0">
                <a:solidFill>
                  <a:schemeClr val="bg1"/>
                </a:solidFill>
              </a:rPr>
              <a:t>7. In response to </a:t>
            </a:r>
            <a:r>
              <a:rPr lang="en-US" sz="2400" b="1" dirty="0" err="1" smtClean="0">
                <a:solidFill>
                  <a:schemeClr val="bg1"/>
                </a:solidFill>
              </a:rPr>
              <a:t>GetHttpHandler</a:t>
            </a:r>
            <a:r>
              <a:rPr lang="en-US" sz="2400" dirty="0" smtClean="0">
                <a:solidFill>
                  <a:schemeClr val="bg1"/>
                </a:solidFill>
              </a:rPr>
              <a:t>, </a:t>
            </a:r>
            <a:r>
              <a:rPr lang="en-US" sz="2400" dirty="0" err="1" smtClean="0">
                <a:solidFill>
                  <a:schemeClr val="bg1"/>
                </a:solidFill>
              </a:rPr>
              <a:t>MvcRouteHandler</a:t>
            </a:r>
            <a:r>
              <a:rPr lang="en-US" sz="2400" dirty="0" smtClean="0">
                <a:solidFill>
                  <a:schemeClr val="bg1"/>
                </a:solidFill>
              </a:rPr>
              <a:t> returns </a:t>
            </a:r>
            <a:r>
              <a:rPr lang="en-US" sz="2400" b="1" dirty="0" err="1" smtClean="0">
                <a:solidFill>
                  <a:schemeClr val="bg1"/>
                </a:solidFill>
              </a:rPr>
              <a:t>MvcHandler</a:t>
            </a:r>
            <a:r>
              <a:rPr lang="en-US" sz="2400" dirty="0" smtClean="0">
                <a:solidFill>
                  <a:schemeClr val="bg1"/>
                </a:solidFill>
              </a:rPr>
              <a:t> </a:t>
            </a:r>
          </a:p>
          <a:p>
            <a:r>
              <a:rPr lang="en-US" sz="2400" dirty="0">
                <a:solidFill>
                  <a:schemeClr val="bg1"/>
                </a:solidFill>
              </a:rPr>
              <a:t> </a:t>
            </a:r>
            <a:r>
              <a:rPr lang="en-US" sz="2400" dirty="0" smtClean="0">
                <a:solidFill>
                  <a:schemeClr val="bg1"/>
                </a:solidFill>
              </a:rPr>
              <a:t>   which implements </a:t>
            </a:r>
            <a:r>
              <a:rPr lang="en-US" sz="2400" b="1" dirty="0" err="1" smtClean="0">
                <a:solidFill>
                  <a:schemeClr val="bg1"/>
                </a:solidFill>
              </a:rPr>
              <a:t>IHttpHandler</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8. </a:t>
            </a:r>
            <a:r>
              <a:rPr lang="en-US" sz="2400" b="1" dirty="0" err="1" smtClean="0">
                <a:solidFill>
                  <a:schemeClr val="bg1"/>
                </a:solidFill>
              </a:rPr>
              <a:t>IRouteHandler</a:t>
            </a:r>
            <a:r>
              <a:rPr lang="en-US" sz="2400" dirty="0" smtClean="0">
                <a:solidFill>
                  <a:schemeClr val="bg1"/>
                </a:solidFill>
              </a:rPr>
              <a:t> executes </a:t>
            </a:r>
            <a:r>
              <a:rPr lang="en-US" sz="2400" dirty="0" err="1" smtClean="0">
                <a:solidFill>
                  <a:schemeClr val="bg1"/>
                </a:solidFill>
              </a:rPr>
              <a:t>ProcessRequest</a:t>
            </a:r>
            <a:r>
              <a:rPr lang="en-US" sz="2400" dirty="0" smtClean="0">
                <a:solidFill>
                  <a:schemeClr val="bg1"/>
                </a:solidFill>
              </a:rPr>
              <a:t> method of </a:t>
            </a:r>
            <a:r>
              <a:rPr lang="en-US" sz="2400" dirty="0" err="1" smtClean="0">
                <a:solidFill>
                  <a:schemeClr val="bg1"/>
                </a:solidFill>
              </a:rPr>
              <a:t>MvcHandler</a:t>
            </a:r>
            <a:r>
              <a:rPr lang="en-US" sz="2400" dirty="0" smtClean="0">
                <a:solidFill>
                  <a:schemeClr val="bg1"/>
                </a:solidFill>
              </a:rPr>
              <a:t> passing </a:t>
            </a:r>
          </a:p>
          <a:p>
            <a:r>
              <a:rPr lang="en-US" sz="2400" dirty="0">
                <a:solidFill>
                  <a:schemeClr val="bg1"/>
                </a:solidFill>
              </a:rPr>
              <a:t> </a:t>
            </a:r>
            <a:r>
              <a:rPr lang="en-US" sz="2400" dirty="0" smtClean="0">
                <a:solidFill>
                  <a:schemeClr val="bg1"/>
                </a:solidFill>
              </a:rPr>
              <a:t>   the current </a:t>
            </a:r>
            <a:r>
              <a:rPr lang="en-US" sz="2400" b="1" dirty="0" err="1" smtClean="0">
                <a:solidFill>
                  <a:schemeClr val="bg1"/>
                </a:solidFill>
              </a:rPr>
              <a:t>HTTPContext</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9. </a:t>
            </a:r>
            <a:r>
              <a:rPr lang="en-US" sz="2400" dirty="0" err="1" smtClean="0">
                <a:solidFill>
                  <a:schemeClr val="bg1"/>
                </a:solidFill>
              </a:rPr>
              <a:t>MvcHandler</a:t>
            </a:r>
            <a:r>
              <a:rPr lang="en-US" sz="2400" dirty="0" smtClean="0">
                <a:solidFill>
                  <a:schemeClr val="bg1"/>
                </a:solidFill>
              </a:rPr>
              <a:t> uses </a:t>
            </a:r>
            <a:r>
              <a:rPr lang="en-US" sz="2400" b="1" dirty="0" err="1" smtClean="0">
                <a:solidFill>
                  <a:schemeClr val="bg1"/>
                </a:solidFill>
              </a:rPr>
              <a:t>IControllerFactory</a:t>
            </a:r>
            <a:r>
              <a:rPr lang="en-US" sz="2400" dirty="0" smtClean="0">
                <a:solidFill>
                  <a:schemeClr val="bg1"/>
                </a:solidFill>
              </a:rPr>
              <a:t> to obtain an instance of </a:t>
            </a:r>
            <a:r>
              <a:rPr lang="en-US" sz="2400" dirty="0" err="1" smtClean="0">
                <a:solidFill>
                  <a:schemeClr val="bg1"/>
                </a:solidFill>
              </a:rPr>
              <a:t>Icontroller</a:t>
            </a:r>
            <a:endParaRPr lang="en-US" sz="2400" dirty="0" smtClean="0">
              <a:solidFill>
                <a:schemeClr val="bg1"/>
              </a:solidFill>
            </a:endParaRPr>
          </a:p>
          <a:p>
            <a:r>
              <a:rPr lang="en-US" sz="2400" dirty="0">
                <a:solidFill>
                  <a:schemeClr val="bg1"/>
                </a:solidFill>
              </a:rPr>
              <a:t> </a:t>
            </a:r>
            <a:r>
              <a:rPr lang="en-US" sz="2400" dirty="0" smtClean="0">
                <a:solidFill>
                  <a:schemeClr val="bg1"/>
                </a:solidFill>
              </a:rPr>
              <a:t>   using the controller name in the request path. </a:t>
            </a:r>
            <a:r>
              <a:rPr lang="en-US" sz="2400" b="1" dirty="0" err="1" smtClean="0">
                <a:solidFill>
                  <a:schemeClr val="bg1"/>
                </a:solidFill>
              </a:rPr>
              <a:t>DefaultControllerFactory</a:t>
            </a:r>
            <a:endParaRPr lang="en-US" sz="2400" b="1" dirty="0" smtClean="0">
              <a:solidFill>
                <a:schemeClr val="bg1"/>
              </a:solidFill>
            </a:endParaRPr>
          </a:p>
          <a:p>
            <a:r>
              <a:rPr lang="en-US" sz="2400" dirty="0">
                <a:solidFill>
                  <a:schemeClr val="bg1"/>
                </a:solidFill>
              </a:rPr>
              <a:t> </a:t>
            </a:r>
            <a:r>
              <a:rPr lang="en-US" sz="2400" dirty="0" smtClean="0">
                <a:solidFill>
                  <a:schemeClr val="bg1"/>
                </a:solidFill>
              </a:rPr>
              <a:t>   is the default </a:t>
            </a:r>
            <a:r>
              <a:rPr lang="en-US" sz="2400" dirty="0" err="1" smtClean="0">
                <a:solidFill>
                  <a:schemeClr val="bg1"/>
                </a:solidFill>
              </a:rPr>
              <a:t>IControllerFactory</a:t>
            </a:r>
            <a:r>
              <a:rPr lang="en-US" sz="2400" dirty="0" smtClean="0">
                <a:solidFill>
                  <a:schemeClr val="bg1"/>
                </a:solidFill>
              </a:rPr>
              <a:t> in ASP.NET MVC .</a:t>
            </a:r>
          </a:p>
          <a:p>
            <a:endParaRPr lang="en-US" sz="2400" dirty="0" smtClean="0">
              <a:solidFill>
                <a:schemeClr val="bg1"/>
              </a:solidFill>
            </a:endParaRPr>
          </a:p>
          <a:p>
            <a:r>
              <a:rPr lang="en-US" sz="2400" dirty="0" smtClean="0">
                <a:solidFill>
                  <a:schemeClr val="bg1"/>
                </a:solidFill>
              </a:rPr>
              <a:t>10. </a:t>
            </a:r>
            <a:r>
              <a:rPr lang="en-US" sz="2400" dirty="0" err="1" smtClean="0">
                <a:solidFill>
                  <a:schemeClr val="bg1"/>
                </a:solidFill>
              </a:rPr>
              <a:t>MvcHandler</a:t>
            </a:r>
            <a:r>
              <a:rPr lang="en-US" sz="2400" dirty="0" smtClean="0">
                <a:solidFill>
                  <a:schemeClr val="bg1"/>
                </a:solidFill>
              </a:rPr>
              <a:t> invokes </a:t>
            </a:r>
            <a:r>
              <a:rPr lang="en-US" sz="2400" b="1" dirty="0" smtClean="0">
                <a:solidFill>
                  <a:schemeClr val="bg1"/>
                </a:solidFill>
              </a:rPr>
              <a:t>Execute</a:t>
            </a:r>
            <a:r>
              <a:rPr lang="en-US" sz="2400" dirty="0" smtClean="0">
                <a:solidFill>
                  <a:schemeClr val="bg1"/>
                </a:solidFill>
              </a:rPr>
              <a:t> method on the controller.</a:t>
            </a:r>
            <a:endParaRPr lang="en-IN" sz="2400" dirty="0">
              <a:solidFill>
                <a:schemeClr val="bg1"/>
              </a:solidFill>
            </a:endParaRPr>
          </a:p>
        </p:txBody>
      </p:sp>
    </p:spTree>
    <p:extLst>
      <p:ext uri="{BB962C8B-B14F-4D97-AF65-F5344CB8AC3E}">
        <p14:creationId xmlns:p14="http://schemas.microsoft.com/office/powerpoint/2010/main" val="3407879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233" y="475861"/>
            <a:ext cx="11383347" cy="6001643"/>
          </a:xfrm>
          <a:prstGeom prst="rect">
            <a:avLst/>
          </a:prstGeom>
          <a:noFill/>
        </p:spPr>
        <p:txBody>
          <a:bodyPr wrap="square" rtlCol="0">
            <a:spAutoFit/>
          </a:bodyPr>
          <a:lstStyle/>
          <a:p>
            <a:r>
              <a:rPr lang="en-US" sz="2400" dirty="0" smtClean="0">
                <a:solidFill>
                  <a:schemeClr val="bg1"/>
                </a:solidFill>
              </a:rPr>
              <a:t>11. Controller executes the method corresponding to the action specified</a:t>
            </a:r>
          </a:p>
          <a:p>
            <a:r>
              <a:rPr lang="en-US" sz="2400" dirty="0">
                <a:solidFill>
                  <a:schemeClr val="bg1"/>
                </a:solidFill>
              </a:rPr>
              <a:t> </a:t>
            </a:r>
            <a:r>
              <a:rPr lang="en-US" sz="2400" dirty="0" smtClean="0">
                <a:solidFill>
                  <a:schemeClr val="bg1"/>
                </a:solidFill>
              </a:rPr>
              <a:t>     </a:t>
            </a:r>
            <a:r>
              <a:rPr lang="en-US" sz="2400" dirty="0">
                <a:solidFill>
                  <a:schemeClr val="bg1"/>
                </a:solidFill>
              </a:rPr>
              <a:t>in the request path.</a:t>
            </a:r>
          </a:p>
          <a:p>
            <a:endParaRPr lang="en-US" sz="2400" dirty="0" smtClean="0">
              <a:solidFill>
                <a:schemeClr val="bg1"/>
              </a:solidFill>
            </a:endParaRPr>
          </a:p>
          <a:p>
            <a:r>
              <a:rPr lang="en-US" sz="2400" dirty="0" smtClean="0">
                <a:solidFill>
                  <a:schemeClr val="bg1"/>
                </a:solidFill>
              </a:rPr>
              <a:t>12. </a:t>
            </a:r>
            <a:r>
              <a:rPr lang="en-US" sz="2400" b="1" dirty="0" smtClean="0">
                <a:solidFill>
                  <a:schemeClr val="bg1"/>
                </a:solidFill>
              </a:rPr>
              <a:t>Action</a:t>
            </a:r>
            <a:r>
              <a:rPr lang="en-US" sz="2400" dirty="0" smtClean="0">
                <a:solidFill>
                  <a:schemeClr val="bg1"/>
                </a:solidFill>
              </a:rPr>
              <a:t> method can optionally add data to the </a:t>
            </a:r>
            <a:r>
              <a:rPr lang="en-US" sz="2400" b="1" dirty="0" err="1" smtClean="0">
                <a:solidFill>
                  <a:schemeClr val="bg1"/>
                </a:solidFill>
              </a:rPr>
              <a:t>ViewData</a:t>
            </a:r>
            <a:r>
              <a:rPr lang="en-US" sz="2400" dirty="0">
                <a:solidFill>
                  <a:schemeClr val="bg1"/>
                </a:solidFill>
              </a:rPr>
              <a:t> </a:t>
            </a:r>
            <a:r>
              <a:rPr lang="en-US" sz="2400" dirty="0" smtClean="0">
                <a:solidFill>
                  <a:schemeClr val="bg1"/>
                </a:solidFill>
              </a:rPr>
              <a:t>dictionary </a:t>
            </a:r>
          </a:p>
          <a:p>
            <a:r>
              <a:rPr lang="en-US" sz="2400" dirty="0">
                <a:solidFill>
                  <a:schemeClr val="bg1"/>
                </a:solidFill>
              </a:rPr>
              <a:t> </a:t>
            </a:r>
            <a:r>
              <a:rPr lang="en-US" sz="2400" dirty="0" smtClean="0">
                <a:solidFill>
                  <a:schemeClr val="bg1"/>
                </a:solidFill>
              </a:rPr>
              <a:t>     and returns the instance of type </a:t>
            </a:r>
            <a:r>
              <a:rPr lang="en-US" sz="2400" b="1" dirty="0" err="1" smtClean="0">
                <a:solidFill>
                  <a:schemeClr val="bg1"/>
                </a:solidFill>
              </a:rPr>
              <a:t>ActionResult</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13. </a:t>
            </a:r>
            <a:r>
              <a:rPr lang="en-US" sz="2400" b="1" dirty="0" err="1" smtClean="0">
                <a:solidFill>
                  <a:schemeClr val="bg1"/>
                </a:solidFill>
              </a:rPr>
              <a:t>ExecuteResult</a:t>
            </a:r>
            <a:r>
              <a:rPr lang="en-US" sz="2400" dirty="0" smtClean="0">
                <a:solidFill>
                  <a:schemeClr val="bg1"/>
                </a:solidFill>
              </a:rPr>
              <a:t> method of </a:t>
            </a:r>
            <a:r>
              <a:rPr lang="en-US" sz="2400" dirty="0" err="1" smtClean="0">
                <a:solidFill>
                  <a:schemeClr val="bg1"/>
                </a:solidFill>
              </a:rPr>
              <a:t>ActionResult</a:t>
            </a:r>
            <a:r>
              <a:rPr lang="en-US" sz="2400" dirty="0" smtClean="0">
                <a:solidFill>
                  <a:schemeClr val="bg1"/>
                </a:solidFill>
              </a:rPr>
              <a:t> is executed passing the </a:t>
            </a:r>
          </a:p>
          <a:p>
            <a:r>
              <a:rPr lang="en-US" sz="2400" dirty="0">
                <a:solidFill>
                  <a:schemeClr val="bg1"/>
                </a:solidFill>
              </a:rPr>
              <a:t> </a:t>
            </a:r>
            <a:r>
              <a:rPr lang="en-US" sz="2400" dirty="0" smtClean="0">
                <a:solidFill>
                  <a:schemeClr val="bg1"/>
                </a:solidFill>
              </a:rPr>
              <a:t>     </a:t>
            </a:r>
            <a:r>
              <a:rPr lang="en-US" sz="2400" b="1" dirty="0" err="1" smtClean="0">
                <a:solidFill>
                  <a:schemeClr val="bg1"/>
                </a:solidFill>
              </a:rPr>
              <a:t>ControllerContext</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14. </a:t>
            </a:r>
            <a:r>
              <a:rPr lang="en-US" sz="2400" b="1" dirty="0" err="1" smtClean="0">
                <a:solidFill>
                  <a:schemeClr val="bg1"/>
                </a:solidFill>
              </a:rPr>
              <a:t>ViewResult</a:t>
            </a:r>
            <a:r>
              <a:rPr lang="en-US" sz="2400" dirty="0" smtClean="0">
                <a:solidFill>
                  <a:schemeClr val="bg1"/>
                </a:solidFill>
              </a:rPr>
              <a:t> locates the corresponding view using configured view </a:t>
            </a:r>
          </a:p>
          <a:p>
            <a:r>
              <a:rPr lang="en-US" sz="2400" dirty="0">
                <a:solidFill>
                  <a:schemeClr val="bg1"/>
                </a:solidFill>
              </a:rPr>
              <a:t> </a:t>
            </a:r>
            <a:r>
              <a:rPr lang="en-US" sz="2400" dirty="0" smtClean="0">
                <a:solidFill>
                  <a:schemeClr val="bg1"/>
                </a:solidFill>
              </a:rPr>
              <a:t>     engine. </a:t>
            </a:r>
            <a:r>
              <a:rPr lang="en-US" sz="2400" b="1" dirty="0" err="1" smtClean="0">
                <a:solidFill>
                  <a:schemeClr val="bg1"/>
                </a:solidFill>
              </a:rPr>
              <a:t>WebFormViewEngine</a:t>
            </a:r>
            <a:r>
              <a:rPr lang="en-US" sz="2400" dirty="0" smtClean="0">
                <a:solidFill>
                  <a:schemeClr val="bg1"/>
                </a:solidFill>
              </a:rPr>
              <a:t> is the default view engine for ASP.NET </a:t>
            </a:r>
          </a:p>
          <a:p>
            <a:r>
              <a:rPr lang="en-US" sz="2400" dirty="0">
                <a:solidFill>
                  <a:schemeClr val="bg1"/>
                </a:solidFill>
              </a:rPr>
              <a:t> </a:t>
            </a:r>
            <a:r>
              <a:rPr lang="en-US" sz="2400" dirty="0" smtClean="0">
                <a:solidFill>
                  <a:schemeClr val="bg1"/>
                </a:solidFill>
              </a:rPr>
              <a:t>     MVC.</a:t>
            </a:r>
          </a:p>
          <a:p>
            <a:endParaRPr lang="en-US" sz="2400" dirty="0">
              <a:solidFill>
                <a:schemeClr val="bg1"/>
              </a:solidFill>
            </a:endParaRPr>
          </a:p>
          <a:p>
            <a:r>
              <a:rPr lang="en-US" sz="2400" dirty="0" smtClean="0">
                <a:solidFill>
                  <a:schemeClr val="bg1"/>
                </a:solidFill>
              </a:rPr>
              <a:t>15. </a:t>
            </a:r>
            <a:r>
              <a:rPr lang="en-US" sz="2400" dirty="0" err="1" smtClean="0">
                <a:solidFill>
                  <a:schemeClr val="bg1"/>
                </a:solidFill>
              </a:rPr>
              <a:t>ViewResult</a:t>
            </a:r>
            <a:r>
              <a:rPr lang="en-US" sz="2400" dirty="0" smtClean="0">
                <a:solidFill>
                  <a:schemeClr val="bg1"/>
                </a:solidFill>
              </a:rPr>
              <a:t> invokes </a:t>
            </a:r>
            <a:r>
              <a:rPr lang="en-US" sz="2400" b="1" dirty="0" smtClean="0">
                <a:solidFill>
                  <a:schemeClr val="bg1"/>
                </a:solidFill>
              </a:rPr>
              <a:t>Render</a:t>
            </a:r>
            <a:r>
              <a:rPr lang="en-US" sz="2400" dirty="0" smtClean="0">
                <a:solidFill>
                  <a:schemeClr val="bg1"/>
                </a:solidFill>
              </a:rPr>
              <a:t> method on </a:t>
            </a:r>
            <a:r>
              <a:rPr lang="en-US" sz="2400" b="1" dirty="0" err="1" smtClean="0">
                <a:solidFill>
                  <a:schemeClr val="bg1"/>
                </a:solidFill>
              </a:rPr>
              <a:t>Iview</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16. </a:t>
            </a:r>
            <a:r>
              <a:rPr lang="en-US" sz="2400" b="1" dirty="0" smtClean="0">
                <a:solidFill>
                  <a:schemeClr val="bg1"/>
                </a:solidFill>
              </a:rPr>
              <a:t>Response</a:t>
            </a:r>
            <a:r>
              <a:rPr lang="en-US" sz="2400" dirty="0" smtClean="0">
                <a:solidFill>
                  <a:schemeClr val="bg1"/>
                </a:solidFill>
              </a:rPr>
              <a:t> is given to the Web Browser, and view gets its own data from</a:t>
            </a:r>
          </a:p>
        </p:txBody>
      </p:sp>
    </p:spTree>
    <p:extLst>
      <p:ext uri="{BB962C8B-B14F-4D97-AF65-F5344CB8AC3E}">
        <p14:creationId xmlns:p14="http://schemas.microsoft.com/office/powerpoint/2010/main" val="1298274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556" y="373224"/>
            <a:ext cx="11457992" cy="2431435"/>
          </a:xfrm>
          <a:prstGeom prst="rect">
            <a:avLst/>
          </a:prstGeom>
          <a:noFill/>
        </p:spPr>
        <p:txBody>
          <a:bodyPr wrap="square" rtlCol="0">
            <a:spAutoFit/>
          </a:bodyPr>
          <a:lstStyle/>
          <a:p>
            <a:r>
              <a:rPr lang="en-US" dirty="0"/>
              <a:t> </a:t>
            </a:r>
            <a:r>
              <a:rPr lang="en-US" dirty="0" smtClean="0"/>
              <a:t>      </a:t>
            </a:r>
            <a:r>
              <a:rPr lang="en-US" sz="2400" dirty="0" smtClean="0">
                <a:solidFill>
                  <a:schemeClr val="bg1"/>
                </a:solidFill>
              </a:rPr>
              <a:t>the model. The model has no direct knowledge of the view.</a:t>
            </a:r>
          </a:p>
          <a:p>
            <a:endParaRPr lang="en-US" sz="2400" dirty="0">
              <a:solidFill>
                <a:schemeClr val="bg1"/>
              </a:solidFill>
            </a:endParaRPr>
          </a:p>
          <a:p>
            <a:r>
              <a:rPr lang="en-US" sz="2400" dirty="0" smtClean="0">
                <a:solidFill>
                  <a:schemeClr val="bg1"/>
                </a:solidFill>
              </a:rPr>
              <a:t>17. The user interface waits for further user interactions, which begins the </a:t>
            </a:r>
          </a:p>
          <a:p>
            <a:r>
              <a:rPr lang="en-US" sz="2400" dirty="0">
                <a:solidFill>
                  <a:schemeClr val="bg1"/>
                </a:solidFill>
              </a:rPr>
              <a:t> </a:t>
            </a:r>
            <a:r>
              <a:rPr lang="en-US" sz="2400" dirty="0" smtClean="0">
                <a:solidFill>
                  <a:schemeClr val="bg1"/>
                </a:solidFill>
              </a:rPr>
              <a:t>     cycle anew.</a:t>
            </a:r>
          </a:p>
          <a:p>
            <a:r>
              <a:rPr lang="en-US" sz="2400" dirty="0" smtClean="0">
                <a:solidFill>
                  <a:schemeClr val="bg1"/>
                </a:solidFill>
              </a:rPr>
              <a:t>                                   </a:t>
            </a:r>
            <a:r>
              <a:rPr lang="en-US" sz="3200" b="1" i="1" dirty="0" smtClean="0">
                <a:solidFill>
                  <a:schemeClr val="bg1"/>
                </a:solidFill>
              </a:rPr>
              <a:t>FLOW OF ASP.NET MVC</a:t>
            </a:r>
            <a:endParaRPr lang="en-US" sz="3200" b="1" i="1" dirty="0">
              <a:solidFill>
                <a:schemeClr val="bg1"/>
              </a:solidFill>
            </a:endParaRPr>
          </a:p>
          <a:p>
            <a:r>
              <a:rPr lang="en-US" sz="2400" dirty="0" smtClean="0">
                <a:solidFill>
                  <a:schemeClr val="bg1"/>
                </a:solidFill>
              </a:rPr>
              <a:t> </a:t>
            </a:r>
            <a:endParaRPr lang="en-IN" sz="24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624" y="2492685"/>
            <a:ext cx="8811855" cy="4225354"/>
          </a:xfrm>
          <a:prstGeom prst="rect">
            <a:avLst/>
          </a:prstGeom>
        </p:spPr>
      </p:pic>
    </p:spTree>
    <p:extLst>
      <p:ext uri="{BB962C8B-B14F-4D97-AF65-F5344CB8AC3E}">
        <p14:creationId xmlns:p14="http://schemas.microsoft.com/office/powerpoint/2010/main" val="2768882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283" y="536950"/>
            <a:ext cx="11541968" cy="5755422"/>
          </a:xfrm>
          <a:prstGeom prst="rect">
            <a:avLst/>
          </a:prstGeom>
          <a:noFill/>
        </p:spPr>
        <p:txBody>
          <a:bodyPr wrap="square" rtlCol="0">
            <a:spAutoFit/>
          </a:bodyPr>
          <a:lstStyle/>
          <a:p>
            <a:r>
              <a:rPr lang="en-US" sz="2800" b="1" dirty="0" smtClean="0">
                <a:solidFill>
                  <a:schemeClr val="bg1"/>
                </a:solidFill>
              </a:rPr>
              <a:t>EXAMPLE :-</a:t>
            </a:r>
          </a:p>
          <a:p>
            <a:r>
              <a:rPr lang="en-US" sz="2800" b="1" dirty="0" smtClean="0">
                <a:solidFill>
                  <a:schemeClr val="bg1"/>
                </a:solidFill>
              </a:rPr>
              <a:t>      </a:t>
            </a:r>
          </a:p>
          <a:p>
            <a:r>
              <a:rPr lang="en-US" sz="2400" dirty="0" smtClean="0">
                <a:solidFill>
                  <a:schemeClr val="bg1"/>
                </a:solidFill>
              </a:rPr>
              <a:t>Basically, every </a:t>
            </a:r>
            <a:r>
              <a:rPr lang="en-US" sz="2400" dirty="0">
                <a:solidFill>
                  <a:schemeClr val="bg1"/>
                </a:solidFill>
              </a:rPr>
              <a:t>website is made up of HTML, CSS and it is viewed in the browser. The separation from HTML and CSS is two parts of the MVC pattern</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  </a:t>
            </a:r>
            <a:r>
              <a:rPr lang="en-US" sz="2400" dirty="0">
                <a:solidFill>
                  <a:schemeClr val="bg1"/>
                </a:solidFill>
              </a:rPr>
              <a:t>The HTML is the </a:t>
            </a:r>
            <a:r>
              <a:rPr lang="en-US" sz="2400" b="1" dirty="0">
                <a:solidFill>
                  <a:schemeClr val="bg1"/>
                </a:solidFill>
              </a:rPr>
              <a:t>Model</a:t>
            </a:r>
            <a:r>
              <a:rPr lang="en-US" sz="2400" dirty="0">
                <a:solidFill>
                  <a:schemeClr val="bg1"/>
                </a:solidFill>
              </a:rPr>
              <a:t> which handles the knowledge of the website, in </a:t>
            </a:r>
            <a:r>
              <a:rPr lang="en-US" sz="2400" dirty="0" smtClean="0">
                <a:solidFill>
                  <a:schemeClr val="bg1"/>
                </a:solidFill>
              </a:rPr>
              <a:t>  other </a:t>
            </a:r>
            <a:r>
              <a:rPr lang="en-US" sz="2400" dirty="0">
                <a:solidFill>
                  <a:schemeClr val="bg1"/>
                </a:solidFill>
              </a:rPr>
              <a:t>words the actual content</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  The </a:t>
            </a:r>
            <a:r>
              <a:rPr lang="en-US" sz="2400" dirty="0">
                <a:solidFill>
                  <a:schemeClr val="bg1"/>
                </a:solidFill>
              </a:rPr>
              <a:t>CSS is the </a:t>
            </a:r>
            <a:r>
              <a:rPr lang="en-US" sz="2400" b="1" dirty="0">
                <a:solidFill>
                  <a:schemeClr val="bg1"/>
                </a:solidFill>
              </a:rPr>
              <a:t>View</a:t>
            </a:r>
            <a:r>
              <a:rPr lang="en-US" sz="2400" dirty="0">
                <a:solidFill>
                  <a:schemeClr val="bg1"/>
                </a:solidFill>
              </a:rPr>
              <a:t>, the dumb presentation layer that sets </a:t>
            </a:r>
            <a:r>
              <a:rPr lang="en-US" sz="2400" dirty="0" err="1">
                <a:solidFill>
                  <a:schemeClr val="bg1"/>
                </a:solidFill>
              </a:rPr>
              <a:t>colours</a:t>
            </a:r>
            <a:r>
              <a:rPr lang="en-US" sz="2400" dirty="0">
                <a:solidFill>
                  <a:schemeClr val="bg1"/>
                </a:solidFill>
              </a:rPr>
              <a:t> or font sizes</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  </a:t>
            </a:r>
            <a:r>
              <a:rPr lang="en-US" sz="2400" dirty="0">
                <a:solidFill>
                  <a:schemeClr val="bg1"/>
                </a:solidFill>
              </a:rPr>
              <a:t>The Browser is the </a:t>
            </a:r>
            <a:r>
              <a:rPr lang="en-US" sz="2400" b="1" dirty="0">
                <a:solidFill>
                  <a:schemeClr val="bg1"/>
                </a:solidFill>
              </a:rPr>
              <a:t>Controller</a:t>
            </a:r>
            <a:r>
              <a:rPr lang="en-US" sz="2400" dirty="0">
                <a:solidFill>
                  <a:schemeClr val="bg1"/>
                </a:solidFill>
              </a:rPr>
              <a:t> and manipulates data through forms or </a:t>
            </a:r>
            <a:r>
              <a:rPr lang="en-US" sz="2400" dirty="0" err="1">
                <a:solidFill>
                  <a:schemeClr val="bg1"/>
                </a:solidFill>
              </a:rPr>
              <a:t>Javascript</a:t>
            </a:r>
            <a:r>
              <a:rPr lang="en-US" sz="2400" dirty="0">
                <a:solidFill>
                  <a:schemeClr val="bg1"/>
                </a:solidFill>
              </a:rPr>
              <a:t>.</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2289330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16" y="0"/>
            <a:ext cx="9486332" cy="862642"/>
          </a:xfrm>
        </p:spPr>
        <p:txBody>
          <a:bodyPr>
            <a:normAutofit/>
          </a:bodyPr>
          <a:lstStyle/>
          <a:p>
            <a:r>
              <a:rPr lang="en-US" b="1" dirty="0" smtClean="0">
                <a:solidFill>
                  <a:schemeClr val="bg1"/>
                </a:solidFill>
              </a:rPr>
              <a:t>Working of </a:t>
            </a:r>
            <a:r>
              <a:rPr lang="en-US" b="1" dirty="0" err="1" smtClean="0">
                <a:solidFill>
                  <a:schemeClr val="bg1"/>
                </a:solidFill>
              </a:rPr>
              <a:t>mvc</a:t>
            </a:r>
            <a:r>
              <a:rPr lang="en-US" b="1" dirty="0" smtClean="0">
                <a:solidFill>
                  <a:schemeClr val="bg1"/>
                </a:solidFill>
              </a:rPr>
              <a:t> in web application</a:t>
            </a:r>
            <a:endParaRPr lang="en-IN" b="1" dirty="0">
              <a:solidFill>
                <a:schemeClr val="bg1"/>
              </a:solidFill>
            </a:endParaRPr>
          </a:p>
        </p:txBody>
      </p:sp>
      <p:sp>
        <p:nvSpPr>
          <p:cNvPr id="3" name="TextBox 2"/>
          <p:cNvSpPr txBox="1"/>
          <p:nvPr/>
        </p:nvSpPr>
        <p:spPr>
          <a:xfrm>
            <a:off x="310550" y="930056"/>
            <a:ext cx="11481759" cy="4431983"/>
          </a:xfrm>
          <a:prstGeom prst="rect">
            <a:avLst/>
          </a:prstGeom>
          <a:noFill/>
        </p:spPr>
        <p:txBody>
          <a:bodyPr wrap="square" rtlCol="0">
            <a:spAutoFit/>
          </a:bodyPr>
          <a:lstStyle/>
          <a:p>
            <a:pPr marL="342900" indent="-342900">
              <a:buFontTx/>
              <a:buAutoNum type="arabicPeriod"/>
            </a:pPr>
            <a:r>
              <a:rPr lang="en-US" sz="2400" dirty="0" smtClean="0">
                <a:solidFill>
                  <a:schemeClr val="bg1"/>
                </a:solidFill>
              </a:rPr>
              <a:t>Although originally MVC is developed for personal computing but later on has been widely </a:t>
            </a:r>
            <a:r>
              <a:rPr lang="en-US" sz="2400" dirty="0">
                <a:solidFill>
                  <a:schemeClr val="bg1"/>
                </a:solidFill>
              </a:rPr>
              <a:t>adapted as an architecture for World Wide Web applications in all major programming language</a:t>
            </a:r>
            <a:r>
              <a:rPr lang="en-US" sz="2400" dirty="0" smtClean="0">
                <a:solidFill>
                  <a:schemeClr val="bg1"/>
                </a:solidFill>
              </a:rPr>
              <a:t>.</a:t>
            </a:r>
          </a:p>
          <a:p>
            <a:pPr marL="342900" indent="-342900">
              <a:buFontTx/>
              <a:buAutoNum type="arabicPeriod"/>
            </a:pPr>
            <a:endParaRPr lang="en-US" sz="2400" b="1" dirty="0"/>
          </a:p>
          <a:p>
            <a:pPr marL="342900" indent="-342900">
              <a:buFontTx/>
              <a:buAutoNum type="arabicPeriod"/>
            </a:pPr>
            <a:r>
              <a:rPr lang="en-US" sz="2400" dirty="0" smtClean="0">
                <a:solidFill>
                  <a:schemeClr val="bg1"/>
                </a:solidFill>
              </a:rPr>
              <a:t>Several application framework have been created that enforce the pattern.</a:t>
            </a:r>
          </a:p>
          <a:p>
            <a:r>
              <a:rPr lang="en-US" sz="2400" b="1" dirty="0" smtClean="0"/>
              <a:t>    </a:t>
            </a:r>
            <a:endParaRPr lang="en-US" sz="2400" b="1" dirty="0"/>
          </a:p>
          <a:p>
            <a:endParaRPr lang="en-US" sz="2400" b="1" dirty="0"/>
          </a:p>
          <a:p>
            <a:pPr marL="342900" indent="-342900">
              <a:buAutoNum type="arabicPeriod"/>
            </a:pPr>
            <a:endParaRPr lang="en-US" sz="2400" b="1" dirty="0" smtClean="0"/>
          </a:p>
          <a:p>
            <a:pPr marL="342900" indent="-342900">
              <a:buAutoNum type="arabicPeriod"/>
            </a:pPr>
            <a:endParaRPr lang="en-US" sz="2400" b="1" dirty="0" smtClean="0"/>
          </a:p>
          <a:p>
            <a:r>
              <a:rPr lang="en-US" sz="2400" b="1" dirty="0" smtClean="0"/>
              <a:t>     </a:t>
            </a:r>
            <a:endParaRPr lang="en-US" sz="2400" b="1" dirty="0"/>
          </a:p>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66" y="3249565"/>
            <a:ext cx="8096250" cy="3441940"/>
          </a:xfrm>
          <a:prstGeom prst="rect">
            <a:avLst/>
          </a:prstGeom>
        </p:spPr>
      </p:pic>
    </p:spTree>
    <p:extLst>
      <p:ext uri="{BB962C8B-B14F-4D97-AF65-F5344CB8AC3E}">
        <p14:creationId xmlns:p14="http://schemas.microsoft.com/office/powerpoint/2010/main" val="362207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0695" y="0"/>
            <a:ext cx="8534400" cy="879894"/>
          </a:xfrm>
        </p:spPr>
        <p:txBody>
          <a:bodyPr>
            <a:normAutofit/>
          </a:bodyPr>
          <a:lstStyle/>
          <a:p>
            <a:r>
              <a:rPr lang="en-IN" sz="4800" b="1" dirty="0" smtClean="0">
                <a:solidFill>
                  <a:schemeClr val="bg1"/>
                </a:solidFill>
              </a:rPr>
              <a:t>Features of </a:t>
            </a:r>
            <a:r>
              <a:rPr lang="en-IN" sz="4800" b="1" dirty="0" err="1" smtClean="0">
                <a:solidFill>
                  <a:schemeClr val="bg1"/>
                </a:solidFill>
              </a:rPr>
              <a:t>mvc</a:t>
            </a:r>
            <a:endParaRPr lang="en-IN" sz="4800" b="1" dirty="0">
              <a:solidFill>
                <a:schemeClr val="bg1"/>
              </a:solidFill>
            </a:endParaRPr>
          </a:p>
        </p:txBody>
      </p:sp>
      <p:sp>
        <p:nvSpPr>
          <p:cNvPr id="5" name="TextBox 4"/>
          <p:cNvSpPr txBox="1"/>
          <p:nvPr/>
        </p:nvSpPr>
        <p:spPr>
          <a:xfrm>
            <a:off x="148086" y="1016321"/>
            <a:ext cx="11516264" cy="3108543"/>
          </a:xfrm>
          <a:prstGeom prst="rect">
            <a:avLst/>
          </a:prstGeom>
          <a:noFill/>
        </p:spPr>
        <p:txBody>
          <a:bodyPr wrap="square" rtlCol="0">
            <a:spAutoFit/>
          </a:bodyPr>
          <a:lstStyle/>
          <a:p>
            <a:pPr marL="514350" indent="-514350">
              <a:buAutoNum type="arabicPeriod"/>
            </a:pPr>
            <a:r>
              <a:rPr lang="en-IN" sz="2800" b="1" dirty="0" smtClean="0">
                <a:solidFill>
                  <a:schemeClr val="bg1"/>
                </a:solidFill>
              </a:rPr>
              <a:t>PARALLEL DEVELOPMENT :- </a:t>
            </a:r>
            <a:r>
              <a:rPr lang="en-US" sz="2400" dirty="0">
                <a:solidFill>
                  <a:schemeClr val="bg1"/>
                </a:solidFill>
              </a:rPr>
              <a:t>When </a:t>
            </a:r>
            <a:r>
              <a:rPr lang="en-US" sz="2400" dirty="0" smtClean="0">
                <a:solidFill>
                  <a:schemeClr val="bg1"/>
                </a:solidFill>
              </a:rPr>
              <a:t>we </a:t>
            </a:r>
            <a:r>
              <a:rPr lang="en-US" sz="2400" dirty="0">
                <a:solidFill>
                  <a:schemeClr val="bg1"/>
                </a:solidFill>
              </a:rPr>
              <a:t>create either ASP.NET MVC application or Empty ASP.NET MVC application in Microsoft Visual </a:t>
            </a:r>
            <a:r>
              <a:rPr lang="en-US" sz="2400" dirty="0" smtClean="0">
                <a:solidFill>
                  <a:schemeClr val="bg1"/>
                </a:solidFill>
              </a:rPr>
              <a:t>Studio</a:t>
            </a:r>
            <a:r>
              <a:rPr lang="en-US" sz="2400" dirty="0">
                <a:solidFill>
                  <a:schemeClr val="bg1"/>
                </a:solidFill>
              </a:rPr>
              <a:t> </a:t>
            </a:r>
            <a:r>
              <a:rPr lang="en-US" sz="2400" dirty="0" smtClean="0">
                <a:solidFill>
                  <a:schemeClr val="bg1"/>
                </a:solidFill>
              </a:rPr>
              <a:t>we </a:t>
            </a:r>
            <a:r>
              <a:rPr lang="en-US" sz="2400" dirty="0">
                <a:solidFill>
                  <a:schemeClr val="bg1"/>
                </a:solidFill>
              </a:rPr>
              <a:t>will notice that the Visual Studio IDE creates the folders named Controllers, Views and Models by default and adds it to the solution. The model, controller and view have to be physically separated into different files. </a:t>
            </a:r>
            <a:endParaRPr lang="en-US" sz="2400" dirty="0" smtClean="0">
              <a:solidFill>
                <a:schemeClr val="bg1"/>
              </a:solidFill>
            </a:endParaRPr>
          </a:p>
          <a:p>
            <a:pPr marL="457200" indent="-457200">
              <a:buAutoNum type="arabicPeriod"/>
            </a:pPr>
            <a:endParaRPr lang="en-US" sz="2400" dirty="0">
              <a:solidFill>
                <a:schemeClr val="bg1"/>
              </a:solidFill>
            </a:endParaRPr>
          </a:p>
          <a:p>
            <a:endParaRPr lang="en-IN" sz="24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414" y="3447062"/>
            <a:ext cx="2314575" cy="3290169"/>
          </a:xfrm>
          <a:prstGeom prst="rect">
            <a:avLst/>
          </a:prstGeom>
        </p:spPr>
      </p:pic>
    </p:spTree>
    <p:extLst>
      <p:ext uri="{BB962C8B-B14F-4D97-AF65-F5344CB8AC3E}">
        <p14:creationId xmlns:p14="http://schemas.microsoft.com/office/powerpoint/2010/main" val="2019283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913" y="258793"/>
            <a:ext cx="11524891" cy="5324535"/>
          </a:xfrm>
          <a:prstGeom prst="rect">
            <a:avLst/>
          </a:prstGeom>
          <a:noFill/>
        </p:spPr>
        <p:txBody>
          <a:bodyPr wrap="square" rtlCol="0">
            <a:spAutoFit/>
          </a:bodyPr>
          <a:lstStyle/>
          <a:p>
            <a:r>
              <a:rPr lang="en-IN" sz="2400" dirty="0">
                <a:solidFill>
                  <a:schemeClr val="bg1"/>
                </a:solidFill>
              </a:rPr>
              <a:t> </a:t>
            </a:r>
            <a:r>
              <a:rPr lang="en-IN" sz="2400" dirty="0" smtClean="0">
                <a:solidFill>
                  <a:schemeClr val="bg1"/>
                </a:solidFill>
              </a:rPr>
              <a:t>  </a:t>
            </a:r>
            <a:r>
              <a:rPr lang="en-US" sz="2400" dirty="0">
                <a:solidFill>
                  <a:schemeClr val="bg1"/>
                </a:solidFill>
              </a:rPr>
              <a:t>In major organizations a project constitutes a separate UI team </a:t>
            </a:r>
            <a:r>
              <a:rPr lang="en-US" sz="2400" dirty="0" smtClean="0">
                <a:solidFill>
                  <a:schemeClr val="bg1"/>
                </a:solidFill>
              </a:rPr>
              <a:t>for</a:t>
            </a:r>
          </a:p>
          <a:p>
            <a:r>
              <a:rPr lang="en-US" sz="2400" dirty="0">
                <a:solidFill>
                  <a:schemeClr val="bg1"/>
                </a:solidFill>
              </a:rPr>
              <a:t> </a:t>
            </a:r>
            <a:r>
              <a:rPr lang="en-US" sz="2400" dirty="0" smtClean="0">
                <a:solidFill>
                  <a:schemeClr val="bg1"/>
                </a:solidFill>
              </a:rPr>
              <a:t>  </a:t>
            </a:r>
            <a:r>
              <a:rPr lang="en-US" sz="2400" dirty="0">
                <a:solidFill>
                  <a:schemeClr val="bg1"/>
                </a:solidFill>
              </a:rPr>
              <a:t>designing the UI, a Dev team to write the core .NET code and also a </a:t>
            </a:r>
            <a:r>
              <a:rPr lang="en-US" sz="2400" dirty="0" smtClean="0">
                <a:solidFill>
                  <a:schemeClr val="bg1"/>
                </a:solidFill>
              </a:rPr>
              <a:t>data</a:t>
            </a:r>
          </a:p>
          <a:p>
            <a:r>
              <a:rPr lang="en-US" sz="2400" dirty="0">
                <a:solidFill>
                  <a:schemeClr val="bg1"/>
                </a:solidFill>
              </a:rPr>
              <a:t> </a:t>
            </a:r>
            <a:r>
              <a:rPr lang="en-US" sz="2400" dirty="0" smtClean="0">
                <a:solidFill>
                  <a:schemeClr val="bg1"/>
                </a:solidFill>
              </a:rPr>
              <a:t>  </a:t>
            </a:r>
            <a:r>
              <a:rPr lang="en-US" sz="2400" dirty="0">
                <a:solidFill>
                  <a:schemeClr val="bg1"/>
                </a:solidFill>
              </a:rPr>
              <a:t>team (managing the model). The main advantage of this loosely </a:t>
            </a:r>
            <a:r>
              <a:rPr lang="en-US" sz="2400" dirty="0" smtClean="0">
                <a:solidFill>
                  <a:schemeClr val="bg1"/>
                </a:solidFill>
              </a:rPr>
              <a:t>coupled</a:t>
            </a:r>
          </a:p>
          <a:p>
            <a:r>
              <a:rPr lang="en-US" sz="2400" dirty="0">
                <a:solidFill>
                  <a:schemeClr val="bg1"/>
                </a:solidFill>
              </a:rPr>
              <a:t> </a:t>
            </a:r>
            <a:r>
              <a:rPr lang="en-US" sz="2400" dirty="0" smtClean="0">
                <a:solidFill>
                  <a:schemeClr val="bg1"/>
                </a:solidFill>
              </a:rPr>
              <a:t>  </a:t>
            </a:r>
            <a:r>
              <a:rPr lang="en-US" sz="2400" dirty="0">
                <a:solidFill>
                  <a:schemeClr val="bg1"/>
                </a:solidFill>
              </a:rPr>
              <a:t>architecture is that it allows the different teams of a project to work on </a:t>
            </a:r>
            <a:r>
              <a:rPr lang="en-US" sz="2400" dirty="0" smtClean="0">
                <a:solidFill>
                  <a:schemeClr val="bg1"/>
                </a:solidFill>
              </a:rPr>
              <a:t>its</a:t>
            </a:r>
          </a:p>
          <a:p>
            <a:r>
              <a:rPr lang="en-US" sz="2400" dirty="0">
                <a:solidFill>
                  <a:schemeClr val="bg1"/>
                </a:solidFill>
              </a:rPr>
              <a:t> </a:t>
            </a:r>
            <a:r>
              <a:rPr lang="en-US" sz="2400" dirty="0" smtClean="0">
                <a:solidFill>
                  <a:schemeClr val="bg1"/>
                </a:solidFill>
              </a:rPr>
              <a:t>  </a:t>
            </a:r>
            <a:r>
              <a:rPr lang="en-US" sz="2400" dirty="0">
                <a:solidFill>
                  <a:schemeClr val="bg1"/>
                </a:solidFill>
              </a:rPr>
              <a:t>own area without any dependency from another team.</a:t>
            </a:r>
            <a:endParaRPr lang="en-IN" sz="2400" dirty="0">
              <a:solidFill>
                <a:schemeClr val="bg1"/>
              </a:solidFill>
            </a:endParaRPr>
          </a:p>
          <a:p>
            <a:endParaRPr lang="en-IN" sz="2400" dirty="0" smtClean="0">
              <a:solidFill>
                <a:schemeClr val="bg1"/>
              </a:solidFill>
            </a:endParaRPr>
          </a:p>
          <a:p>
            <a:r>
              <a:rPr lang="en-IN" sz="2800" b="1" dirty="0" smtClean="0">
                <a:solidFill>
                  <a:schemeClr val="bg1"/>
                </a:solidFill>
              </a:rPr>
              <a:t>2. DISPLAY MODES :- </a:t>
            </a:r>
            <a:r>
              <a:rPr lang="en-US" sz="2400" dirty="0">
                <a:solidFill>
                  <a:schemeClr val="bg1"/>
                </a:solidFill>
              </a:rPr>
              <a:t>This </a:t>
            </a:r>
            <a:r>
              <a:rPr lang="en-US" sz="2400" dirty="0" smtClean="0">
                <a:solidFill>
                  <a:schemeClr val="bg1"/>
                </a:solidFill>
              </a:rPr>
              <a:t>MVC feature </a:t>
            </a:r>
            <a:r>
              <a:rPr lang="en-US" sz="2400" dirty="0">
                <a:solidFill>
                  <a:schemeClr val="bg1"/>
                </a:solidFill>
              </a:rPr>
              <a:t>enables the developers to </a:t>
            </a:r>
            <a:r>
              <a:rPr lang="en-US" sz="2400" dirty="0" smtClean="0">
                <a:solidFill>
                  <a:schemeClr val="bg1"/>
                </a:solidFill>
              </a:rPr>
              <a:t>have</a:t>
            </a:r>
          </a:p>
          <a:p>
            <a:r>
              <a:rPr lang="en-US" sz="2400" dirty="0">
                <a:solidFill>
                  <a:schemeClr val="bg1"/>
                </a:solidFill>
              </a:rPr>
              <a:t> </a:t>
            </a:r>
            <a:r>
              <a:rPr lang="en-US" sz="2400" dirty="0" smtClean="0">
                <a:solidFill>
                  <a:schemeClr val="bg1"/>
                </a:solidFill>
              </a:rPr>
              <a:t>    </a:t>
            </a:r>
            <a:r>
              <a:rPr lang="en-US" sz="2400" dirty="0">
                <a:solidFill>
                  <a:schemeClr val="bg1"/>
                </a:solidFill>
              </a:rPr>
              <a:t>different sets of views for each device and load them based on who </a:t>
            </a:r>
            <a:r>
              <a:rPr lang="en-US" sz="2400" dirty="0" smtClean="0">
                <a:solidFill>
                  <a:schemeClr val="bg1"/>
                </a:solidFill>
              </a:rPr>
              <a:t>is</a:t>
            </a:r>
          </a:p>
          <a:p>
            <a:r>
              <a:rPr lang="en-US" sz="2400" dirty="0">
                <a:solidFill>
                  <a:schemeClr val="bg1"/>
                </a:solidFill>
              </a:rPr>
              <a:t> </a:t>
            </a:r>
            <a:r>
              <a:rPr lang="en-US" sz="2400" dirty="0" smtClean="0">
                <a:solidFill>
                  <a:schemeClr val="bg1"/>
                </a:solidFill>
              </a:rPr>
              <a:t>    </a:t>
            </a:r>
            <a:r>
              <a:rPr lang="en-US" sz="2400" dirty="0">
                <a:solidFill>
                  <a:schemeClr val="bg1"/>
                </a:solidFill>
              </a:rPr>
              <a:t>accessing the web application. This is required when the requirement is </a:t>
            </a:r>
            <a:r>
              <a:rPr lang="en-US" sz="2400" dirty="0" smtClean="0">
                <a:solidFill>
                  <a:schemeClr val="bg1"/>
                </a:solidFill>
              </a:rPr>
              <a:t>to</a:t>
            </a:r>
          </a:p>
          <a:p>
            <a:r>
              <a:rPr lang="en-US" sz="2400" dirty="0">
                <a:solidFill>
                  <a:schemeClr val="bg1"/>
                </a:solidFill>
              </a:rPr>
              <a:t> </a:t>
            </a:r>
            <a:r>
              <a:rPr lang="en-US" sz="2400" dirty="0" smtClean="0">
                <a:solidFill>
                  <a:schemeClr val="bg1"/>
                </a:solidFill>
              </a:rPr>
              <a:t>    </a:t>
            </a:r>
            <a:r>
              <a:rPr lang="en-US" sz="2400" dirty="0">
                <a:solidFill>
                  <a:schemeClr val="bg1"/>
                </a:solidFill>
              </a:rPr>
              <a:t>change the view, content, control look or the operations different </a:t>
            </a:r>
            <a:r>
              <a:rPr lang="en-US" sz="2400" dirty="0" smtClean="0">
                <a:solidFill>
                  <a:schemeClr val="bg1"/>
                </a:solidFill>
              </a:rPr>
              <a:t>from </a:t>
            </a:r>
          </a:p>
          <a:p>
            <a:r>
              <a:rPr lang="en-US" sz="2400" dirty="0">
                <a:solidFill>
                  <a:schemeClr val="bg1"/>
                </a:solidFill>
              </a:rPr>
              <a:t> </a:t>
            </a:r>
            <a:r>
              <a:rPr lang="en-US" sz="2400" dirty="0" smtClean="0">
                <a:solidFill>
                  <a:schemeClr val="bg1"/>
                </a:solidFill>
              </a:rPr>
              <a:t>    </a:t>
            </a:r>
            <a:r>
              <a:rPr lang="en-US" sz="2400" dirty="0">
                <a:solidFill>
                  <a:schemeClr val="bg1"/>
                </a:solidFill>
              </a:rPr>
              <a:t>device to device.</a:t>
            </a:r>
            <a:endParaRPr lang="en-IN" sz="2400" dirty="0">
              <a:solidFill>
                <a:schemeClr val="bg1"/>
              </a:solidFill>
            </a:endParaRPr>
          </a:p>
          <a:p>
            <a:endParaRPr lang="en-IN" sz="2400" dirty="0">
              <a:solidFill>
                <a:schemeClr val="bg1"/>
              </a:solidFill>
            </a:endParaRPr>
          </a:p>
          <a:p>
            <a:endParaRPr lang="en-IN" sz="2400" dirty="0">
              <a:solidFill>
                <a:schemeClr val="bg1"/>
              </a:solidFill>
            </a:endParaRPr>
          </a:p>
          <a:p>
            <a:endParaRPr lang="en-IN"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456" y="4535218"/>
            <a:ext cx="7759558" cy="2096219"/>
          </a:xfrm>
          <a:prstGeom prst="rect">
            <a:avLst/>
          </a:prstGeom>
        </p:spPr>
      </p:pic>
    </p:spTree>
    <p:extLst>
      <p:ext uri="{BB962C8B-B14F-4D97-AF65-F5344CB8AC3E}">
        <p14:creationId xmlns:p14="http://schemas.microsoft.com/office/powerpoint/2010/main" val="735915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045" y="181154"/>
            <a:ext cx="11481759" cy="4955203"/>
          </a:xfrm>
          <a:prstGeom prst="rect">
            <a:avLst/>
          </a:prstGeom>
          <a:noFill/>
        </p:spPr>
        <p:txBody>
          <a:bodyPr wrap="square" rtlCol="0">
            <a:spAutoFit/>
          </a:bodyPr>
          <a:lstStyle/>
          <a:p>
            <a:r>
              <a:rPr lang="en-IN" sz="2800" b="1" dirty="0" smtClean="0">
                <a:solidFill>
                  <a:schemeClr val="bg1"/>
                </a:solidFill>
              </a:rPr>
              <a:t>3. Support for Asynchronous Technique :- </a:t>
            </a:r>
            <a:r>
              <a:rPr lang="en-US" sz="2400" dirty="0">
                <a:solidFill>
                  <a:schemeClr val="bg1"/>
                </a:solidFill>
              </a:rPr>
              <a:t>MVC also supports </a:t>
            </a:r>
            <a:r>
              <a:rPr lang="en-US" sz="2400" dirty="0" smtClean="0">
                <a:solidFill>
                  <a:schemeClr val="bg1"/>
                </a:solidFill>
              </a:rPr>
              <a:t>an</a:t>
            </a:r>
          </a:p>
          <a:p>
            <a:r>
              <a:rPr lang="en-US" sz="2400" dirty="0">
                <a:solidFill>
                  <a:schemeClr val="bg1"/>
                </a:solidFill>
              </a:rPr>
              <a:t> </a:t>
            </a:r>
            <a:r>
              <a:rPr lang="en-US" sz="2400" dirty="0" smtClean="0">
                <a:solidFill>
                  <a:schemeClr val="bg1"/>
                </a:solidFill>
              </a:rPr>
              <a:t>    </a:t>
            </a:r>
            <a:r>
              <a:rPr lang="en-US" sz="2400" dirty="0">
                <a:solidFill>
                  <a:schemeClr val="bg1"/>
                </a:solidFill>
              </a:rPr>
              <a:t>asynchronous technique, which helps developers to develop </a:t>
            </a:r>
            <a:r>
              <a:rPr lang="en-US" sz="2400" dirty="0" smtClean="0">
                <a:solidFill>
                  <a:schemeClr val="bg1"/>
                </a:solidFill>
              </a:rPr>
              <a:t>an</a:t>
            </a:r>
          </a:p>
          <a:p>
            <a:r>
              <a:rPr lang="en-US" sz="2400" dirty="0">
                <a:solidFill>
                  <a:schemeClr val="bg1"/>
                </a:solidFill>
              </a:rPr>
              <a:t> </a:t>
            </a:r>
            <a:r>
              <a:rPr lang="en-US" sz="2400" dirty="0" smtClean="0">
                <a:solidFill>
                  <a:schemeClr val="bg1"/>
                </a:solidFill>
              </a:rPr>
              <a:t>    </a:t>
            </a:r>
            <a:r>
              <a:rPr lang="en-US" sz="2400" dirty="0">
                <a:solidFill>
                  <a:schemeClr val="bg1"/>
                </a:solidFill>
              </a:rPr>
              <a:t>application that loads very </a:t>
            </a:r>
            <a:r>
              <a:rPr lang="en-US" sz="2400" dirty="0" err="1">
                <a:solidFill>
                  <a:schemeClr val="bg1"/>
                </a:solidFill>
              </a:rPr>
              <a:t>fast.An</a:t>
            </a:r>
            <a:r>
              <a:rPr lang="en-US" sz="2400" dirty="0">
                <a:solidFill>
                  <a:schemeClr val="bg1"/>
                </a:solidFill>
              </a:rPr>
              <a:t> asynchronous request takes the </a:t>
            </a:r>
            <a:r>
              <a:rPr lang="en-US" sz="2400" dirty="0" smtClean="0">
                <a:solidFill>
                  <a:schemeClr val="bg1"/>
                </a:solidFill>
              </a:rPr>
              <a:t>same</a:t>
            </a:r>
          </a:p>
          <a:p>
            <a:r>
              <a:rPr lang="en-US" sz="2400" dirty="0">
                <a:solidFill>
                  <a:schemeClr val="bg1"/>
                </a:solidFill>
              </a:rPr>
              <a:t> </a:t>
            </a:r>
            <a:r>
              <a:rPr lang="en-US" sz="2400" dirty="0" smtClean="0">
                <a:solidFill>
                  <a:schemeClr val="bg1"/>
                </a:solidFill>
              </a:rPr>
              <a:t>    </a:t>
            </a:r>
            <a:r>
              <a:rPr lang="en-US" sz="2400" dirty="0">
                <a:solidFill>
                  <a:schemeClr val="bg1"/>
                </a:solidFill>
              </a:rPr>
              <a:t>amount of time to process as a synchronous </a:t>
            </a:r>
            <a:r>
              <a:rPr lang="en-US" sz="2400" dirty="0" err="1">
                <a:solidFill>
                  <a:schemeClr val="bg1"/>
                </a:solidFill>
              </a:rPr>
              <a:t>request.However</a:t>
            </a:r>
            <a:r>
              <a:rPr lang="en-US" sz="2400" dirty="0">
                <a:solidFill>
                  <a:schemeClr val="bg1"/>
                </a:solidFill>
              </a:rPr>
              <a:t> during </a:t>
            </a:r>
            <a:r>
              <a:rPr lang="en-US" sz="2400" dirty="0" smtClean="0">
                <a:solidFill>
                  <a:schemeClr val="bg1"/>
                </a:solidFill>
              </a:rPr>
              <a:t>an</a:t>
            </a:r>
          </a:p>
          <a:p>
            <a:r>
              <a:rPr lang="en-US" sz="2400" dirty="0">
                <a:solidFill>
                  <a:schemeClr val="bg1"/>
                </a:solidFill>
              </a:rPr>
              <a:t> </a:t>
            </a:r>
            <a:r>
              <a:rPr lang="en-US" sz="2400" dirty="0" smtClean="0">
                <a:solidFill>
                  <a:schemeClr val="bg1"/>
                </a:solidFill>
              </a:rPr>
              <a:t>    </a:t>
            </a:r>
            <a:r>
              <a:rPr lang="en-US" sz="2400" dirty="0">
                <a:solidFill>
                  <a:schemeClr val="bg1"/>
                </a:solidFill>
              </a:rPr>
              <a:t>asynchronous call, a thread isn't blocked from responding to </a:t>
            </a:r>
            <a:r>
              <a:rPr lang="en-US" sz="2400" dirty="0" smtClean="0">
                <a:solidFill>
                  <a:schemeClr val="bg1"/>
                </a:solidFill>
              </a:rPr>
              <a:t>other</a:t>
            </a:r>
          </a:p>
          <a:p>
            <a:r>
              <a:rPr lang="en-US" sz="2400" dirty="0">
                <a:solidFill>
                  <a:schemeClr val="bg1"/>
                </a:solidFill>
              </a:rPr>
              <a:t> </a:t>
            </a:r>
            <a:r>
              <a:rPr lang="en-US" sz="2400" dirty="0" smtClean="0">
                <a:solidFill>
                  <a:schemeClr val="bg1"/>
                </a:solidFill>
              </a:rPr>
              <a:t>    </a:t>
            </a:r>
            <a:r>
              <a:rPr lang="en-US" sz="2400" dirty="0">
                <a:solidFill>
                  <a:schemeClr val="bg1"/>
                </a:solidFill>
              </a:rPr>
              <a:t>requests while it waits for the first request to complete. Therefore, </a:t>
            </a:r>
            <a:endParaRPr lang="en-US" sz="2400" dirty="0" smtClean="0">
              <a:solidFill>
                <a:schemeClr val="bg1"/>
              </a:solidFill>
            </a:endParaRPr>
          </a:p>
          <a:p>
            <a:r>
              <a:rPr lang="en-US" sz="2400" dirty="0">
                <a:solidFill>
                  <a:schemeClr val="bg1"/>
                </a:solidFill>
              </a:rPr>
              <a:t> </a:t>
            </a:r>
            <a:r>
              <a:rPr lang="en-US" sz="2400" dirty="0" smtClean="0">
                <a:solidFill>
                  <a:schemeClr val="bg1"/>
                </a:solidFill>
              </a:rPr>
              <a:t>    </a:t>
            </a:r>
            <a:r>
              <a:rPr lang="en-US" sz="2400" dirty="0">
                <a:solidFill>
                  <a:schemeClr val="bg1"/>
                </a:solidFill>
              </a:rPr>
              <a:t>asynchronous requests prevent request queuing and thread pool </a:t>
            </a:r>
            <a:r>
              <a:rPr lang="en-US" sz="2400" dirty="0" smtClean="0">
                <a:solidFill>
                  <a:schemeClr val="bg1"/>
                </a:solidFill>
              </a:rPr>
              <a:t>growth</a:t>
            </a:r>
          </a:p>
          <a:p>
            <a:r>
              <a:rPr lang="en-US" sz="2400" dirty="0">
                <a:solidFill>
                  <a:schemeClr val="bg1"/>
                </a:solidFill>
              </a:rPr>
              <a:t> </a:t>
            </a:r>
            <a:r>
              <a:rPr lang="en-US" sz="2400" dirty="0" smtClean="0">
                <a:solidFill>
                  <a:schemeClr val="bg1"/>
                </a:solidFill>
              </a:rPr>
              <a:t>    </a:t>
            </a:r>
            <a:r>
              <a:rPr lang="en-US" sz="2400" dirty="0">
                <a:solidFill>
                  <a:schemeClr val="bg1"/>
                </a:solidFill>
              </a:rPr>
              <a:t>when there are many concurrent requests that invoke </a:t>
            </a:r>
            <a:r>
              <a:rPr lang="en-US" sz="2400" dirty="0" smtClean="0">
                <a:solidFill>
                  <a:schemeClr val="bg1"/>
                </a:solidFill>
              </a:rPr>
              <a:t>long-running</a:t>
            </a:r>
          </a:p>
          <a:p>
            <a:r>
              <a:rPr lang="en-US" sz="2400" dirty="0">
                <a:solidFill>
                  <a:schemeClr val="bg1"/>
                </a:solidFill>
              </a:rPr>
              <a:t> </a:t>
            </a:r>
            <a:r>
              <a:rPr lang="en-US" sz="2400" dirty="0" smtClean="0">
                <a:solidFill>
                  <a:schemeClr val="bg1"/>
                </a:solidFill>
              </a:rPr>
              <a:t>    </a:t>
            </a:r>
            <a:r>
              <a:rPr lang="en-US" sz="2400" dirty="0" err="1">
                <a:solidFill>
                  <a:schemeClr val="bg1"/>
                </a:solidFill>
              </a:rPr>
              <a:t>operations.An</a:t>
            </a:r>
            <a:r>
              <a:rPr lang="en-US" sz="2400" dirty="0">
                <a:solidFill>
                  <a:schemeClr val="bg1"/>
                </a:solidFill>
              </a:rPr>
              <a:t> asynchronous controller action method will return a Task </a:t>
            </a:r>
            <a:r>
              <a:rPr lang="en-US" sz="2400" dirty="0" smtClean="0">
                <a:solidFill>
                  <a:schemeClr val="bg1"/>
                </a:solidFill>
              </a:rPr>
              <a:t>of</a:t>
            </a:r>
          </a:p>
          <a:p>
            <a:r>
              <a:rPr lang="en-US" sz="2400" dirty="0">
                <a:solidFill>
                  <a:schemeClr val="bg1"/>
                </a:solidFill>
              </a:rPr>
              <a:t> </a:t>
            </a:r>
            <a:r>
              <a:rPr lang="en-US" sz="2400" dirty="0" smtClean="0">
                <a:solidFill>
                  <a:schemeClr val="bg1"/>
                </a:solidFill>
              </a:rPr>
              <a:t>    </a:t>
            </a:r>
            <a:r>
              <a:rPr lang="en-US" sz="2400" dirty="0" err="1">
                <a:solidFill>
                  <a:schemeClr val="bg1"/>
                </a:solidFill>
              </a:rPr>
              <a:t>ActionResult</a:t>
            </a:r>
            <a:r>
              <a:rPr lang="en-US" sz="2400" dirty="0">
                <a:solidFill>
                  <a:schemeClr val="bg1"/>
                </a:solidFill>
              </a:rPr>
              <a:t> and will use </a:t>
            </a:r>
            <a:r>
              <a:rPr lang="en-US" sz="2400" dirty="0" err="1">
                <a:solidFill>
                  <a:schemeClr val="bg1"/>
                </a:solidFill>
              </a:rPr>
              <a:t>async</a:t>
            </a:r>
            <a:r>
              <a:rPr lang="en-US" sz="2400" dirty="0">
                <a:solidFill>
                  <a:schemeClr val="bg1"/>
                </a:solidFill>
              </a:rPr>
              <a:t> / await keywords.</a:t>
            </a:r>
            <a:endParaRPr lang="en-IN" sz="2400" dirty="0">
              <a:solidFill>
                <a:schemeClr val="bg1"/>
              </a:solidFill>
            </a:endParaRPr>
          </a:p>
          <a:p>
            <a:endParaRPr lang="en-IN" sz="2400" dirty="0">
              <a:solidFill>
                <a:schemeClr val="bg1"/>
              </a:solidFill>
            </a:endParaRPr>
          </a:p>
          <a:p>
            <a:endParaRPr lang="en-IN" sz="2400" dirty="0">
              <a:solidFill>
                <a:schemeClr val="bg1"/>
              </a:solidFill>
            </a:endParaRPr>
          </a:p>
          <a:p>
            <a:endParaRPr lang="en-IN" sz="24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418" y="4078820"/>
            <a:ext cx="5982218" cy="2658410"/>
          </a:xfrm>
          <a:prstGeom prst="rect">
            <a:avLst/>
          </a:prstGeom>
        </p:spPr>
      </p:pic>
    </p:spTree>
    <p:extLst>
      <p:ext uri="{BB962C8B-B14F-4D97-AF65-F5344CB8AC3E}">
        <p14:creationId xmlns:p14="http://schemas.microsoft.com/office/powerpoint/2010/main" val="3316301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673" y="362308"/>
            <a:ext cx="11628408" cy="7294305"/>
          </a:xfrm>
          <a:prstGeom prst="rect">
            <a:avLst/>
          </a:prstGeom>
          <a:noFill/>
        </p:spPr>
        <p:txBody>
          <a:bodyPr wrap="square" rtlCol="0">
            <a:spAutoFit/>
          </a:bodyPr>
          <a:lstStyle/>
          <a:p>
            <a:r>
              <a:rPr lang="en-IN" sz="2800" b="1" dirty="0" smtClean="0">
                <a:solidFill>
                  <a:schemeClr val="bg1"/>
                </a:solidFill>
              </a:rPr>
              <a:t>4. SEARCH ENGINE OPTIMIZATION WITH ASP.NET MVC :- </a:t>
            </a:r>
            <a:r>
              <a:rPr lang="en-US" sz="2400" dirty="0">
                <a:solidFill>
                  <a:schemeClr val="bg1"/>
                </a:solidFill>
              </a:rPr>
              <a:t>A </a:t>
            </a:r>
            <a:r>
              <a:rPr lang="en-US" sz="2400" dirty="0" smtClean="0">
                <a:solidFill>
                  <a:schemeClr val="bg1"/>
                </a:solidFill>
              </a:rPr>
              <a:t>powerful</a:t>
            </a:r>
          </a:p>
          <a:p>
            <a:r>
              <a:rPr lang="en-US" sz="2400" b="1" dirty="0">
                <a:solidFill>
                  <a:schemeClr val="bg1"/>
                </a:solidFill>
              </a:rPr>
              <a:t> </a:t>
            </a:r>
            <a:r>
              <a:rPr lang="en-US" sz="2400" b="1" dirty="0" smtClean="0">
                <a:solidFill>
                  <a:schemeClr val="bg1"/>
                </a:solidFill>
              </a:rPr>
              <a:t>   </a:t>
            </a:r>
            <a:r>
              <a:rPr lang="en-US" sz="2400" dirty="0" smtClean="0">
                <a:solidFill>
                  <a:schemeClr val="bg1"/>
                </a:solidFill>
              </a:rPr>
              <a:t>URL-mapping </a:t>
            </a:r>
            <a:r>
              <a:rPr lang="en-US" sz="2400" dirty="0">
                <a:solidFill>
                  <a:schemeClr val="bg1"/>
                </a:solidFill>
              </a:rPr>
              <a:t>component that lets you build applications </a:t>
            </a:r>
            <a:r>
              <a:rPr lang="en-US" sz="2400" dirty="0" smtClean="0">
                <a:solidFill>
                  <a:schemeClr val="bg1"/>
                </a:solidFill>
              </a:rPr>
              <a:t>that have </a:t>
            </a:r>
          </a:p>
          <a:p>
            <a:r>
              <a:rPr lang="en-US" sz="2400" dirty="0" smtClean="0">
                <a:solidFill>
                  <a:schemeClr val="bg1"/>
                </a:solidFill>
              </a:rPr>
              <a:t>    </a:t>
            </a:r>
            <a:r>
              <a:rPr lang="en-US" sz="2400" dirty="0">
                <a:solidFill>
                  <a:schemeClr val="bg1"/>
                </a:solidFill>
              </a:rPr>
              <a:t>comprehensible and searchable URLs. URLs do not </a:t>
            </a:r>
            <a:r>
              <a:rPr lang="en-US" sz="2400" dirty="0" smtClean="0">
                <a:solidFill>
                  <a:schemeClr val="bg1"/>
                </a:solidFill>
              </a:rPr>
              <a:t>have </a:t>
            </a:r>
            <a:r>
              <a:rPr lang="en-US" sz="2400" dirty="0">
                <a:solidFill>
                  <a:schemeClr val="bg1"/>
                </a:solidFill>
              </a:rPr>
              <a:t>to </a:t>
            </a:r>
            <a:r>
              <a:rPr lang="en-US" sz="2400" dirty="0" smtClean="0">
                <a:solidFill>
                  <a:schemeClr val="bg1"/>
                </a:solidFill>
              </a:rPr>
              <a:t>include</a:t>
            </a:r>
          </a:p>
          <a:p>
            <a:r>
              <a:rPr lang="en-US" sz="2400" dirty="0">
                <a:solidFill>
                  <a:schemeClr val="bg1"/>
                </a:solidFill>
              </a:rPr>
              <a:t> </a:t>
            </a:r>
            <a:r>
              <a:rPr lang="en-US" sz="2400" dirty="0" smtClean="0">
                <a:solidFill>
                  <a:schemeClr val="bg1"/>
                </a:solidFill>
              </a:rPr>
              <a:t>   </a:t>
            </a:r>
            <a:r>
              <a:rPr lang="en-US" sz="2400" dirty="0">
                <a:solidFill>
                  <a:schemeClr val="bg1"/>
                </a:solidFill>
              </a:rPr>
              <a:t>file-name extensions, and are designed to </a:t>
            </a:r>
            <a:r>
              <a:rPr lang="en-US" sz="2400" dirty="0" smtClean="0">
                <a:solidFill>
                  <a:schemeClr val="bg1"/>
                </a:solidFill>
              </a:rPr>
              <a:t>support </a:t>
            </a:r>
            <a:r>
              <a:rPr lang="en-US" sz="2400" dirty="0">
                <a:solidFill>
                  <a:schemeClr val="bg1"/>
                </a:solidFill>
              </a:rPr>
              <a:t>URL naming </a:t>
            </a:r>
            <a:r>
              <a:rPr lang="en-US" sz="2400" dirty="0" smtClean="0">
                <a:solidFill>
                  <a:schemeClr val="bg1"/>
                </a:solidFill>
              </a:rPr>
              <a:t>patterns</a:t>
            </a:r>
          </a:p>
          <a:p>
            <a:r>
              <a:rPr lang="en-US" sz="2400" dirty="0">
                <a:solidFill>
                  <a:schemeClr val="bg1"/>
                </a:solidFill>
              </a:rPr>
              <a:t> </a:t>
            </a:r>
            <a:r>
              <a:rPr lang="en-US" sz="2400" dirty="0" smtClean="0">
                <a:solidFill>
                  <a:schemeClr val="bg1"/>
                </a:solidFill>
              </a:rPr>
              <a:t>   </a:t>
            </a:r>
            <a:r>
              <a:rPr lang="en-US" sz="2400" dirty="0">
                <a:solidFill>
                  <a:schemeClr val="bg1"/>
                </a:solidFill>
              </a:rPr>
              <a:t>that work well for search </a:t>
            </a:r>
            <a:r>
              <a:rPr lang="en-US" sz="2400" dirty="0" smtClean="0">
                <a:solidFill>
                  <a:schemeClr val="bg1"/>
                </a:solidFill>
              </a:rPr>
              <a:t>engine </a:t>
            </a:r>
            <a:r>
              <a:rPr lang="en-US" sz="2400" dirty="0">
                <a:solidFill>
                  <a:schemeClr val="bg1"/>
                </a:solidFill>
              </a:rPr>
              <a:t>optimization (SEO) and </a:t>
            </a:r>
            <a:r>
              <a:rPr lang="en-US" sz="2400" dirty="0" smtClean="0">
                <a:solidFill>
                  <a:schemeClr val="bg1"/>
                </a:solidFill>
              </a:rPr>
              <a:t>representational</a:t>
            </a:r>
          </a:p>
          <a:p>
            <a:r>
              <a:rPr lang="en-US" sz="2400" dirty="0">
                <a:solidFill>
                  <a:schemeClr val="bg1"/>
                </a:solidFill>
              </a:rPr>
              <a:t> </a:t>
            </a:r>
            <a:r>
              <a:rPr lang="en-US" sz="2400" dirty="0" smtClean="0">
                <a:solidFill>
                  <a:schemeClr val="bg1"/>
                </a:solidFill>
              </a:rPr>
              <a:t>   </a:t>
            </a:r>
            <a:r>
              <a:rPr lang="en-US" sz="2400" dirty="0">
                <a:solidFill>
                  <a:schemeClr val="bg1"/>
                </a:solidFill>
              </a:rPr>
              <a:t>state transfer (</a:t>
            </a:r>
            <a:r>
              <a:rPr lang="en-US" sz="2400" dirty="0" smtClean="0">
                <a:solidFill>
                  <a:schemeClr val="bg1"/>
                </a:solidFill>
              </a:rPr>
              <a:t>REST) </a:t>
            </a:r>
            <a:r>
              <a:rPr lang="en-US" sz="2400" dirty="0">
                <a:solidFill>
                  <a:schemeClr val="bg1"/>
                </a:solidFill>
              </a:rPr>
              <a:t>addressing.</a:t>
            </a:r>
          </a:p>
          <a:p>
            <a:endParaRPr lang="en-US" sz="2400" dirty="0" smtClean="0">
              <a:solidFill>
                <a:schemeClr val="bg1"/>
              </a:solidFill>
            </a:endParaRPr>
          </a:p>
          <a:p>
            <a:r>
              <a:rPr lang="en-US" sz="2800" b="1" dirty="0" smtClean="0">
                <a:solidFill>
                  <a:schemeClr val="bg1"/>
                </a:solidFill>
              </a:rPr>
              <a:t>5. MODIFICATION DOES NOT EFFECT ENTIRE MODEL </a:t>
            </a:r>
            <a:r>
              <a:rPr lang="en-US" sz="3200" dirty="0" smtClean="0">
                <a:solidFill>
                  <a:schemeClr val="bg1"/>
                </a:solidFill>
              </a:rPr>
              <a:t>:- </a:t>
            </a:r>
            <a:r>
              <a:rPr lang="en-US" sz="2400" dirty="0">
                <a:solidFill>
                  <a:schemeClr val="bg1"/>
                </a:solidFill>
              </a:rPr>
              <a:t>For any </a:t>
            </a:r>
            <a:r>
              <a:rPr lang="en-US" sz="2400" dirty="0" smtClean="0">
                <a:solidFill>
                  <a:schemeClr val="bg1"/>
                </a:solidFill>
              </a:rPr>
              <a:t>web</a:t>
            </a:r>
          </a:p>
          <a:p>
            <a:r>
              <a:rPr lang="en-US" sz="2400" dirty="0">
                <a:solidFill>
                  <a:schemeClr val="bg1"/>
                </a:solidFill>
              </a:rPr>
              <a:t> </a:t>
            </a:r>
            <a:r>
              <a:rPr lang="en-US" sz="2400" dirty="0" smtClean="0">
                <a:solidFill>
                  <a:schemeClr val="bg1"/>
                </a:solidFill>
              </a:rPr>
              <a:t>    </a:t>
            </a:r>
            <a:r>
              <a:rPr lang="en-US" sz="2400" dirty="0">
                <a:solidFill>
                  <a:schemeClr val="bg1"/>
                </a:solidFill>
              </a:rPr>
              <a:t>application, the user interface tends to change more frequently </a:t>
            </a:r>
            <a:r>
              <a:rPr lang="en-US" sz="2400" dirty="0" smtClean="0">
                <a:solidFill>
                  <a:schemeClr val="bg1"/>
                </a:solidFill>
              </a:rPr>
              <a:t>than</a:t>
            </a:r>
          </a:p>
          <a:p>
            <a:r>
              <a:rPr lang="en-US" sz="2400" dirty="0">
                <a:solidFill>
                  <a:schemeClr val="bg1"/>
                </a:solidFill>
              </a:rPr>
              <a:t> </a:t>
            </a:r>
            <a:r>
              <a:rPr lang="en-US" sz="2400" dirty="0" smtClean="0">
                <a:solidFill>
                  <a:schemeClr val="bg1"/>
                </a:solidFill>
              </a:rPr>
              <a:t>    </a:t>
            </a:r>
            <a:r>
              <a:rPr lang="en-US" sz="2400" dirty="0">
                <a:solidFill>
                  <a:schemeClr val="bg1"/>
                </a:solidFill>
              </a:rPr>
              <a:t>even the business rules of the </a:t>
            </a:r>
            <a:r>
              <a:rPr lang="en-US" sz="2400" dirty="0" err="1">
                <a:solidFill>
                  <a:schemeClr val="bg1"/>
                </a:solidFill>
              </a:rPr>
              <a:t>.net</a:t>
            </a:r>
            <a:r>
              <a:rPr lang="en-US" sz="2400" dirty="0">
                <a:solidFill>
                  <a:schemeClr val="bg1"/>
                </a:solidFill>
              </a:rPr>
              <a:t> development company. It is </a:t>
            </a:r>
            <a:r>
              <a:rPr lang="en-US" sz="2400" dirty="0" smtClean="0">
                <a:solidFill>
                  <a:schemeClr val="bg1"/>
                </a:solidFill>
              </a:rPr>
              <a:t>obvious</a:t>
            </a:r>
          </a:p>
          <a:p>
            <a:r>
              <a:rPr lang="en-US" sz="2400" dirty="0">
                <a:solidFill>
                  <a:schemeClr val="bg1"/>
                </a:solidFill>
              </a:rPr>
              <a:t> </a:t>
            </a:r>
            <a:r>
              <a:rPr lang="en-US" sz="2400" dirty="0" smtClean="0">
                <a:solidFill>
                  <a:schemeClr val="bg1"/>
                </a:solidFill>
              </a:rPr>
              <a:t>    </a:t>
            </a:r>
            <a:r>
              <a:rPr lang="en-US" sz="2400" dirty="0">
                <a:solidFill>
                  <a:schemeClr val="bg1"/>
                </a:solidFill>
              </a:rPr>
              <a:t>that you make frequent changes in your web application like </a:t>
            </a:r>
            <a:r>
              <a:rPr lang="en-US" sz="2400" dirty="0" smtClean="0">
                <a:solidFill>
                  <a:schemeClr val="bg1"/>
                </a:solidFill>
              </a:rPr>
              <a:t>changing</a:t>
            </a:r>
          </a:p>
          <a:p>
            <a:r>
              <a:rPr lang="en-US" sz="2400" dirty="0">
                <a:solidFill>
                  <a:schemeClr val="bg1"/>
                </a:solidFill>
              </a:rPr>
              <a:t> </a:t>
            </a:r>
            <a:r>
              <a:rPr lang="en-US" sz="2400" dirty="0" smtClean="0">
                <a:solidFill>
                  <a:schemeClr val="bg1"/>
                </a:solidFill>
              </a:rPr>
              <a:t>    </a:t>
            </a:r>
            <a:r>
              <a:rPr lang="en-US" sz="2400" dirty="0">
                <a:solidFill>
                  <a:schemeClr val="bg1"/>
                </a:solidFill>
              </a:rPr>
              <a:t>colors, fonts, screen layouts, and adding new device support for </a:t>
            </a:r>
            <a:r>
              <a:rPr lang="en-US" sz="2400" dirty="0" smtClean="0">
                <a:solidFill>
                  <a:schemeClr val="bg1"/>
                </a:solidFill>
              </a:rPr>
              <a:t>mobile</a:t>
            </a:r>
          </a:p>
          <a:p>
            <a:r>
              <a:rPr lang="en-US" sz="2400" dirty="0">
                <a:solidFill>
                  <a:schemeClr val="bg1"/>
                </a:solidFill>
              </a:rPr>
              <a:t> </a:t>
            </a:r>
            <a:r>
              <a:rPr lang="en-US" sz="2400" dirty="0" smtClean="0">
                <a:solidFill>
                  <a:schemeClr val="bg1"/>
                </a:solidFill>
              </a:rPr>
              <a:t>    </a:t>
            </a:r>
            <a:r>
              <a:rPr lang="en-US" sz="2400" dirty="0">
                <a:solidFill>
                  <a:schemeClr val="bg1"/>
                </a:solidFill>
              </a:rPr>
              <a:t>phones or tablets. Moreover, Adding a new type of view are very easy </a:t>
            </a:r>
            <a:r>
              <a:rPr lang="en-US" sz="2400" dirty="0" smtClean="0">
                <a:solidFill>
                  <a:schemeClr val="bg1"/>
                </a:solidFill>
              </a:rPr>
              <a:t>in</a:t>
            </a:r>
          </a:p>
          <a:p>
            <a:r>
              <a:rPr lang="en-US" sz="2400" dirty="0">
                <a:solidFill>
                  <a:schemeClr val="bg1"/>
                </a:solidFill>
              </a:rPr>
              <a:t> </a:t>
            </a:r>
            <a:r>
              <a:rPr lang="en-US" sz="2400" dirty="0" smtClean="0">
                <a:solidFill>
                  <a:schemeClr val="bg1"/>
                </a:solidFill>
              </a:rPr>
              <a:t>    </a:t>
            </a:r>
            <a:r>
              <a:rPr lang="en-US" sz="2400" dirty="0">
                <a:solidFill>
                  <a:schemeClr val="bg1"/>
                </a:solidFill>
              </a:rPr>
              <a:t>the MVC pattern because the Model part does not depend on the </a:t>
            </a:r>
            <a:r>
              <a:rPr lang="en-US" sz="2400" dirty="0" smtClean="0">
                <a:solidFill>
                  <a:schemeClr val="bg1"/>
                </a:solidFill>
              </a:rPr>
              <a:t>views</a:t>
            </a:r>
          </a:p>
          <a:p>
            <a:r>
              <a:rPr lang="en-US" sz="2400" dirty="0">
                <a:solidFill>
                  <a:schemeClr val="bg1"/>
                </a:solidFill>
              </a:rPr>
              <a:t> </a:t>
            </a:r>
            <a:r>
              <a:rPr lang="en-US" sz="2400" dirty="0" smtClean="0">
                <a:solidFill>
                  <a:schemeClr val="bg1"/>
                </a:solidFill>
              </a:rPr>
              <a:t>    </a:t>
            </a:r>
            <a:r>
              <a:rPr lang="en-US" sz="2400" dirty="0">
                <a:solidFill>
                  <a:schemeClr val="bg1"/>
                </a:solidFill>
              </a:rPr>
              <a:t>part. Therefore, any changes in the Model will not affect the </a:t>
            </a:r>
            <a:r>
              <a:rPr lang="en-US" sz="2400" dirty="0" smtClean="0">
                <a:solidFill>
                  <a:schemeClr val="bg1"/>
                </a:solidFill>
              </a:rPr>
              <a:t>entire</a:t>
            </a:r>
          </a:p>
          <a:p>
            <a:r>
              <a:rPr lang="en-US" sz="2400" dirty="0">
                <a:solidFill>
                  <a:schemeClr val="bg1"/>
                </a:solidFill>
              </a:rPr>
              <a:t> </a:t>
            </a:r>
            <a:r>
              <a:rPr lang="en-US" sz="2400" dirty="0" smtClean="0">
                <a:solidFill>
                  <a:schemeClr val="bg1"/>
                </a:solidFill>
              </a:rPr>
              <a:t>    architecture</a:t>
            </a:r>
            <a:r>
              <a:rPr lang="en-US" sz="2400" dirty="0">
                <a:solidFill>
                  <a:schemeClr val="bg1"/>
                </a:solidFill>
              </a:rPr>
              <a:t>.</a:t>
            </a:r>
            <a:endParaRPr lang="en-IN" sz="2400" dirty="0">
              <a:solidFill>
                <a:schemeClr val="bg1"/>
              </a:solidFill>
            </a:endParaRPr>
          </a:p>
          <a:p>
            <a:endParaRPr lang="en-IN" sz="2400" dirty="0">
              <a:solidFill>
                <a:schemeClr val="bg1"/>
              </a:solidFill>
            </a:endParaRPr>
          </a:p>
          <a:p>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1533611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168" y="87676"/>
            <a:ext cx="8534400" cy="1107831"/>
          </a:xfrm>
        </p:spPr>
        <p:txBody>
          <a:bodyPr>
            <a:normAutofit/>
          </a:bodyPr>
          <a:lstStyle/>
          <a:p>
            <a:pPr algn="ctr"/>
            <a:r>
              <a:rPr lang="en-US" sz="6000" b="1" dirty="0" smtClean="0">
                <a:solidFill>
                  <a:schemeClr val="bg1"/>
                </a:solidFill>
              </a:rPr>
              <a:t>What is MVC…?   </a:t>
            </a:r>
            <a:endParaRPr lang="en-IN" sz="6000" b="1" dirty="0">
              <a:solidFill>
                <a:schemeClr val="bg1"/>
              </a:solidFill>
            </a:endParaRPr>
          </a:p>
        </p:txBody>
      </p:sp>
      <p:sp>
        <p:nvSpPr>
          <p:cNvPr id="12" name="TextBox 11"/>
          <p:cNvSpPr txBox="1"/>
          <p:nvPr/>
        </p:nvSpPr>
        <p:spPr>
          <a:xfrm>
            <a:off x="332643" y="1477107"/>
            <a:ext cx="11509130" cy="4524315"/>
          </a:xfrm>
          <a:prstGeom prst="rect">
            <a:avLst/>
          </a:prstGeom>
          <a:noFill/>
        </p:spPr>
        <p:txBody>
          <a:bodyPr wrap="square" rtlCol="0">
            <a:spAutoFit/>
          </a:bodyPr>
          <a:lstStyle/>
          <a:p>
            <a:r>
              <a:rPr lang="en-US" sz="2400" dirty="0" smtClean="0">
                <a:solidFill>
                  <a:schemeClr val="bg1"/>
                </a:solidFill>
              </a:rPr>
              <a:t> 1</a:t>
            </a:r>
            <a:r>
              <a:rPr lang="en-US" sz="2400" b="1" i="1" dirty="0">
                <a:solidFill>
                  <a:schemeClr val="bg1"/>
                </a:solidFill>
              </a:rPr>
              <a:t>. </a:t>
            </a:r>
            <a:r>
              <a:rPr lang="en-US" sz="2400" b="1" dirty="0">
                <a:solidFill>
                  <a:schemeClr val="bg1"/>
                </a:solidFill>
              </a:rPr>
              <a:t>Model</a:t>
            </a:r>
            <a:r>
              <a:rPr lang="en-US" sz="2400" dirty="0">
                <a:solidFill>
                  <a:schemeClr val="bg1"/>
                </a:solidFill>
              </a:rPr>
              <a:t> – </a:t>
            </a:r>
            <a:r>
              <a:rPr lang="en-US" sz="2400" b="1" dirty="0">
                <a:solidFill>
                  <a:schemeClr val="bg1"/>
                </a:solidFill>
              </a:rPr>
              <a:t>View</a:t>
            </a:r>
            <a:r>
              <a:rPr lang="en-US" sz="2400" dirty="0">
                <a:solidFill>
                  <a:schemeClr val="bg1"/>
                </a:solidFill>
              </a:rPr>
              <a:t> – </a:t>
            </a:r>
            <a:r>
              <a:rPr lang="en-US" sz="2400" b="1" dirty="0">
                <a:solidFill>
                  <a:schemeClr val="bg1"/>
                </a:solidFill>
              </a:rPr>
              <a:t>Controller</a:t>
            </a:r>
            <a:r>
              <a:rPr lang="en-US" sz="2400" dirty="0" smtClean="0">
                <a:solidFill>
                  <a:schemeClr val="bg1"/>
                </a:solidFill>
              </a:rPr>
              <a:t>.</a:t>
            </a:r>
          </a:p>
          <a:p>
            <a:endParaRPr lang="en-US" sz="2400" dirty="0">
              <a:solidFill>
                <a:schemeClr val="bg1"/>
              </a:solidFill>
            </a:endParaRPr>
          </a:p>
          <a:p>
            <a:r>
              <a:rPr lang="en-US" sz="2400" dirty="0">
                <a:solidFill>
                  <a:schemeClr val="bg1"/>
                </a:solidFill>
              </a:rPr>
              <a:t> </a:t>
            </a:r>
            <a:r>
              <a:rPr lang="en-US" sz="2400" i="1" dirty="0">
                <a:solidFill>
                  <a:schemeClr val="bg1"/>
                </a:solidFill>
              </a:rPr>
              <a:t>2. </a:t>
            </a:r>
            <a:r>
              <a:rPr lang="en-US" sz="2400" dirty="0">
                <a:solidFill>
                  <a:schemeClr val="bg1"/>
                </a:solidFill>
              </a:rPr>
              <a:t>It is a software design pattern for developing web applications</a:t>
            </a:r>
            <a:r>
              <a:rPr lang="en-US" sz="2400" dirty="0" smtClean="0">
                <a:solidFill>
                  <a:schemeClr val="bg1"/>
                </a:solidFill>
              </a:rPr>
              <a:t>.</a:t>
            </a:r>
          </a:p>
          <a:p>
            <a:endParaRPr lang="en-US" sz="2400" dirty="0">
              <a:solidFill>
                <a:schemeClr val="bg1"/>
              </a:solidFill>
            </a:endParaRPr>
          </a:p>
          <a:p>
            <a:r>
              <a:rPr lang="en-US" sz="2400" b="1" i="1" dirty="0">
                <a:solidFill>
                  <a:schemeClr val="bg1"/>
                </a:solidFill>
              </a:rPr>
              <a:t> </a:t>
            </a:r>
            <a:r>
              <a:rPr lang="en-US" sz="2400" dirty="0">
                <a:solidFill>
                  <a:schemeClr val="bg1"/>
                </a:solidFill>
              </a:rPr>
              <a:t>3. </a:t>
            </a:r>
            <a:r>
              <a:rPr lang="en-US" sz="2400" dirty="0" smtClean="0">
                <a:solidFill>
                  <a:schemeClr val="bg1"/>
                </a:solidFill>
              </a:rPr>
              <a:t>It </a:t>
            </a:r>
            <a:r>
              <a:rPr lang="en-US" sz="2400" dirty="0">
                <a:solidFill>
                  <a:schemeClr val="bg1"/>
                </a:solidFill>
              </a:rPr>
              <a:t>is a software architecture pattern which separates the representation </a:t>
            </a:r>
            <a:r>
              <a:rPr lang="en-US" sz="2400" dirty="0" smtClean="0">
                <a:solidFill>
                  <a:schemeClr val="bg1"/>
                </a:solidFill>
              </a:rPr>
              <a:t>of</a:t>
            </a:r>
          </a:p>
          <a:p>
            <a:r>
              <a:rPr lang="en-US" sz="2400" dirty="0">
                <a:solidFill>
                  <a:schemeClr val="bg1"/>
                </a:solidFill>
              </a:rPr>
              <a:t> </a:t>
            </a:r>
            <a:r>
              <a:rPr lang="en-US" sz="2400" dirty="0" smtClean="0">
                <a:solidFill>
                  <a:schemeClr val="bg1"/>
                </a:solidFill>
              </a:rPr>
              <a:t>    information </a:t>
            </a:r>
            <a:r>
              <a:rPr lang="en-US" sz="2400" dirty="0">
                <a:solidFill>
                  <a:schemeClr val="bg1"/>
                </a:solidFill>
              </a:rPr>
              <a:t>from the user's interaction with it.</a:t>
            </a:r>
            <a:endParaRPr lang="en-US" sz="2400" dirty="0" smtClean="0">
              <a:solidFill>
                <a:schemeClr val="bg1"/>
              </a:solidFill>
            </a:endParaRPr>
          </a:p>
          <a:p>
            <a:r>
              <a:rPr lang="en-US" sz="2400" dirty="0" smtClean="0">
                <a:solidFill>
                  <a:schemeClr val="bg1"/>
                </a:solidFill>
              </a:rPr>
              <a:t>   </a:t>
            </a:r>
            <a:endParaRPr lang="en-US" sz="2400" dirty="0">
              <a:solidFill>
                <a:schemeClr val="bg1"/>
              </a:solidFill>
            </a:endParaRPr>
          </a:p>
          <a:p>
            <a:r>
              <a:rPr lang="en-US" sz="2400" dirty="0">
                <a:solidFill>
                  <a:schemeClr val="bg1"/>
                </a:solidFill>
              </a:rPr>
              <a:t> 4. The MVC model defines web applications with 3 logic layers</a:t>
            </a:r>
            <a:r>
              <a:rPr lang="en-US" sz="2400" dirty="0" smtClean="0">
                <a:solidFill>
                  <a:schemeClr val="bg1"/>
                </a:solidFill>
              </a:rPr>
              <a:t>:</a:t>
            </a:r>
          </a:p>
          <a:p>
            <a:r>
              <a:rPr lang="en-US" sz="2400" dirty="0">
                <a:solidFill>
                  <a:schemeClr val="bg1"/>
                </a:solidFill>
              </a:rPr>
              <a:t> </a:t>
            </a:r>
            <a:r>
              <a:rPr lang="en-US" sz="2400" dirty="0" smtClean="0">
                <a:solidFill>
                  <a:schemeClr val="bg1"/>
                </a:solidFill>
              </a:rPr>
              <a:t>                       </a:t>
            </a:r>
          </a:p>
          <a:p>
            <a:r>
              <a:rPr lang="en-US" sz="2400" dirty="0">
                <a:solidFill>
                  <a:schemeClr val="bg1"/>
                </a:solidFill>
              </a:rPr>
              <a:t> </a:t>
            </a:r>
            <a:r>
              <a:rPr lang="en-US" sz="2400" dirty="0" smtClean="0">
                <a:solidFill>
                  <a:schemeClr val="bg1"/>
                </a:solidFill>
              </a:rPr>
              <a:t>             a. Model Logic </a:t>
            </a:r>
            <a:r>
              <a:rPr lang="en-US" sz="2400" dirty="0" smtClean="0">
                <a:solidFill>
                  <a:schemeClr val="bg1"/>
                </a:solidFill>
                <a:sym typeface="Wingdings" panose="05000000000000000000" pitchFamily="2" charset="2"/>
              </a:rPr>
              <a:t> Business Layer</a:t>
            </a:r>
          </a:p>
          <a:p>
            <a:r>
              <a:rPr lang="en-US" sz="2400" dirty="0">
                <a:solidFill>
                  <a:schemeClr val="bg1"/>
                </a:solidFill>
                <a:sym typeface="Wingdings" panose="05000000000000000000" pitchFamily="2" charset="2"/>
              </a:rPr>
              <a:t> </a:t>
            </a:r>
            <a:r>
              <a:rPr lang="en-US" sz="2400" dirty="0" smtClean="0">
                <a:solidFill>
                  <a:schemeClr val="bg1"/>
                </a:solidFill>
                <a:sym typeface="Wingdings" panose="05000000000000000000" pitchFamily="2" charset="2"/>
              </a:rPr>
              <a:t>             b. View Logic  Display Layer</a:t>
            </a:r>
          </a:p>
          <a:p>
            <a:r>
              <a:rPr lang="en-US" sz="2400" dirty="0">
                <a:solidFill>
                  <a:schemeClr val="bg1"/>
                </a:solidFill>
                <a:sym typeface="Wingdings" panose="05000000000000000000" pitchFamily="2" charset="2"/>
              </a:rPr>
              <a:t> </a:t>
            </a:r>
            <a:r>
              <a:rPr lang="en-US" sz="2400" dirty="0" smtClean="0">
                <a:solidFill>
                  <a:schemeClr val="bg1"/>
                </a:solidFill>
                <a:sym typeface="Wingdings" panose="05000000000000000000" pitchFamily="2" charset="2"/>
              </a:rPr>
              <a:t>             c. Controller Logic  Input Control.</a:t>
            </a:r>
            <a:endParaRPr lang="en-US" sz="2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539" y="4537624"/>
            <a:ext cx="4874020" cy="2245327"/>
          </a:xfrm>
          <a:prstGeom prst="rect">
            <a:avLst/>
          </a:prstGeom>
        </p:spPr>
      </p:pic>
    </p:spTree>
    <p:extLst>
      <p:ext uri="{BB962C8B-B14F-4D97-AF65-F5344CB8AC3E}">
        <p14:creationId xmlns:p14="http://schemas.microsoft.com/office/powerpoint/2010/main" val="1456782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78" y="94889"/>
            <a:ext cx="11464505" cy="5940088"/>
          </a:xfrm>
          <a:prstGeom prst="rect">
            <a:avLst/>
          </a:prstGeom>
          <a:noFill/>
        </p:spPr>
        <p:txBody>
          <a:bodyPr wrap="square" rtlCol="0">
            <a:spAutoFit/>
          </a:bodyPr>
          <a:lstStyle/>
          <a:p>
            <a:r>
              <a:rPr lang="en-IN" sz="2800" b="1" dirty="0" smtClean="0">
                <a:solidFill>
                  <a:schemeClr val="bg1"/>
                </a:solidFill>
              </a:rPr>
              <a:t>6. </a:t>
            </a:r>
            <a:r>
              <a:rPr lang="en-IN" sz="2800" b="1" dirty="0">
                <a:solidFill>
                  <a:schemeClr val="bg1"/>
                </a:solidFill>
              </a:rPr>
              <a:t>Support for Cloud Deployment</a:t>
            </a:r>
            <a:r>
              <a:rPr lang="en-IN" sz="2800" b="1" dirty="0"/>
              <a:t> </a:t>
            </a:r>
            <a:r>
              <a:rPr lang="en-IN" sz="2800" b="1" dirty="0" smtClean="0">
                <a:solidFill>
                  <a:schemeClr val="bg1"/>
                </a:solidFill>
              </a:rPr>
              <a:t>:- </a:t>
            </a:r>
            <a:r>
              <a:rPr lang="en-US" sz="2400" dirty="0">
                <a:solidFill>
                  <a:schemeClr val="bg1"/>
                </a:solidFill>
              </a:rPr>
              <a:t>The modular architecture of </a:t>
            </a:r>
            <a:r>
              <a:rPr lang="en-US" sz="2400" dirty="0" smtClean="0">
                <a:solidFill>
                  <a:schemeClr val="bg1"/>
                </a:solidFill>
              </a:rPr>
              <a:t>the</a:t>
            </a:r>
          </a:p>
          <a:p>
            <a:r>
              <a:rPr lang="en-US" sz="2400" b="1" dirty="0">
                <a:solidFill>
                  <a:schemeClr val="bg1"/>
                </a:solidFill>
              </a:rPr>
              <a:t> </a:t>
            </a:r>
            <a:r>
              <a:rPr lang="en-US" sz="2400" b="1" dirty="0" smtClean="0">
                <a:solidFill>
                  <a:schemeClr val="bg1"/>
                </a:solidFill>
              </a:rPr>
              <a:t>   </a:t>
            </a:r>
            <a:r>
              <a:rPr lang="en-US" sz="2400" dirty="0" smtClean="0">
                <a:solidFill>
                  <a:schemeClr val="bg1"/>
                </a:solidFill>
              </a:rPr>
              <a:t>ASP.NET </a:t>
            </a:r>
            <a:r>
              <a:rPr lang="en-US" sz="2400" dirty="0">
                <a:solidFill>
                  <a:schemeClr val="bg1"/>
                </a:solidFill>
              </a:rPr>
              <a:t>Core MVC framework allows </a:t>
            </a:r>
            <a:r>
              <a:rPr lang="en-US" sz="2400" dirty="0" smtClean="0">
                <a:solidFill>
                  <a:schemeClr val="bg1"/>
                </a:solidFill>
              </a:rPr>
              <a:t>us </a:t>
            </a:r>
            <a:r>
              <a:rPr lang="en-US" sz="2400" dirty="0">
                <a:solidFill>
                  <a:schemeClr val="bg1"/>
                </a:solidFill>
              </a:rPr>
              <a:t>to deploy to </a:t>
            </a:r>
            <a:r>
              <a:rPr lang="en-US" sz="2400" dirty="0" smtClean="0">
                <a:solidFill>
                  <a:schemeClr val="bg1"/>
                </a:solidFill>
              </a:rPr>
              <a:t>the </a:t>
            </a:r>
            <a:r>
              <a:rPr lang="en-US" sz="2400" dirty="0">
                <a:solidFill>
                  <a:schemeClr val="bg1"/>
                </a:solidFill>
              </a:rPr>
              <a:t>cloud. It </a:t>
            </a:r>
            <a:r>
              <a:rPr lang="en-US" sz="2400" dirty="0" smtClean="0">
                <a:solidFill>
                  <a:schemeClr val="bg1"/>
                </a:solidFill>
              </a:rPr>
              <a:t>means</a:t>
            </a:r>
          </a:p>
          <a:p>
            <a:r>
              <a:rPr lang="en-US" sz="2400" b="1" dirty="0">
                <a:solidFill>
                  <a:schemeClr val="bg1"/>
                </a:solidFill>
              </a:rPr>
              <a:t> </a:t>
            </a:r>
            <a:r>
              <a:rPr lang="en-US" sz="2400" b="1" dirty="0" smtClean="0">
                <a:solidFill>
                  <a:schemeClr val="bg1"/>
                </a:solidFill>
              </a:rPr>
              <a:t>   </a:t>
            </a:r>
            <a:r>
              <a:rPr lang="en-US" sz="2400" dirty="0">
                <a:solidFill>
                  <a:schemeClr val="bg1"/>
                </a:solidFill>
              </a:rPr>
              <a:t>that </a:t>
            </a:r>
            <a:r>
              <a:rPr lang="en-US" sz="2400" dirty="0" smtClean="0">
                <a:solidFill>
                  <a:schemeClr val="bg1"/>
                </a:solidFill>
              </a:rPr>
              <a:t>we </a:t>
            </a:r>
            <a:r>
              <a:rPr lang="en-US" sz="2400" dirty="0">
                <a:solidFill>
                  <a:schemeClr val="bg1"/>
                </a:solidFill>
              </a:rPr>
              <a:t>can easily develop applications with ASP.NET Core </a:t>
            </a:r>
            <a:r>
              <a:rPr lang="en-US" sz="2400" dirty="0" smtClean="0">
                <a:solidFill>
                  <a:schemeClr val="bg1"/>
                </a:solidFill>
              </a:rPr>
              <a:t>MVC’s </a:t>
            </a:r>
          </a:p>
          <a:p>
            <a:r>
              <a:rPr lang="en-US" sz="2400" b="1" dirty="0">
                <a:solidFill>
                  <a:schemeClr val="bg1"/>
                </a:solidFill>
              </a:rPr>
              <a:t> </a:t>
            </a:r>
            <a:r>
              <a:rPr lang="en-US" sz="2400" b="1" dirty="0" smtClean="0">
                <a:solidFill>
                  <a:schemeClr val="bg1"/>
                </a:solidFill>
              </a:rPr>
              <a:t>   </a:t>
            </a:r>
            <a:r>
              <a:rPr lang="en-US" sz="2400" dirty="0" smtClean="0">
                <a:solidFill>
                  <a:schemeClr val="bg1"/>
                </a:solidFill>
              </a:rPr>
              <a:t>support </a:t>
            </a:r>
            <a:r>
              <a:rPr lang="en-US" sz="2400" dirty="0">
                <a:solidFill>
                  <a:schemeClr val="bg1"/>
                </a:solidFill>
              </a:rPr>
              <a:t>that is ready to be deployed on the cloud</a:t>
            </a:r>
            <a:r>
              <a:rPr lang="en-US" sz="2400" dirty="0" smtClean="0">
                <a:solidFill>
                  <a:schemeClr val="bg1"/>
                </a:solidFill>
              </a:rPr>
              <a:t>.</a:t>
            </a:r>
          </a:p>
          <a:p>
            <a:endParaRPr lang="en-US" sz="2400" dirty="0">
              <a:solidFill>
                <a:schemeClr val="bg1"/>
              </a:solidFill>
            </a:endParaRPr>
          </a:p>
          <a:p>
            <a:r>
              <a:rPr lang="en-US" sz="2800" b="1" dirty="0" smtClean="0">
                <a:solidFill>
                  <a:schemeClr val="bg1"/>
                </a:solidFill>
              </a:rPr>
              <a:t>7. </a:t>
            </a:r>
            <a:r>
              <a:rPr lang="en-IN" sz="2800" b="1" dirty="0">
                <a:solidFill>
                  <a:schemeClr val="bg1"/>
                </a:solidFill>
              </a:rPr>
              <a:t>Developing Cross-Platform Applications </a:t>
            </a:r>
            <a:r>
              <a:rPr lang="en-IN" sz="2800" b="1" dirty="0" smtClean="0">
                <a:solidFill>
                  <a:schemeClr val="bg1"/>
                </a:solidFill>
              </a:rPr>
              <a:t>:- </a:t>
            </a:r>
            <a:r>
              <a:rPr lang="en-US" sz="2400" dirty="0">
                <a:solidFill>
                  <a:schemeClr val="bg1"/>
                </a:solidFill>
              </a:rPr>
              <a:t>The biggest </a:t>
            </a:r>
            <a:r>
              <a:rPr lang="en-US" sz="2400" dirty="0" smtClean="0">
                <a:solidFill>
                  <a:schemeClr val="bg1"/>
                </a:solidFill>
              </a:rPr>
              <a:t>advantage</a:t>
            </a:r>
          </a:p>
          <a:p>
            <a:r>
              <a:rPr lang="en-US" sz="2400" b="1" dirty="0">
                <a:solidFill>
                  <a:schemeClr val="bg1"/>
                </a:solidFill>
              </a:rPr>
              <a:t> </a:t>
            </a:r>
            <a:r>
              <a:rPr lang="en-US" sz="2400" b="1" dirty="0" smtClean="0">
                <a:solidFill>
                  <a:schemeClr val="bg1"/>
                </a:solidFill>
              </a:rPr>
              <a:t>    </a:t>
            </a:r>
            <a:r>
              <a:rPr lang="en-US" sz="2400" dirty="0">
                <a:solidFill>
                  <a:schemeClr val="bg1"/>
                </a:solidFill>
              </a:rPr>
              <a:t>that a developer can draw from ASP.NET Core MVC is that it allows </a:t>
            </a:r>
            <a:r>
              <a:rPr lang="en-US" sz="2400" dirty="0" smtClean="0">
                <a:solidFill>
                  <a:schemeClr val="bg1"/>
                </a:solidFill>
              </a:rPr>
              <a:t>him</a:t>
            </a:r>
          </a:p>
          <a:p>
            <a:r>
              <a:rPr lang="en-US" sz="2400" b="1" dirty="0">
                <a:solidFill>
                  <a:schemeClr val="bg1"/>
                </a:solidFill>
              </a:rPr>
              <a:t> </a:t>
            </a:r>
            <a:r>
              <a:rPr lang="en-US" sz="2400" b="1" dirty="0" smtClean="0">
                <a:solidFill>
                  <a:schemeClr val="bg1"/>
                </a:solidFill>
              </a:rPr>
              <a:t>    </a:t>
            </a:r>
            <a:r>
              <a:rPr lang="en-US" sz="2400" dirty="0">
                <a:solidFill>
                  <a:schemeClr val="bg1"/>
                </a:solidFill>
              </a:rPr>
              <a:t>to develop cross-platform applications. The framework does not only </a:t>
            </a:r>
            <a:endParaRPr lang="en-US" sz="2400" dirty="0" smtClean="0">
              <a:solidFill>
                <a:schemeClr val="bg1"/>
              </a:solidFill>
            </a:endParaRPr>
          </a:p>
          <a:p>
            <a:r>
              <a:rPr lang="en-US" sz="2400" dirty="0">
                <a:solidFill>
                  <a:schemeClr val="bg1"/>
                </a:solidFill>
              </a:rPr>
              <a:t> </a:t>
            </a:r>
            <a:r>
              <a:rPr lang="en-US" sz="2400" dirty="0" smtClean="0">
                <a:solidFill>
                  <a:schemeClr val="bg1"/>
                </a:solidFill>
              </a:rPr>
              <a:t>    </a:t>
            </a:r>
            <a:r>
              <a:rPr lang="en-US" sz="2400" dirty="0">
                <a:solidFill>
                  <a:schemeClr val="bg1"/>
                </a:solidFill>
              </a:rPr>
              <a:t>support Windows but also other platforms such as Mac and Linux. The </a:t>
            </a:r>
            <a:endParaRPr lang="en-US" sz="2400" dirty="0" smtClean="0">
              <a:solidFill>
                <a:schemeClr val="bg1"/>
              </a:solidFill>
            </a:endParaRPr>
          </a:p>
          <a:p>
            <a:r>
              <a:rPr lang="en-US" sz="2400" dirty="0">
                <a:solidFill>
                  <a:schemeClr val="bg1"/>
                </a:solidFill>
              </a:rPr>
              <a:t> </a:t>
            </a:r>
            <a:r>
              <a:rPr lang="en-US" sz="2400" dirty="0" smtClean="0">
                <a:solidFill>
                  <a:schemeClr val="bg1"/>
                </a:solidFill>
              </a:rPr>
              <a:t>    </a:t>
            </a:r>
            <a:r>
              <a:rPr lang="en-US" sz="2400" dirty="0">
                <a:solidFill>
                  <a:schemeClr val="bg1"/>
                </a:solidFill>
              </a:rPr>
              <a:t>developers get the support from Visual Code Studio Code to </a:t>
            </a:r>
            <a:r>
              <a:rPr lang="en-US" sz="2400" dirty="0" smtClean="0">
                <a:solidFill>
                  <a:schemeClr val="bg1"/>
                </a:solidFill>
              </a:rPr>
              <a:t>develop</a:t>
            </a:r>
          </a:p>
          <a:p>
            <a:r>
              <a:rPr lang="en-US" sz="2400" b="1" dirty="0">
                <a:solidFill>
                  <a:schemeClr val="bg1"/>
                </a:solidFill>
              </a:rPr>
              <a:t> </a:t>
            </a:r>
            <a:r>
              <a:rPr lang="en-US" sz="2400" b="1" dirty="0" smtClean="0">
                <a:solidFill>
                  <a:schemeClr val="bg1"/>
                </a:solidFill>
              </a:rPr>
              <a:t>    </a:t>
            </a:r>
            <a:r>
              <a:rPr lang="en-US" sz="2400" dirty="0">
                <a:solidFill>
                  <a:schemeClr val="bg1"/>
                </a:solidFill>
              </a:rPr>
              <a:t>applications in Linux and Mac OS.  </a:t>
            </a:r>
            <a:endParaRPr lang="en-IN" sz="2400" b="1" dirty="0">
              <a:solidFill>
                <a:schemeClr val="bg1"/>
              </a:solidFill>
            </a:endParaRPr>
          </a:p>
          <a:p>
            <a:r>
              <a:rPr lang="en-US" sz="2400" b="1" dirty="0">
                <a:solidFill>
                  <a:schemeClr val="bg1"/>
                </a:solidFill>
              </a:rPr>
              <a:t> </a:t>
            </a:r>
          </a:p>
          <a:p>
            <a:endParaRPr lang="en-IN" sz="2400" b="1" dirty="0">
              <a:solidFill>
                <a:schemeClr val="bg1"/>
              </a:solidFill>
            </a:endParaRPr>
          </a:p>
          <a:p>
            <a:endParaRPr lang="en-IN" sz="3200" b="1" dirty="0">
              <a:solidFill>
                <a:schemeClr val="bg1"/>
              </a:solidFill>
            </a:endParaRPr>
          </a:p>
          <a:p>
            <a:endParaRPr lang="en-IN" sz="2800" b="1"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429" y="3933645"/>
            <a:ext cx="6016925" cy="2855344"/>
          </a:xfrm>
          <a:prstGeom prst="rect">
            <a:avLst/>
          </a:prstGeom>
        </p:spPr>
      </p:pic>
    </p:spTree>
    <p:extLst>
      <p:ext uri="{BB962C8B-B14F-4D97-AF65-F5344CB8AC3E}">
        <p14:creationId xmlns:p14="http://schemas.microsoft.com/office/powerpoint/2010/main" val="2934397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67" y="1"/>
            <a:ext cx="8088551" cy="785004"/>
          </a:xfrm>
        </p:spPr>
        <p:txBody>
          <a:bodyPr/>
          <a:lstStyle/>
          <a:p>
            <a:r>
              <a:rPr lang="en-IN" b="1" dirty="0" smtClean="0">
                <a:solidFill>
                  <a:schemeClr val="bg1"/>
                </a:solidFill>
              </a:rPr>
              <a:t>   WHY MVC OVER WEB FORMS…?</a:t>
            </a:r>
            <a:endParaRPr lang="en-IN" b="1" dirty="0">
              <a:solidFill>
                <a:schemeClr val="bg1"/>
              </a:solidFill>
            </a:endParaRPr>
          </a:p>
        </p:txBody>
      </p:sp>
      <p:sp>
        <p:nvSpPr>
          <p:cNvPr id="3" name="TextBox 2"/>
          <p:cNvSpPr txBox="1"/>
          <p:nvPr/>
        </p:nvSpPr>
        <p:spPr>
          <a:xfrm>
            <a:off x="287396" y="714396"/>
            <a:ext cx="10975524" cy="6740307"/>
          </a:xfrm>
          <a:prstGeom prst="rect">
            <a:avLst/>
          </a:prstGeom>
          <a:noFill/>
        </p:spPr>
        <p:txBody>
          <a:bodyPr wrap="square" rtlCol="0">
            <a:spAutoFit/>
          </a:bodyPr>
          <a:lstStyle/>
          <a:p>
            <a:pPr marL="457200" indent="-457200">
              <a:buAutoNum type="arabicPeriod"/>
            </a:pPr>
            <a:r>
              <a:rPr lang="en-US" sz="2400" dirty="0" smtClean="0">
                <a:solidFill>
                  <a:schemeClr val="bg1"/>
                </a:solidFill>
              </a:rPr>
              <a:t>ASP.NET </a:t>
            </a:r>
            <a:r>
              <a:rPr lang="en-US" sz="2400" dirty="0">
                <a:solidFill>
                  <a:schemeClr val="bg1"/>
                </a:solidFill>
              </a:rPr>
              <a:t>MVC is based on the MVC design pattern which provides us the facility to create an application fast, easily and full control. It is not a substitute of Web Forms but it is a new technology which </a:t>
            </a:r>
            <a:r>
              <a:rPr lang="en-US" sz="2400" dirty="0" smtClean="0">
                <a:solidFill>
                  <a:schemeClr val="bg1"/>
                </a:solidFill>
              </a:rPr>
              <a:t>keeps update </a:t>
            </a:r>
            <a:r>
              <a:rPr lang="en-US" sz="2400" dirty="0">
                <a:solidFill>
                  <a:schemeClr val="bg1"/>
                </a:solidFill>
              </a:rPr>
              <a:t>with new web </a:t>
            </a:r>
            <a:r>
              <a:rPr lang="en-US" sz="2400" dirty="0" smtClean="0">
                <a:solidFill>
                  <a:schemeClr val="bg1"/>
                </a:solidFill>
              </a:rPr>
              <a:t>technologies. </a:t>
            </a:r>
          </a:p>
          <a:p>
            <a:pPr marL="457200" indent="-457200">
              <a:buAutoNum type="arabicPeriod"/>
            </a:pPr>
            <a:endParaRPr lang="en-US" sz="2400" dirty="0">
              <a:solidFill>
                <a:schemeClr val="bg1"/>
              </a:solidFill>
            </a:endParaRPr>
          </a:p>
          <a:p>
            <a:pPr marL="457200" indent="-457200">
              <a:buAutoNum type="arabicPeriod"/>
            </a:pPr>
            <a:r>
              <a:rPr lang="en-US" sz="2400" dirty="0">
                <a:solidFill>
                  <a:schemeClr val="bg1"/>
                </a:solidFill>
              </a:rPr>
              <a:t>Web form applications introduced the event-driven approach and also introduced View State and post-back</a:t>
            </a:r>
            <a:r>
              <a:rPr lang="en-US" sz="2400" dirty="0" smtClean="0">
                <a:solidFill>
                  <a:schemeClr val="bg1"/>
                </a:solidFill>
              </a:rPr>
              <a:t>. View </a:t>
            </a:r>
            <a:r>
              <a:rPr lang="en-US" sz="2400" dirty="0">
                <a:solidFill>
                  <a:schemeClr val="bg1"/>
                </a:solidFill>
              </a:rPr>
              <a:t>state affects the performance of the </a:t>
            </a:r>
            <a:r>
              <a:rPr lang="en-US" sz="2400" dirty="0" smtClean="0">
                <a:solidFill>
                  <a:schemeClr val="bg1"/>
                </a:solidFill>
              </a:rPr>
              <a:t>application. The </a:t>
            </a:r>
            <a:r>
              <a:rPr lang="en-US" sz="2400" dirty="0">
                <a:solidFill>
                  <a:schemeClr val="bg1"/>
                </a:solidFill>
              </a:rPr>
              <a:t>developer does not have any control of the rendering of the server control. </a:t>
            </a:r>
            <a:endParaRPr lang="en-US" sz="2400" dirty="0" smtClean="0">
              <a:solidFill>
                <a:schemeClr val="bg1"/>
              </a:solidFill>
            </a:endParaRPr>
          </a:p>
          <a:p>
            <a:pPr marL="457200" indent="-457200">
              <a:buAutoNum type="arabicPeriod"/>
            </a:pPr>
            <a:endParaRPr lang="en-US" sz="2400" dirty="0"/>
          </a:p>
          <a:p>
            <a:pPr marL="457200" indent="-457200">
              <a:buAutoNum type="arabicPeriod"/>
            </a:pPr>
            <a:r>
              <a:rPr lang="en-US" sz="2400" dirty="0" smtClean="0">
                <a:solidFill>
                  <a:schemeClr val="bg1"/>
                </a:solidFill>
              </a:rPr>
              <a:t>Also, </a:t>
            </a:r>
            <a:r>
              <a:rPr lang="en-US" sz="2400" dirty="0">
                <a:solidFill>
                  <a:schemeClr val="bg1"/>
                </a:solidFill>
              </a:rPr>
              <a:t>the Page lifecycle of an ASP web form is too complex. In a web form application, a single class displays the user interface and handles the user controls.  </a:t>
            </a:r>
            <a:endParaRPr lang="en-US" sz="2400" dirty="0" smtClean="0">
              <a:solidFill>
                <a:schemeClr val="bg1"/>
              </a:solidFill>
            </a:endParaRPr>
          </a:p>
          <a:p>
            <a:pPr marL="457200" indent="-457200">
              <a:buAutoNum type="arabicPeriod"/>
            </a:pPr>
            <a:endParaRPr lang="en-US" sz="2400" dirty="0">
              <a:solidFill>
                <a:schemeClr val="bg1"/>
              </a:solidFill>
            </a:endParaRPr>
          </a:p>
          <a:p>
            <a:pPr marL="457200" indent="-457200">
              <a:buAutoNum type="arabicPeriod"/>
            </a:pPr>
            <a:r>
              <a:rPr lang="en-US" sz="2400" dirty="0">
                <a:solidFill>
                  <a:schemeClr val="bg1"/>
                </a:solidFill>
              </a:rPr>
              <a:t>The Separation of Concern has not been fit with web form </a:t>
            </a:r>
            <a:r>
              <a:rPr lang="en-US" sz="2400" dirty="0" smtClean="0">
                <a:solidFill>
                  <a:schemeClr val="bg1"/>
                </a:solidFill>
              </a:rPr>
              <a:t>based</a:t>
            </a:r>
          </a:p>
          <a:p>
            <a:r>
              <a:rPr lang="en-US" sz="2400" dirty="0"/>
              <a:t> </a:t>
            </a:r>
            <a:r>
              <a:rPr lang="en-US" sz="2400" dirty="0" smtClean="0"/>
              <a:t>    </a:t>
            </a:r>
            <a:r>
              <a:rPr lang="en-US" sz="2400" dirty="0" smtClean="0">
                <a:solidFill>
                  <a:schemeClr val="bg1"/>
                </a:solidFill>
              </a:rPr>
              <a:t>applications</a:t>
            </a:r>
            <a:r>
              <a:rPr lang="en-US" sz="2400" dirty="0">
                <a:solidFill>
                  <a:schemeClr val="bg1"/>
                </a:solidFill>
              </a:rPr>
              <a:t>. Also automated testing is very difficult in a </a:t>
            </a:r>
            <a:r>
              <a:rPr lang="en-US" sz="2400" dirty="0" smtClean="0">
                <a:solidFill>
                  <a:schemeClr val="bg1"/>
                </a:solidFill>
              </a:rPr>
              <a:t>post-back.</a:t>
            </a:r>
            <a:r>
              <a:rPr lang="en-US" sz="2400" dirty="0">
                <a:solidFill>
                  <a:schemeClr val="bg1"/>
                </a:solidFill>
              </a:rPr>
              <a:t/>
            </a:r>
            <a:br>
              <a:rPr lang="en-US" sz="2400" dirty="0">
                <a:solidFill>
                  <a:schemeClr val="bg1"/>
                </a:solidFill>
              </a:rPr>
            </a:br>
            <a:r>
              <a:rPr lang="en-US" sz="2400" dirty="0">
                <a:solidFill>
                  <a:schemeClr val="bg1"/>
                </a:solidFill>
              </a:rPr>
              <a:t> </a:t>
            </a:r>
            <a:br>
              <a:rPr lang="en-US" sz="2400" dirty="0">
                <a:solidFill>
                  <a:schemeClr val="bg1"/>
                </a:solidFill>
              </a:rPr>
            </a:br>
            <a:endParaRPr lang="en-US" sz="2400" dirty="0" smtClean="0">
              <a:solidFill>
                <a:schemeClr val="bg1"/>
              </a:solidFill>
            </a:endParaRPr>
          </a:p>
        </p:txBody>
      </p:sp>
    </p:spTree>
    <p:extLst>
      <p:ext uri="{BB962C8B-B14F-4D97-AF65-F5344CB8AC3E}">
        <p14:creationId xmlns:p14="http://schemas.microsoft.com/office/powerpoint/2010/main" val="3098941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35" y="69011"/>
            <a:ext cx="10469743" cy="1078302"/>
          </a:xfrm>
        </p:spPr>
        <p:txBody>
          <a:bodyPr/>
          <a:lstStyle/>
          <a:p>
            <a:r>
              <a:rPr lang="en-IN" b="1" dirty="0" smtClean="0">
                <a:solidFill>
                  <a:schemeClr val="bg1"/>
                </a:solidFill>
              </a:rPr>
              <a:t>ADVANTAGES AND DISADVANTAGES OF MVC</a:t>
            </a:r>
            <a:endParaRPr lang="en-IN" b="1" dirty="0">
              <a:solidFill>
                <a:schemeClr val="bg1"/>
              </a:solidFill>
            </a:endParaRPr>
          </a:p>
        </p:txBody>
      </p:sp>
      <p:sp>
        <p:nvSpPr>
          <p:cNvPr id="3" name="TextBox 2"/>
          <p:cNvSpPr txBox="1"/>
          <p:nvPr/>
        </p:nvSpPr>
        <p:spPr>
          <a:xfrm>
            <a:off x="270295" y="1327184"/>
            <a:ext cx="11714672" cy="4770537"/>
          </a:xfrm>
          <a:prstGeom prst="rect">
            <a:avLst/>
          </a:prstGeom>
          <a:noFill/>
        </p:spPr>
        <p:txBody>
          <a:bodyPr wrap="square" rtlCol="0">
            <a:spAutoFit/>
          </a:bodyPr>
          <a:lstStyle/>
          <a:p>
            <a:r>
              <a:rPr lang="en-IN" sz="2800" b="1" dirty="0" smtClean="0">
                <a:solidFill>
                  <a:schemeClr val="bg1"/>
                </a:solidFill>
              </a:rPr>
              <a:t>ADVANTAGES :- </a:t>
            </a:r>
          </a:p>
          <a:p>
            <a:r>
              <a:rPr lang="en-IN" sz="2800" b="1" dirty="0">
                <a:solidFill>
                  <a:schemeClr val="bg1"/>
                </a:solidFill>
              </a:rPr>
              <a:t> </a:t>
            </a:r>
            <a:r>
              <a:rPr lang="en-IN" sz="2800" b="1" dirty="0" smtClean="0">
                <a:solidFill>
                  <a:schemeClr val="bg1"/>
                </a:solidFill>
              </a:rPr>
              <a:t>   </a:t>
            </a:r>
            <a:r>
              <a:rPr lang="en-IN" sz="2400" dirty="0" smtClean="0">
                <a:solidFill>
                  <a:schemeClr val="bg1"/>
                </a:solidFill>
              </a:rPr>
              <a:t>1. </a:t>
            </a:r>
            <a:r>
              <a:rPr lang="en-US" sz="2400" dirty="0">
                <a:solidFill>
                  <a:schemeClr val="bg1"/>
                </a:solidFill>
              </a:rPr>
              <a:t>Each MVC object has different </a:t>
            </a:r>
            <a:r>
              <a:rPr lang="en-US" sz="2400" dirty="0" smtClean="0">
                <a:solidFill>
                  <a:schemeClr val="bg1"/>
                </a:solidFill>
              </a:rPr>
              <a:t>responsibilities.</a:t>
            </a:r>
          </a:p>
          <a:p>
            <a:r>
              <a:rPr lang="en-US" sz="2400" dirty="0">
                <a:solidFill>
                  <a:schemeClr val="bg1"/>
                </a:solidFill>
              </a:rPr>
              <a:t> </a:t>
            </a:r>
            <a:r>
              <a:rPr lang="en-US" sz="2400" dirty="0" smtClean="0">
                <a:solidFill>
                  <a:schemeClr val="bg1"/>
                </a:solidFill>
              </a:rPr>
              <a:t>    2. The </a:t>
            </a:r>
            <a:r>
              <a:rPr lang="en-US" sz="2400" dirty="0">
                <a:solidFill>
                  <a:schemeClr val="bg1"/>
                </a:solidFill>
              </a:rPr>
              <a:t>development progresses in </a:t>
            </a:r>
            <a:r>
              <a:rPr lang="en-US" sz="2400" dirty="0" smtClean="0">
                <a:solidFill>
                  <a:schemeClr val="bg1"/>
                </a:solidFill>
              </a:rPr>
              <a:t>parallel.</a:t>
            </a:r>
          </a:p>
          <a:p>
            <a:r>
              <a:rPr lang="en-US" sz="2400" dirty="0">
                <a:solidFill>
                  <a:schemeClr val="bg1"/>
                </a:solidFill>
              </a:rPr>
              <a:t> </a:t>
            </a:r>
            <a:r>
              <a:rPr lang="en-US" sz="2400" dirty="0" smtClean="0">
                <a:solidFill>
                  <a:schemeClr val="bg1"/>
                </a:solidFill>
              </a:rPr>
              <a:t>    3. </a:t>
            </a:r>
            <a:r>
              <a:rPr lang="en-US" sz="2400" dirty="0">
                <a:solidFill>
                  <a:schemeClr val="bg1"/>
                </a:solidFill>
              </a:rPr>
              <a:t>Easy to manage and maintain your app </a:t>
            </a:r>
            <a:r>
              <a:rPr lang="en-US" sz="2400" dirty="0" smtClean="0">
                <a:solidFill>
                  <a:schemeClr val="bg1"/>
                </a:solidFill>
              </a:rPr>
              <a:t>code.</a:t>
            </a:r>
          </a:p>
          <a:p>
            <a:r>
              <a:rPr lang="en-US" sz="2400" dirty="0">
                <a:solidFill>
                  <a:schemeClr val="bg1"/>
                </a:solidFill>
              </a:rPr>
              <a:t> </a:t>
            </a:r>
            <a:r>
              <a:rPr lang="en-US" sz="2400" dirty="0" smtClean="0">
                <a:solidFill>
                  <a:schemeClr val="bg1"/>
                </a:solidFill>
              </a:rPr>
              <a:t>    4. </a:t>
            </a:r>
            <a:r>
              <a:rPr lang="en-US" sz="2400" dirty="0">
                <a:solidFill>
                  <a:schemeClr val="bg1"/>
                </a:solidFill>
              </a:rPr>
              <a:t>All classes and object are independent of each </a:t>
            </a:r>
            <a:r>
              <a:rPr lang="en-US" sz="2400" dirty="0" smtClean="0">
                <a:solidFill>
                  <a:schemeClr val="bg1"/>
                </a:solidFill>
              </a:rPr>
              <a:t>other.st-</a:t>
            </a:r>
          </a:p>
          <a:p>
            <a:r>
              <a:rPr lang="en-US" sz="2400" dirty="0">
                <a:solidFill>
                  <a:schemeClr val="bg1"/>
                </a:solidFill>
              </a:rPr>
              <a:t> </a:t>
            </a:r>
            <a:r>
              <a:rPr lang="en-US" sz="2400" dirty="0" smtClean="0">
                <a:solidFill>
                  <a:schemeClr val="bg1"/>
                </a:solidFill>
              </a:rPr>
              <a:t>    5. It support Test-Driven-Development </a:t>
            </a:r>
            <a:r>
              <a:rPr lang="en-US" sz="2400" dirty="0" err="1" smtClean="0">
                <a:solidFill>
                  <a:schemeClr val="bg1"/>
                </a:solidFill>
              </a:rPr>
              <a:t>i.e</a:t>
            </a:r>
            <a:r>
              <a:rPr lang="en-US" sz="2400" dirty="0" smtClean="0">
                <a:solidFill>
                  <a:schemeClr val="bg1"/>
                </a:solidFill>
              </a:rPr>
              <a:t> support for Unit Testing.</a:t>
            </a:r>
          </a:p>
          <a:p>
            <a:r>
              <a:rPr lang="en-US" sz="2400" dirty="0">
                <a:solidFill>
                  <a:schemeClr val="bg1"/>
                </a:solidFill>
              </a:rPr>
              <a:t> </a:t>
            </a:r>
            <a:r>
              <a:rPr lang="en-US" sz="2400" dirty="0" smtClean="0">
                <a:solidFill>
                  <a:schemeClr val="bg1"/>
                </a:solidFill>
              </a:rPr>
              <a:t>    6. Easier to update the application.</a:t>
            </a:r>
          </a:p>
          <a:p>
            <a:endParaRPr lang="en-US" sz="2400" dirty="0">
              <a:solidFill>
                <a:schemeClr val="bg1"/>
              </a:solidFill>
            </a:endParaRPr>
          </a:p>
          <a:p>
            <a:r>
              <a:rPr lang="en-US" sz="2800" b="1" dirty="0" smtClean="0">
                <a:solidFill>
                  <a:schemeClr val="bg1"/>
                </a:solidFill>
              </a:rPr>
              <a:t>DISADVANTAGES :-</a:t>
            </a:r>
          </a:p>
          <a:p>
            <a:r>
              <a:rPr lang="en-US" sz="2800" b="1" dirty="0">
                <a:solidFill>
                  <a:schemeClr val="bg1"/>
                </a:solidFill>
              </a:rPr>
              <a:t> </a:t>
            </a:r>
            <a:r>
              <a:rPr lang="en-US" sz="2800" b="1" dirty="0" smtClean="0">
                <a:solidFill>
                  <a:schemeClr val="bg1"/>
                </a:solidFill>
              </a:rPr>
              <a:t>   </a:t>
            </a:r>
            <a:r>
              <a:rPr lang="en-US" sz="2400" dirty="0" smtClean="0">
                <a:solidFill>
                  <a:schemeClr val="bg1"/>
                </a:solidFill>
              </a:rPr>
              <a:t>1.</a:t>
            </a:r>
            <a:r>
              <a:rPr lang="en-US" sz="2400" b="1" dirty="0" smtClean="0">
                <a:solidFill>
                  <a:schemeClr val="bg1"/>
                </a:solidFill>
              </a:rPr>
              <a:t> </a:t>
            </a:r>
            <a:r>
              <a:rPr lang="en-US" sz="2400" dirty="0">
                <a:solidFill>
                  <a:schemeClr val="bg1"/>
                </a:solidFill>
              </a:rPr>
              <a:t>The model pattern is little </a:t>
            </a:r>
            <a:r>
              <a:rPr lang="en-US" sz="2400" dirty="0" smtClean="0">
                <a:solidFill>
                  <a:schemeClr val="bg1"/>
                </a:solidFill>
              </a:rPr>
              <a:t>complex.</a:t>
            </a:r>
          </a:p>
          <a:p>
            <a:r>
              <a:rPr lang="en-US" sz="2400" b="1" dirty="0">
                <a:solidFill>
                  <a:schemeClr val="bg1"/>
                </a:solidFill>
              </a:rPr>
              <a:t> </a:t>
            </a:r>
            <a:r>
              <a:rPr lang="en-US" sz="2400" b="1" dirty="0" smtClean="0">
                <a:solidFill>
                  <a:schemeClr val="bg1"/>
                </a:solidFill>
              </a:rPr>
              <a:t>    </a:t>
            </a:r>
            <a:r>
              <a:rPr lang="en-US" sz="2400" dirty="0" smtClean="0">
                <a:solidFill>
                  <a:schemeClr val="bg1"/>
                </a:solidFill>
              </a:rPr>
              <a:t>2. </a:t>
            </a:r>
            <a:r>
              <a:rPr lang="en-US" sz="2400" dirty="0">
                <a:solidFill>
                  <a:schemeClr val="bg1"/>
                </a:solidFill>
              </a:rPr>
              <a:t>It is little difficult to use MVC as like modern user interface</a:t>
            </a:r>
            <a:r>
              <a:rPr lang="en-US" sz="2400" dirty="0" smtClean="0">
                <a:solidFill>
                  <a:schemeClr val="bg1"/>
                </a:solidFill>
              </a:rPr>
              <a:t>.</a:t>
            </a:r>
          </a:p>
          <a:p>
            <a:r>
              <a:rPr lang="en-US" sz="2400" dirty="0">
                <a:solidFill>
                  <a:schemeClr val="bg1"/>
                </a:solidFill>
              </a:rPr>
              <a:t> </a:t>
            </a:r>
            <a:r>
              <a:rPr lang="en-US" sz="2400" dirty="0" smtClean="0">
                <a:solidFill>
                  <a:schemeClr val="bg1"/>
                </a:solidFill>
              </a:rPr>
              <a:t>    3. Inefficiency of data access in view.</a:t>
            </a:r>
            <a:endParaRPr lang="en-IN" sz="2400" dirty="0">
              <a:solidFill>
                <a:schemeClr val="bg1"/>
              </a:solidFill>
            </a:endParaRPr>
          </a:p>
        </p:txBody>
      </p:sp>
      <p:sp>
        <p:nvSpPr>
          <p:cNvPr id="4" name="Rectangle 1"/>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3462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272927"/>
            <a:ext cx="8236976" cy="1469715"/>
          </a:xfrm>
        </p:spPr>
        <p:txBody>
          <a:bodyPr>
            <a:normAutofit/>
          </a:bodyPr>
          <a:lstStyle/>
          <a:p>
            <a:r>
              <a:rPr lang="en-US" sz="4800" b="1" dirty="0" smtClean="0">
                <a:solidFill>
                  <a:schemeClr val="bg1"/>
                </a:solidFill>
              </a:rPr>
              <a:t>AN OPINION</a:t>
            </a:r>
            <a:endParaRPr lang="en-IN" sz="4800" b="1" dirty="0">
              <a:solidFill>
                <a:schemeClr val="bg1"/>
              </a:solidFill>
            </a:endParaRPr>
          </a:p>
        </p:txBody>
      </p:sp>
      <p:sp>
        <p:nvSpPr>
          <p:cNvPr id="3" name="TextBox 2"/>
          <p:cNvSpPr txBox="1"/>
          <p:nvPr/>
        </p:nvSpPr>
        <p:spPr>
          <a:xfrm>
            <a:off x="442164" y="841186"/>
            <a:ext cx="11549436" cy="6278642"/>
          </a:xfrm>
          <a:prstGeom prst="rect">
            <a:avLst/>
          </a:prstGeom>
          <a:noFill/>
        </p:spPr>
        <p:txBody>
          <a:bodyPr wrap="square" rtlCol="0">
            <a:spAutoFit/>
          </a:bodyPr>
          <a:lstStyle/>
          <a:p>
            <a:r>
              <a:rPr lang="en-IN" sz="2400" dirty="0">
                <a:solidFill>
                  <a:schemeClr val="bg1"/>
                </a:solidFill>
              </a:rPr>
              <a:t>The MVC structure is very flexible. MVC is not easy to understand, it is an architecture that divides our software into smaller components. This division enables readability and modularity as well it makes easier the testing part.</a:t>
            </a:r>
          </a:p>
          <a:p>
            <a:endParaRPr lang="en-IN" sz="2400" dirty="0">
              <a:solidFill>
                <a:schemeClr val="bg1"/>
              </a:solidFill>
            </a:endParaRPr>
          </a:p>
          <a:p>
            <a:r>
              <a:rPr lang="en-IN" sz="2400" dirty="0">
                <a:solidFill>
                  <a:schemeClr val="bg1"/>
                </a:solidFill>
              </a:rPr>
              <a:t>Even though it is very popular and it does have some disadvantages, the main one is complexity.</a:t>
            </a:r>
          </a:p>
          <a:p>
            <a:endParaRPr lang="en-IN" sz="2400" dirty="0">
              <a:solidFill>
                <a:schemeClr val="bg1"/>
              </a:solidFill>
            </a:endParaRPr>
          </a:p>
          <a:p>
            <a:r>
              <a:rPr lang="en-IN" sz="2400" dirty="0">
                <a:solidFill>
                  <a:schemeClr val="bg1"/>
                </a:solidFill>
              </a:rPr>
              <a:t>Although with the </a:t>
            </a:r>
            <a:r>
              <a:rPr lang="en-IN" sz="2400" dirty="0" err="1">
                <a:solidFill>
                  <a:schemeClr val="bg1"/>
                </a:solidFill>
              </a:rPr>
              <a:t>segeration</a:t>
            </a:r>
            <a:r>
              <a:rPr lang="en-IN" sz="2400" dirty="0">
                <a:solidFill>
                  <a:schemeClr val="bg1"/>
                </a:solidFill>
              </a:rPr>
              <a:t> of code the MVC model ends up showing higher development speed (up to three times faster).</a:t>
            </a:r>
          </a:p>
          <a:p>
            <a:endParaRPr lang="en-IN" sz="2400" dirty="0">
              <a:solidFill>
                <a:schemeClr val="bg1"/>
              </a:solidFill>
            </a:endParaRPr>
          </a:p>
          <a:p>
            <a:r>
              <a:rPr lang="en-IN" sz="2400" dirty="0">
                <a:solidFill>
                  <a:schemeClr val="bg1"/>
                </a:solidFill>
              </a:rPr>
              <a:t>It is a great tool to help limit code duplication, and allow easy maintenance of the application.</a:t>
            </a:r>
          </a:p>
          <a:p>
            <a:endParaRPr lang="en-IN" sz="2400" dirty="0">
              <a:solidFill>
                <a:schemeClr val="bg1"/>
              </a:solidFill>
            </a:endParaRPr>
          </a:p>
          <a:p>
            <a:r>
              <a:rPr lang="en-IN" sz="2400" dirty="0">
                <a:solidFill>
                  <a:schemeClr val="bg1"/>
                </a:solidFill>
              </a:rPr>
              <a:t>The MVC paradigm is helpful during the initial planning phase of the application since it gives the developer an outline of how to arrange their ideas into actual code.</a:t>
            </a:r>
          </a:p>
          <a:p>
            <a:endParaRPr lang="en-IN" dirty="0"/>
          </a:p>
        </p:txBody>
      </p:sp>
    </p:spTree>
    <p:extLst>
      <p:ext uri="{BB962C8B-B14F-4D97-AF65-F5344CB8AC3E}">
        <p14:creationId xmlns:p14="http://schemas.microsoft.com/office/powerpoint/2010/main" val="2938960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406" y="221762"/>
            <a:ext cx="8534400" cy="1842565"/>
          </a:xfrm>
        </p:spPr>
        <p:txBody>
          <a:bodyPr>
            <a:normAutofit/>
          </a:bodyPr>
          <a:lstStyle/>
          <a:p>
            <a:r>
              <a:rPr lang="en-US" sz="6600" b="1" dirty="0" smtClean="0">
                <a:solidFill>
                  <a:schemeClr val="bg1"/>
                </a:solidFill>
              </a:rPr>
              <a:t>REFERENCES</a:t>
            </a:r>
            <a:endParaRPr lang="en-IN" sz="6600" b="1" dirty="0">
              <a:solidFill>
                <a:schemeClr val="bg1"/>
              </a:solidFill>
            </a:endParaRPr>
          </a:p>
        </p:txBody>
      </p:sp>
      <p:sp>
        <p:nvSpPr>
          <p:cNvPr id="3" name="TextBox 2"/>
          <p:cNvSpPr txBox="1"/>
          <p:nvPr/>
        </p:nvSpPr>
        <p:spPr>
          <a:xfrm>
            <a:off x="110836" y="2285999"/>
            <a:ext cx="12406747" cy="1938992"/>
          </a:xfrm>
          <a:prstGeom prst="rect">
            <a:avLst/>
          </a:prstGeom>
          <a:noFill/>
        </p:spPr>
        <p:txBody>
          <a:bodyPr wrap="square" rtlCol="0">
            <a:spAutoFit/>
          </a:bodyPr>
          <a:lstStyle/>
          <a:p>
            <a:pPr marL="457200" indent="-457200">
              <a:buAutoNum type="arabicPeriod"/>
            </a:pPr>
            <a:r>
              <a:rPr lang="en-US" sz="2400" b="1" dirty="0" smtClean="0">
                <a:solidFill>
                  <a:schemeClr val="bg1"/>
                </a:solidFill>
                <a:hlinkClick r:id="rId2"/>
              </a:rPr>
              <a:t>https</a:t>
            </a:r>
            <a:r>
              <a:rPr lang="en-US" sz="2400" b="1" dirty="0">
                <a:solidFill>
                  <a:schemeClr val="bg1"/>
                </a:solidFill>
                <a:hlinkClick r:id="rId2"/>
              </a:rPr>
              <a:t>://www.c-sharpcorner.com/UploadFile/85ed7a/Asp-Net-mvc6-features</a:t>
            </a:r>
            <a:r>
              <a:rPr lang="en-US" sz="2400" b="1" dirty="0" smtClean="0">
                <a:solidFill>
                  <a:schemeClr val="bg1"/>
                </a:solidFill>
                <a:hlinkClick r:id="rId2"/>
              </a:rPr>
              <a:t>/</a:t>
            </a:r>
            <a:endParaRPr lang="en-US" sz="2400" b="1" dirty="0" smtClean="0">
              <a:solidFill>
                <a:schemeClr val="bg1"/>
              </a:solidFill>
            </a:endParaRPr>
          </a:p>
          <a:p>
            <a:pPr marL="457200" indent="-457200">
              <a:buAutoNum type="arabicPeriod"/>
            </a:pPr>
            <a:endParaRPr lang="en-US" sz="2400" b="1" dirty="0">
              <a:solidFill>
                <a:schemeClr val="bg1"/>
              </a:solidFill>
            </a:endParaRPr>
          </a:p>
          <a:p>
            <a:pPr marL="457200" indent="-457200">
              <a:buAutoNum type="arabicPeriod"/>
            </a:pPr>
            <a:r>
              <a:rPr lang="en-US" sz="2400" b="1" dirty="0">
                <a:solidFill>
                  <a:schemeClr val="bg1"/>
                </a:solidFill>
                <a:hlinkClick r:id="rId3"/>
              </a:rPr>
              <a:t>http://</a:t>
            </a:r>
            <a:r>
              <a:rPr lang="en-US" sz="2400" b="1" dirty="0" smtClean="0">
                <a:solidFill>
                  <a:schemeClr val="bg1"/>
                </a:solidFill>
                <a:hlinkClick r:id="rId3"/>
              </a:rPr>
              <a:t>www.dotnet-stuff.com/tutorials/aspnet-mvc/features-of-asp-net-mvc</a:t>
            </a:r>
            <a:endParaRPr lang="en-US" sz="2400" b="1" dirty="0" smtClean="0">
              <a:solidFill>
                <a:schemeClr val="bg1"/>
              </a:solidFill>
            </a:endParaRPr>
          </a:p>
          <a:p>
            <a:pPr marL="457200" indent="-457200">
              <a:buAutoNum type="arabicPeriod"/>
            </a:pPr>
            <a:endParaRPr lang="en-US" sz="2400" b="1" dirty="0">
              <a:solidFill>
                <a:schemeClr val="bg1"/>
              </a:solidFill>
            </a:endParaRPr>
          </a:p>
          <a:p>
            <a:pPr marL="457200" indent="-457200">
              <a:buAutoNum type="arabicPeriod"/>
            </a:pPr>
            <a:r>
              <a:rPr lang="en-US" sz="2400" b="1" dirty="0" smtClean="0">
                <a:solidFill>
                  <a:schemeClr val="bg1"/>
                </a:solidFill>
              </a:rPr>
              <a:t>Microsoft Docs :- ASP.NET MVC overview.</a:t>
            </a:r>
          </a:p>
        </p:txBody>
      </p:sp>
    </p:spTree>
    <p:extLst>
      <p:ext uri="{BB962C8B-B14F-4D97-AF65-F5344CB8AC3E}">
        <p14:creationId xmlns:p14="http://schemas.microsoft.com/office/powerpoint/2010/main" val="288869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703" y="2341419"/>
            <a:ext cx="8534400" cy="1574799"/>
          </a:xfrm>
        </p:spPr>
        <p:txBody>
          <a:bodyPr>
            <a:normAutofit/>
          </a:bodyPr>
          <a:lstStyle/>
          <a:p>
            <a:r>
              <a:rPr lang="en-US" sz="8800" b="1" dirty="0" smtClean="0">
                <a:solidFill>
                  <a:schemeClr val="bg1"/>
                </a:solidFill>
              </a:rPr>
              <a:t>THANK YOU…!!!</a:t>
            </a:r>
            <a:endParaRPr lang="en-IN" sz="8800" b="1" dirty="0">
              <a:solidFill>
                <a:schemeClr val="bg1"/>
              </a:solidFill>
            </a:endParaRPr>
          </a:p>
        </p:txBody>
      </p:sp>
    </p:spTree>
    <p:extLst>
      <p:ext uri="{BB962C8B-B14F-4D97-AF65-F5344CB8AC3E}">
        <p14:creationId xmlns:p14="http://schemas.microsoft.com/office/powerpoint/2010/main" val="78885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858982"/>
            <a:ext cx="11752730" cy="1399308"/>
          </a:xfrm>
        </p:spPr>
        <p:txBody>
          <a:bodyPr/>
          <a:lstStyle/>
          <a:p>
            <a:r>
              <a:rPr lang="en-US" b="1" dirty="0">
                <a:solidFill>
                  <a:schemeClr val="bg1"/>
                </a:solidFill>
              </a:rPr>
              <a:t>LIVE PROJECT FOR ASP.NET </a:t>
            </a:r>
            <a:r>
              <a:rPr lang="en-US" b="1" dirty="0" smtClean="0">
                <a:solidFill>
                  <a:schemeClr val="bg1"/>
                </a:solidFill>
              </a:rPr>
              <a:t>MVC DEMONSTRATION</a:t>
            </a:r>
            <a:endParaRPr lang="en-IN" dirty="0"/>
          </a:p>
        </p:txBody>
      </p:sp>
      <p:sp>
        <p:nvSpPr>
          <p:cNvPr id="3" name="TextBox 2"/>
          <p:cNvSpPr txBox="1"/>
          <p:nvPr/>
        </p:nvSpPr>
        <p:spPr>
          <a:xfrm>
            <a:off x="1356931" y="2738718"/>
            <a:ext cx="9809017" cy="1354217"/>
          </a:xfrm>
          <a:prstGeom prst="rect">
            <a:avLst/>
          </a:prstGeom>
          <a:noFill/>
        </p:spPr>
        <p:txBody>
          <a:bodyPr wrap="square" rtlCol="0">
            <a:spAutoFit/>
          </a:bodyPr>
          <a:lstStyle/>
          <a:p>
            <a:r>
              <a:rPr lang="en-US" sz="3200" b="1" dirty="0">
                <a:solidFill>
                  <a:schemeClr val="bg1"/>
                </a:solidFill>
              </a:rPr>
              <a:t>GitHub Link:- </a:t>
            </a:r>
            <a:r>
              <a:rPr lang="en-US" sz="3200" b="1" dirty="0">
                <a:solidFill>
                  <a:schemeClr val="bg1"/>
                </a:solidFill>
                <a:hlinkClick r:id="rId2"/>
              </a:rPr>
              <a:t>https://github.com/gagandeepsingh77/Aapna</a:t>
            </a:r>
            <a:endParaRPr lang="en-IN" sz="3200" b="1" dirty="0">
              <a:solidFill>
                <a:schemeClr val="bg1"/>
              </a:solidFill>
            </a:endParaRPr>
          </a:p>
          <a:p>
            <a:endParaRPr lang="en-IN" dirty="0"/>
          </a:p>
        </p:txBody>
      </p:sp>
    </p:spTree>
    <p:extLst>
      <p:ext uri="{BB962C8B-B14F-4D97-AF65-F5344CB8AC3E}">
        <p14:creationId xmlns:p14="http://schemas.microsoft.com/office/powerpoint/2010/main" val="25336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3481" y="115916"/>
            <a:ext cx="8534400" cy="841213"/>
          </a:xfrm>
        </p:spPr>
        <p:txBody>
          <a:bodyPr>
            <a:normAutofit fontScale="90000"/>
          </a:bodyPr>
          <a:lstStyle/>
          <a:p>
            <a:r>
              <a:rPr lang="en-US" sz="6000" b="1" dirty="0" smtClean="0">
                <a:solidFill>
                  <a:schemeClr val="bg1"/>
                </a:solidFill>
              </a:rPr>
              <a:t>Model</a:t>
            </a:r>
            <a:endParaRPr lang="en-IN" sz="6000" b="1" dirty="0">
              <a:solidFill>
                <a:schemeClr val="bg1"/>
              </a:solidFill>
            </a:endParaRPr>
          </a:p>
        </p:txBody>
      </p:sp>
      <p:sp>
        <p:nvSpPr>
          <p:cNvPr id="4" name="TextBox 3"/>
          <p:cNvSpPr txBox="1"/>
          <p:nvPr/>
        </p:nvSpPr>
        <p:spPr>
          <a:xfrm>
            <a:off x="316196" y="1068224"/>
            <a:ext cx="11186117" cy="7940635"/>
          </a:xfrm>
          <a:prstGeom prst="rect">
            <a:avLst/>
          </a:prstGeom>
          <a:noFill/>
        </p:spPr>
        <p:txBody>
          <a:bodyPr wrap="square" rtlCol="0">
            <a:spAutoFit/>
          </a:bodyPr>
          <a:lstStyle/>
          <a:p>
            <a:r>
              <a:rPr lang="en-US" sz="2400" dirty="0" smtClean="0">
                <a:solidFill>
                  <a:schemeClr val="bg1"/>
                </a:solidFill>
              </a:rPr>
              <a:t>1. It is also known as </a:t>
            </a:r>
            <a:r>
              <a:rPr lang="en-US" sz="2400" b="1" dirty="0" smtClean="0">
                <a:solidFill>
                  <a:schemeClr val="bg1"/>
                </a:solidFill>
              </a:rPr>
              <a:t>domain</a:t>
            </a:r>
            <a:r>
              <a:rPr lang="en-US" sz="2400" dirty="0" smtClean="0">
                <a:solidFill>
                  <a:schemeClr val="bg1"/>
                </a:solidFill>
              </a:rPr>
              <a:t> or </a:t>
            </a:r>
            <a:r>
              <a:rPr lang="en-US" sz="2400" b="1" dirty="0" smtClean="0">
                <a:solidFill>
                  <a:schemeClr val="bg1"/>
                </a:solidFill>
              </a:rPr>
              <a:t>business layer</a:t>
            </a:r>
            <a:r>
              <a:rPr lang="en-US" sz="2400" dirty="0" smtClean="0">
                <a:solidFill>
                  <a:schemeClr val="bg1"/>
                </a:solidFill>
              </a:rPr>
              <a:t>, which defines the logic and         computation that manipulate and process the data.</a:t>
            </a:r>
          </a:p>
          <a:p>
            <a:endParaRPr lang="en-US" sz="2400" dirty="0">
              <a:solidFill>
                <a:schemeClr val="bg1"/>
              </a:solidFill>
            </a:endParaRPr>
          </a:p>
          <a:p>
            <a:r>
              <a:rPr lang="en-US" sz="2400" dirty="0" smtClean="0">
                <a:solidFill>
                  <a:schemeClr val="bg1"/>
                </a:solidFill>
              </a:rPr>
              <a:t>2. It is lowest level of the pattern which is </a:t>
            </a:r>
            <a:r>
              <a:rPr lang="en-US" sz="2400" b="1" dirty="0" smtClean="0">
                <a:solidFill>
                  <a:schemeClr val="bg1"/>
                </a:solidFill>
              </a:rPr>
              <a:t>responsible for managing and maintaining the data</a:t>
            </a:r>
            <a:r>
              <a:rPr lang="en-US" sz="2400" dirty="0" smtClean="0">
                <a:solidFill>
                  <a:schemeClr val="bg1"/>
                </a:solidFill>
              </a:rPr>
              <a:t>.</a:t>
            </a:r>
          </a:p>
          <a:p>
            <a:pPr marL="457200" indent="-457200">
              <a:buAutoNum type="arabicPeriod"/>
            </a:pPr>
            <a:endParaRPr lang="en-US" sz="2400" dirty="0">
              <a:solidFill>
                <a:schemeClr val="bg1"/>
              </a:solidFill>
            </a:endParaRPr>
          </a:p>
          <a:p>
            <a:r>
              <a:rPr lang="en-US" sz="2400" dirty="0" smtClean="0">
                <a:solidFill>
                  <a:schemeClr val="bg1"/>
                </a:solidFill>
              </a:rPr>
              <a:t>3. It responds to the request from the view and it also responds to instructions from the controller itself.</a:t>
            </a:r>
          </a:p>
          <a:p>
            <a:pPr marL="457200" indent="-457200">
              <a:buAutoNum type="arabicPeriod"/>
            </a:pPr>
            <a:endParaRPr lang="en-US" sz="2400" dirty="0">
              <a:solidFill>
                <a:schemeClr val="bg1"/>
              </a:solidFill>
            </a:endParaRPr>
          </a:p>
          <a:p>
            <a:r>
              <a:rPr lang="en-US" sz="2400" dirty="0" smtClean="0">
                <a:solidFill>
                  <a:schemeClr val="bg1"/>
                </a:solidFill>
              </a:rPr>
              <a:t>4. Model Logic </a:t>
            </a:r>
            <a:r>
              <a:rPr lang="en-US" sz="2400" b="1" dirty="0" smtClean="0">
                <a:solidFill>
                  <a:schemeClr val="bg1"/>
                </a:solidFill>
              </a:rPr>
              <a:t>ensures the integrity of data </a:t>
            </a:r>
            <a:r>
              <a:rPr lang="en-US" sz="2400" dirty="0" smtClean="0">
                <a:solidFill>
                  <a:schemeClr val="bg1"/>
                </a:solidFill>
              </a:rPr>
              <a:t>and allows to derive it.</a:t>
            </a:r>
          </a:p>
          <a:p>
            <a:endParaRPr lang="en-US" sz="2400" dirty="0">
              <a:solidFill>
                <a:schemeClr val="bg1"/>
              </a:solidFill>
            </a:endParaRPr>
          </a:p>
          <a:p>
            <a:r>
              <a:rPr lang="en-US" sz="2400" dirty="0" smtClean="0">
                <a:solidFill>
                  <a:schemeClr val="bg1"/>
                </a:solidFill>
              </a:rPr>
              <a:t>5. The Model contains all of the application </a:t>
            </a:r>
            <a:r>
              <a:rPr lang="en-US" sz="2400" b="1" dirty="0" smtClean="0">
                <a:solidFill>
                  <a:schemeClr val="bg1"/>
                </a:solidFill>
              </a:rPr>
              <a:t>business logic</a:t>
            </a:r>
            <a:r>
              <a:rPr lang="en-US" sz="2400" dirty="0">
                <a:solidFill>
                  <a:schemeClr val="bg1"/>
                </a:solidFill>
              </a:rPr>
              <a:t>, </a:t>
            </a:r>
            <a:r>
              <a:rPr lang="en-US" sz="2400" b="1" dirty="0" smtClean="0">
                <a:solidFill>
                  <a:schemeClr val="bg1"/>
                </a:solidFill>
              </a:rPr>
              <a:t>validation </a:t>
            </a:r>
          </a:p>
          <a:p>
            <a:r>
              <a:rPr lang="en-US" sz="2400" b="1" dirty="0">
                <a:solidFill>
                  <a:schemeClr val="bg1"/>
                </a:solidFill>
              </a:rPr>
              <a:t> </a:t>
            </a:r>
            <a:r>
              <a:rPr lang="en-US" sz="2400" b="1" dirty="0" smtClean="0">
                <a:solidFill>
                  <a:schemeClr val="bg1"/>
                </a:solidFill>
              </a:rPr>
              <a:t>   </a:t>
            </a:r>
            <a:r>
              <a:rPr lang="en-US" sz="2400" b="1" dirty="0">
                <a:solidFill>
                  <a:schemeClr val="bg1"/>
                </a:solidFill>
              </a:rPr>
              <a:t>logic</a:t>
            </a:r>
            <a:r>
              <a:rPr lang="en-US" sz="2400" dirty="0">
                <a:solidFill>
                  <a:schemeClr val="bg1"/>
                </a:solidFill>
              </a:rPr>
              <a:t>, </a:t>
            </a:r>
            <a:r>
              <a:rPr lang="en-US" sz="2400" dirty="0" smtClean="0">
                <a:solidFill>
                  <a:schemeClr val="bg1"/>
                </a:solidFill>
              </a:rPr>
              <a:t>and </a:t>
            </a:r>
            <a:r>
              <a:rPr lang="en-US" sz="2400" b="1" dirty="0">
                <a:solidFill>
                  <a:schemeClr val="bg1"/>
                </a:solidFill>
              </a:rPr>
              <a:t>database access logic</a:t>
            </a:r>
            <a:r>
              <a:rPr lang="en-US" sz="2400" dirty="0" smtClean="0">
                <a:solidFill>
                  <a:schemeClr val="bg1"/>
                </a:solidFill>
              </a:rPr>
              <a:t>.</a:t>
            </a:r>
            <a:endParaRPr lang="en-US" sz="2400" dirty="0">
              <a:solidFill>
                <a:schemeClr val="bg1"/>
              </a:solidFill>
            </a:endParaRPr>
          </a:p>
          <a:p>
            <a:endParaRPr lang="en-US" sz="2400" b="1" dirty="0" smtClean="0">
              <a:solidFill>
                <a:schemeClr val="bg1"/>
              </a:solidFill>
            </a:endParaRPr>
          </a:p>
          <a:p>
            <a:r>
              <a:rPr lang="en-US" sz="2400" dirty="0" smtClean="0">
                <a:solidFill>
                  <a:schemeClr val="bg1"/>
                </a:solidFill>
              </a:rPr>
              <a:t>6. Model represents the application core, i.e. </a:t>
            </a:r>
            <a:r>
              <a:rPr lang="en-US" sz="2400" b="1" dirty="0" smtClean="0">
                <a:solidFill>
                  <a:schemeClr val="bg1"/>
                </a:solidFill>
              </a:rPr>
              <a:t>a list of database records</a:t>
            </a:r>
            <a:r>
              <a:rPr lang="en-US" sz="2400" dirty="0" smtClean="0">
                <a:solidFill>
                  <a:schemeClr val="bg1"/>
                </a:solidFill>
              </a:rPr>
              <a:t>.</a:t>
            </a:r>
            <a:endParaRPr lang="en-US" sz="2400" dirty="0">
              <a:solidFill>
                <a:schemeClr val="bg1"/>
              </a:solidFill>
            </a:endParaRPr>
          </a:p>
          <a:p>
            <a:pPr marL="457200" indent="-457200">
              <a:buAutoNum type="arabicPeriod"/>
            </a:pPr>
            <a:endParaRPr lang="en-US" sz="2400" dirty="0">
              <a:solidFill>
                <a:schemeClr val="bg1"/>
              </a:solidFill>
            </a:endParaRPr>
          </a:p>
          <a:p>
            <a:endParaRPr lang="en-US" sz="2400" dirty="0">
              <a:solidFill>
                <a:schemeClr val="bg1"/>
              </a:solidFill>
            </a:endParaRPr>
          </a:p>
          <a:p>
            <a:pPr marL="457200" indent="-457200">
              <a:buAutoNum type="arabicPeriod"/>
            </a:pPr>
            <a:endParaRPr lang="en-IN" sz="2400" dirty="0" smtClean="0">
              <a:solidFill>
                <a:schemeClr val="bg1"/>
              </a:solidFill>
            </a:endParaRPr>
          </a:p>
          <a:p>
            <a:pPr marL="342900" indent="-342900">
              <a:buAutoNum type="arabicPeriod"/>
            </a:pPr>
            <a:endParaRPr lang="en-US" sz="2400" dirty="0"/>
          </a:p>
          <a:p>
            <a:endParaRPr lang="en-IN" dirty="0" smtClean="0"/>
          </a:p>
          <a:p>
            <a:pPr marL="342900" indent="-342900">
              <a:buAutoNum type="arabicPeriod"/>
            </a:pPr>
            <a:endParaRPr lang="en-US" dirty="0"/>
          </a:p>
          <a:p>
            <a:endParaRPr lang="en-US" dirty="0" smtClean="0"/>
          </a:p>
        </p:txBody>
      </p:sp>
    </p:spTree>
    <p:extLst>
      <p:ext uri="{BB962C8B-B14F-4D97-AF65-F5344CB8AC3E}">
        <p14:creationId xmlns:p14="http://schemas.microsoft.com/office/powerpoint/2010/main" val="3346048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07" y="25638"/>
            <a:ext cx="8630784" cy="1076769"/>
          </a:xfrm>
        </p:spPr>
        <p:txBody>
          <a:bodyPr>
            <a:normAutofit/>
          </a:bodyPr>
          <a:lstStyle/>
          <a:p>
            <a:r>
              <a:rPr lang="en-US" sz="6000" b="1" dirty="0" smtClean="0">
                <a:solidFill>
                  <a:schemeClr val="bg1"/>
                </a:solidFill>
              </a:rPr>
              <a:t>VIEW</a:t>
            </a:r>
            <a:endParaRPr lang="en-IN" sz="6000" b="1" dirty="0">
              <a:solidFill>
                <a:schemeClr val="bg1"/>
              </a:solidFill>
            </a:endParaRPr>
          </a:p>
        </p:txBody>
      </p:sp>
      <p:sp>
        <p:nvSpPr>
          <p:cNvPr id="4" name="TextBox 3"/>
          <p:cNvSpPr txBox="1"/>
          <p:nvPr/>
        </p:nvSpPr>
        <p:spPr>
          <a:xfrm>
            <a:off x="282011" y="1102407"/>
            <a:ext cx="11376632" cy="6278642"/>
          </a:xfrm>
          <a:prstGeom prst="rect">
            <a:avLst/>
          </a:prstGeom>
          <a:noFill/>
        </p:spPr>
        <p:txBody>
          <a:bodyPr wrap="square" rtlCol="0">
            <a:spAutoFit/>
          </a:bodyPr>
          <a:lstStyle/>
          <a:p>
            <a:r>
              <a:rPr lang="en-US" sz="2400" dirty="0" smtClean="0">
                <a:solidFill>
                  <a:schemeClr val="bg1"/>
                </a:solidFill>
              </a:rPr>
              <a:t>1. View displays the data i.e. </a:t>
            </a:r>
            <a:r>
              <a:rPr lang="en-US" sz="2400" b="1" dirty="0" smtClean="0">
                <a:solidFill>
                  <a:schemeClr val="bg1"/>
                </a:solidFill>
              </a:rPr>
              <a:t>the database records</a:t>
            </a:r>
            <a:r>
              <a:rPr lang="en-US" dirty="0" smtClean="0"/>
              <a:t>.</a:t>
            </a:r>
            <a:endParaRPr lang="en-IN" dirty="0"/>
          </a:p>
          <a:p>
            <a:endParaRPr lang="en-US" dirty="0" smtClean="0"/>
          </a:p>
          <a:p>
            <a:r>
              <a:rPr lang="en-US" sz="2400" dirty="0" smtClean="0">
                <a:solidFill>
                  <a:schemeClr val="bg1"/>
                </a:solidFill>
              </a:rPr>
              <a:t>2. View Logic represents the model in a suitable format to interact and</a:t>
            </a:r>
          </a:p>
          <a:p>
            <a:r>
              <a:rPr lang="en-US" sz="2400" dirty="0">
                <a:solidFill>
                  <a:schemeClr val="bg1"/>
                </a:solidFill>
              </a:rPr>
              <a:t> </a:t>
            </a:r>
            <a:r>
              <a:rPr lang="en-US" sz="2400" dirty="0" smtClean="0">
                <a:solidFill>
                  <a:schemeClr val="bg1"/>
                </a:solidFill>
              </a:rPr>
              <a:t>   access </a:t>
            </a:r>
            <a:r>
              <a:rPr lang="en-US" sz="2400" dirty="0">
                <a:solidFill>
                  <a:schemeClr val="bg1"/>
                </a:solidFill>
              </a:rPr>
              <a:t>the </a:t>
            </a:r>
            <a:r>
              <a:rPr lang="en-US" sz="2400" dirty="0" smtClean="0">
                <a:solidFill>
                  <a:schemeClr val="bg1"/>
                </a:solidFill>
              </a:rPr>
              <a:t>data, usually called “</a:t>
            </a:r>
            <a:r>
              <a:rPr lang="en-US" sz="2400" b="1" dirty="0" smtClean="0">
                <a:solidFill>
                  <a:schemeClr val="bg1"/>
                </a:solidFill>
              </a:rPr>
              <a:t>User Interface</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3. A View requests information from the model, that it needs to generate</a:t>
            </a:r>
          </a:p>
          <a:p>
            <a:r>
              <a:rPr lang="en-US" sz="2400" dirty="0">
                <a:solidFill>
                  <a:schemeClr val="bg1"/>
                </a:solidFill>
              </a:rPr>
              <a:t> </a:t>
            </a:r>
            <a:r>
              <a:rPr lang="en-US" sz="2400" dirty="0" smtClean="0">
                <a:solidFill>
                  <a:schemeClr val="bg1"/>
                </a:solidFill>
              </a:rPr>
              <a:t>   an </a:t>
            </a:r>
            <a:r>
              <a:rPr lang="en-US" sz="2400" dirty="0">
                <a:solidFill>
                  <a:schemeClr val="bg1"/>
                </a:solidFill>
              </a:rPr>
              <a:t>output </a:t>
            </a:r>
            <a:r>
              <a:rPr lang="en-US" sz="2400" dirty="0" smtClean="0">
                <a:solidFill>
                  <a:schemeClr val="bg1"/>
                </a:solidFill>
              </a:rPr>
              <a:t>representation, </a:t>
            </a:r>
            <a:r>
              <a:rPr lang="en-US" sz="2400" dirty="0" err="1" smtClean="0">
                <a:solidFill>
                  <a:schemeClr val="bg1"/>
                </a:solidFill>
              </a:rPr>
              <a:t>i.e</a:t>
            </a:r>
            <a:r>
              <a:rPr lang="en-US" sz="2400" dirty="0" smtClean="0">
                <a:solidFill>
                  <a:schemeClr val="bg1"/>
                </a:solidFill>
              </a:rPr>
              <a:t> </a:t>
            </a:r>
            <a:r>
              <a:rPr lang="en-US" sz="2400" b="1" dirty="0" smtClean="0">
                <a:solidFill>
                  <a:schemeClr val="bg1"/>
                </a:solidFill>
              </a:rPr>
              <a:t>it is an application that user can see</a:t>
            </a:r>
            <a:r>
              <a:rPr lang="en-US" sz="2400" dirty="0" smtClean="0">
                <a:solidFill>
                  <a:schemeClr val="bg1"/>
                </a:solidFill>
              </a:rPr>
              <a:t>.</a:t>
            </a:r>
          </a:p>
          <a:p>
            <a:endParaRPr lang="en-US" sz="2400" dirty="0" smtClean="0">
              <a:solidFill>
                <a:schemeClr val="bg1"/>
              </a:solidFill>
            </a:endParaRPr>
          </a:p>
          <a:p>
            <a:r>
              <a:rPr lang="en-US" sz="2400" dirty="0" smtClean="0">
                <a:solidFill>
                  <a:schemeClr val="bg1"/>
                </a:solidFill>
              </a:rPr>
              <a:t>4. MVC is often seen in web applications, where the view is the HTML page.</a:t>
            </a:r>
          </a:p>
          <a:p>
            <a:endParaRPr lang="en-US" sz="2400" dirty="0">
              <a:solidFill>
                <a:schemeClr val="bg1"/>
              </a:solidFill>
            </a:endParaRPr>
          </a:p>
          <a:p>
            <a:r>
              <a:rPr lang="en-IN" sz="2400" dirty="0" smtClean="0">
                <a:solidFill>
                  <a:schemeClr val="bg1"/>
                </a:solidFill>
              </a:rPr>
              <a:t>5. A major purpose of view objects is to </a:t>
            </a:r>
            <a:r>
              <a:rPr lang="en-IN" sz="2400" b="1" dirty="0" smtClean="0">
                <a:solidFill>
                  <a:schemeClr val="bg1"/>
                </a:solidFill>
              </a:rPr>
              <a:t>display data from the application’s</a:t>
            </a:r>
          </a:p>
          <a:p>
            <a:r>
              <a:rPr lang="en-IN" sz="2400" dirty="0" smtClean="0">
                <a:solidFill>
                  <a:schemeClr val="bg1"/>
                </a:solidFill>
              </a:rPr>
              <a:t>    </a:t>
            </a:r>
            <a:r>
              <a:rPr lang="en-IN" sz="2400" b="1" dirty="0">
                <a:solidFill>
                  <a:schemeClr val="bg1"/>
                </a:solidFill>
              </a:rPr>
              <a:t>model objects </a:t>
            </a:r>
            <a:r>
              <a:rPr lang="en-IN" sz="2400" dirty="0">
                <a:solidFill>
                  <a:schemeClr val="bg1"/>
                </a:solidFill>
              </a:rPr>
              <a:t>and to enable editing of data.</a:t>
            </a:r>
            <a:endParaRPr lang="en-US" sz="2400" dirty="0">
              <a:solidFill>
                <a:schemeClr val="bg1"/>
              </a:solidFill>
            </a:endParaRPr>
          </a:p>
          <a:p>
            <a:endParaRPr lang="en-US" sz="2400" dirty="0" smtClean="0">
              <a:solidFill>
                <a:schemeClr val="bg1"/>
              </a:solidFill>
            </a:endParaRPr>
          </a:p>
          <a:p>
            <a:r>
              <a:rPr lang="en-US" sz="2400" dirty="0" smtClean="0">
                <a:solidFill>
                  <a:schemeClr val="bg1"/>
                </a:solidFill>
              </a:rPr>
              <a:t>6. </a:t>
            </a:r>
            <a:r>
              <a:rPr lang="en-US" sz="2400" dirty="0">
                <a:solidFill>
                  <a:schemeClr val="bg1"/>
                </a:solidFill>
              </a:rPr>
              <a:t>On basis of data transfer mechanism ASP.NET MVC views are </a:t>
            </a:r>
            <a:r>
              <a:rPr lang="en-US" sz="2400" dirty="0" smtClean="0">
                <a:solidFill>
                  <a:schemeClr val="bg1"/>
                </a:solidFill>
              </a:rPr>
              <a:t>categorized</a:t>
            </a:r>
          </a:p>
          <a:p>
            <a:r>
              <a:rPr lang="en-US" sz="2400" dirty="0">
                <a:solidFill>
                  <a:schemeClr val="bg1"/>
                </a:solidFill>
              </a:rPr>
              <a:t> </a:t>
            </a:r>
            <a:r>
              <a:rPr lang="en-US" sz="2400" dirty="0" smtClean="0">
                <a:solidFill>
                  <a:schemeClr val="bg1"/>
                </a:solidFill>
              </a:rPr>
              <a:t>   </a:t>
            </a:r>
            <a:r>
              <a:rPr lang="en-US" sz="2400" dirty="0">
                <a:solidFill>
                  <a:schemeClr val="bg1"/>
                </a:solidFill>
              </a:rPr>
              <a:t>as two </a:t>
            </a:r>
            <a:r>
              <a:rPr lang="en-US" sz="2400" dirty="0" smtClean="0">
                <a:solidFill>
                  <a:schemeClr val="bg1"/>
                </a:solidFill>
              </a:rPr>
              <a:t>types:- </a:t>
            </a:r>
            <a:r>
              <a:rPr lang="en-US" sz="2400" b="1" dirty="0">
                <a:solidFill>
                  <a:schemeClr val="bg1"/>
                </a:solidFill>
              </a:rPr>
              <a:t>Dynamic </a:t>
            </a:r>
            <a:r>
              <a:rPr lang="en-US" sz="2400" b="1" dirty="0" smtClean="0">
                <a:solidFill>
                  <a:schemeClr val="bg1"/>
                </a:solidFill>
              </a:rPr>
              <a:t>view</a:t>
            </a:r>
            <a:r>
              <a:rPr lang="en-US" sz="2400" dirty="0">
                <a:solidFill>
                  <a:schemeClr val="bg1"/>
                </a:solidFill>
              </a:rPr>
              <a:t> </a:t>
            </a:r>
            <a:r>
              <a:rPr lang="en-US" sz="2400" dirty="0" smtClean="0">
                <a:solidFill>
                  <a:schemeClr val="bg1"/>
                </a:solidFill>
              </a:rPr>
              <a:t>and </a:t>
            </a:r>
            <a:r>
              <a:rPr lang="en-US" sz="2400" b="1" dirty="0" smtClean="0">
                <a:solidFill>
                  <a:schemeClr val="bg1"/>
                </a:solidFill>
              </a:rPr>
              <a:t>Strongly </a:t>
            </a:r>
            <a:r>
              <a:rPr lang="en-US" sz="2400" b="1" dirty="0">
                <a:solidFill>
                  <a:schemeClr val="bg1"/>
                </a:solidFill>
              </a:rPr>
              <a:t>typed view.</a:t>
            </a:r>
            <a:endParaRPr lang="en-IN" sz="2400" b="1" dirty="0">
              <a:solidFill>
                <a:schemeClr val="bg1"/>
              </a:solidFill>
            </a:endParaRPr>
          </a:p>
          <a:p>
            <a:endParaRPr lang="en-IN" sz="2400" b="1"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2220343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488" y="0"/>
            <a:ext cx="8238145" cy="931492"/>
          </a:xfrm>
        </p:spPr>
        <p:txBody>
          <a:bodyPr>
            <a:normAutofit fontScale="90000"/>
          </a:bodyPr>
          <a:lstStyle/>
          <a:p>
            <a:r>
              <a:rPr lang="en-IN" sz="6000" b="1" dirty="0" smtClean="0">
                <a:solidFill>
                  <a:schemeClr val="bg1"/>
                </a:solidFill>
              </a:rPr>
              <a:t>controller</a:t>
            </a:r>
            <a:endParaRPr lang="en-IN" sz="6000" b="1" dirty="0">
              <a:solidFill>
                <a:schemeClr val="bg1"/>
              </a:solidFill>
            </a:endParaRPr>
          </a:p>
        </p:txBody>
      </p:sp>
      <p:sp>
        <p:nvSpPr>
          <p:cNvPr id="5" name="TextBox 4"/>
          <p:cNvSpPr txBox="1"/>
          <p:nvPr/>
        </p:nvSpPr>
        <p:spPr>
          <a:xfrm>
            <a:off x="299651" y="1008404"/>
            <a:ext cx="11049712" cy="6740307"/>
          </a:xfrm>
          <a:prstGeom prst="rect">
            <a:avLst/>
          </a:prstGeom>
          <a:noFill/>
        </p:spPr>
        <p:txBody>
          <a:bodyPr wrap="square" rtlCol="0">
            <a:spAutoFit/>
          </a:bodyPr>
          <a:lstStyle/>
          <a:p>
            <a:r>
              <a:rPr lang="en-IN" sz="2400" dirty="0" smtClean="0">
                <a:solidFill>
                  <a:schemeClr val="bg1"/>
                </a:solidFill>
              </a:rPr>
              <a:t>1. The Controller is the part of the application that </a:t>
            </a:r>
            <a:r>
              <a:rPr lang="en-IN" sz="2400" b="1" dirty="0" smtClean="0">
                <a:solidFill>
                  <a:schemeClr val="bg1"/>
                </a:solidFill>
              </a:rPr>
              <a:t>handles user</a:t>
            </a:r>
            <a:endParaRPr lang="en-IN" sz="2400" dirty="0">
              <a:solidFill>
                <a:schemeClr val="bg1"/>
              </a:solidFill>
            </a:endParaRPr>
          </a:p>
          <a:p>
            <a:r>
              <a:rPr lang="en-IN" sz="2400" b="1" dirty="0" smtClean="0">
                <a:solidFill>
                  <a:schemeClr val="bg1"/>
                </a:solidFill>
              </a:rPr>
              <a:t>    interaction.</a:t>
            </a:r>
          </a:p>
          <a:p>
            <a:endParaRPr lang="en-IN" sz="2400" b="1" dirty="0">
              <a:solidFill>
                <a:schemeClr val="bg1"/>
              </a:solidFill>
            </a:endParaRPr>
          </a:p>
          <a:p>
            <a:r>
              <a:rPr lang="en-IN" sz="2400" dirty="0" smtClean="0">
                <a:solidFill>
                  <a:schemeClr val="bg1"/>
                </a:solidFill>
              </a:rPr>
              <a:t>2. </a:t>
            </a:r>
            <a:r>
              <a:rPr lang="en-US" sz="2400" dirty="0">
                <a:solidFill>
                  <a:schemeClr val="bg1"/>
                </a:solidFill>
              </a:rPr>
              <a:t>Controller act as a </a:t>
            </a:r>
            <a:r>
              <a:rPr lang="en-US" sz="2400" b="1" dirty="0">
                <a:solidFill>
                  <a:schemeClr val="bg1"/>
                </a:solidFill>
              </a:rPr>
              <a:t>mediator between view and model</a:t>
            </a:r>
            <a:r>
              <a:rPr lang="en-US" sz="2400" dirty="0">
                <a:solidFill>
                  <a:schemeClr val="bg1"/>
                </a:solidFill>
              </a:rPr>
              <a:t>. it is </a:t>
            </a:r>
            <a:r>
              <a:rPr lang="en-US" sz="2400" b="1" dirty="0" smtClean="0">
                <a:solidFill>
                  <a:schemeClr val="bg1"/>
                </a:solidFill>
              </a:rPr>
              <a:t>responsible</a:t>
            </a:r>
          </a:p>
          <a:p>
            <a:r>
              <a:rPr lang="en-US" sz="2400" b="1" dirty="0" smtClean="0">
                <a:solidFill>
                  <a:schemeClr val="bg1"/>
                </a:solidFill>
              </a:rPr>
              <a:t>    </a:t>
            </a:r>
            <a:r>
              <a:rPr lang="en-US" sz="2400" b="1" dirty="0">
                <a:solidFill>
                  <a:schemeClr val="bg1"/>
                </a:solidFill>
              </a:rPr>
              <a:t>to control the data transmission between the model and the view</a:t>
            </a:r>
            <a:r>
              <a:rPr lang="en-US" sz="2400" dirty="0">
                <a:solidFill>
                  <a:schemeClr val="bg1"/>
                </a:solidFill>
              </a:rPr>
              <a:t>.  </a:t>
            </a:r>
          </a:p>
          <a:p>
            <a:endParaRPr lang="en-IN" sz="2400" dirty="0">
              <a:solidFill>
                <a:schemeClr val="bg1"/>
              </a:solidFill>
            </a:endParaRPr>
          </a:p>
          <a:p>
            <a:r>
              <a:rPr lang="en-IN" sz="2400" dirty="0" smtClean="0">
                <a:solidFill>
                  <a:schemeClr val="bg1"/>
                </a:solidFill>
              </a:rPr>
              <a:t>3. Its main function is to </a:t>
            </a:r>
            <a:r>
              <a:rPr lang="en-IN" sz="2400" b="1" dirty="0" smtClean="0">
                <a:solidFill>
                  <a:schemeClr val="bg1"/>
                </a:solidFill>
              </a:rPr>
              <a:t>read data from a view</a:t>
            </a:r>
            <a:r>
              <a:rPr lang="en-IN" sz="2400" dirty="0" smtClean="0">
                <a:solidFill>
                  <a:schemeClr val="bg1"/>
                </a:solidFill>
              </a:rPr>
              <a:t>, </a:t>
            </a:r>
            <a:r>
              <a:rPr lang="en-IN" sz="2400" b="1" dirty="0" smtClean="0">
                <a:solidFill>
                  <a:schemeClr val="bg1"/>
                </a:solidFill>
              </a:rPr>
              <a:t>control user input</a:t>
            </a:r>
            <a:r>
              <a:rPr lang="en-IN" sz="2400" dirty="0" smtClean="0">
                <a:solidFill>
                  <a:schemeClr val="bg1"/>
                </a:solidFill>
              </a:rPr>
              <a:t>, and</a:t>
            </a:r>
          </a:p>
          <a:p>
            <a:r>
              <a:rPr lang="en-IN" sz="2400" dirty="0">
                <a:solidFill>
                  <a:schemeClr val="bg1"/>
                </a:solidFill>
              </a:rPr>
              <a:t> </a:t>
            </a:r>
            <a:r>
              <a:rPr lang="en-IN" sz="2400" dirty="0" smtClean="0">
                <a:solidFill>
                  <a:schemeClr val="bg1"/>
                </a:solidFill>
              </a:rPr>
              <a:t>   </a:t>
            </a:r>
            <a:r>
              <a:rPr lang="en-IN" sz="2400" b="1" dirty="0">
                <a:solidFill>
                  <a:schemeClr val="bg1"/>
                </a:solidFill>
              </a:rPr>
              <a:t>send input data to the model</a:t>
            </a:r>
            <a:r>
              <a:rPr lang="en-IN" sz="2400" dirty="0" smtClean="0">
                <a:solidFill>
                  <a:schemeClr val="bg1"/>
                </a:solidFill>
              </a:rPr>
              <a:t>.</a:t>
            </a:r>
          </a:p>
          <a:p>
            <a:endParaRPr lang="en-IN" sz="2400" dirty="0">
              <a:solidFill>
                <a:schemeClr val="bg1"/>
              </a:solidFill>
            </a:endParaRPr>
          </a:p>
          <a:p>
            <a:r>
              <a:rPr lang="en-IN" sz="2400" dirty="0" smtClean="0">
                <a:solidFill>
                  <a:schemeClr val="bg1"/>
                </a:solidFill>
              </a:rPr>
              <a:t>4. It handles the user actions and may invoke changes on the model and </a:t>
            </a:r>
          </a:p>
          <a:p>
            <a:r>
              <a:rPr lang="en-IN" sz="2400" dirty="0">
                <a:solidFill>
                  <a:schemeClr val="bg1"/>
                </a:solidFill>
              </a:rPr>
              <a:t> </a:t>
            </a:r>
            <a:r>
              <a:rPr lang="en-IN" sz="2400" dirty="0" smtClean="0">
                <a:solidFill>
                  <a:schemeClr val="bg1"/>
                </a:solidFill>
              </a:rPr>
              <a:t>   view.</a:t>
            </a:r>
          </a:p>
          <a:p>
            <a:endParaRPr lang="en-IN" sz="2400" dirty="0">
              <a:solidFill>
                <a:schemeClr val="bg1"/>
              </a:solidFill>
            </a:endParaRPr>
          </a:p>
          <a:p>
            <a:r>
              <a:rPr lang="en-IN" sz="2400" dirty="0" smtClean="0">
                <a:solidFill>
                  <a:schemeClr val="bg1"/>
                </a:solidFill>
              </a:rPr>
              <a:t>5. In ASP.NET MVC the </a:t>
            </a:r>
            <a:r>
              <a:rPr lang="en-IN" sz="2400" b="1" dirty="0" smtClean="0">
                <a:solidFill>
                  <a:schemeClr val="bg1"/>
                </a:solidFill>
              </a:rPr>
              <a:t>Controller is a class</a:t>
            </a:r>
            <a:r>
              <a:rPr lang="en-IN" sz="2400" dirty="0" smtClean="0">
                <a:solidFill>
                  <a:schemeClr val="bg1"/>
                </a:solidFill>
              </a:rPr>
              <a:t> derived from the base class</a:t>
            </a:r>
          </a:p>
          <a:p>
            <a:r>
              <a:rPr lang="en-IN" sz="2400" dirty="0">
                <a:solidFill>
                  <a:schemeClr val="bg1"/>
                </a:solidFill>
              </a:rPr>
              <a:t> </a:t>
            </a:r>
            <a:r>
              <a:rPr lang="en-IN" sz="2400" dirty="0" smtClean="0">
                <a:solidFill>
                  <a:schemeClr val="bg1"/>
                </a:solidFill>
              </a:rPr>
              <a:t>   </a:t>
            </a:r>
            <a:r>
              <a:rPr lang="en-IN" sz="2400" b="1" dirty="0" err="1">
                <a:solidFill>
                  <a:schemeClr val="bg1"/>
                </a:solidFill>
              </a:rPr>
              <a:t>System.Web.Mvc.Controller</a:t>
            </a:r>
            <a:r>
              <a:rPr lang="en-IN" sz="2400" dirty="0"/>
              <a:t> </a:t>
            </a:r>
            <a:r>
              <a:rPr lang="en-IN" sz="2400" dirty="0">
                <a:solidFill>
                  <a:schemeClr val="bg1"/>
                </a:solidFill>
              </a:rPr>
              <a:t>which </a:t>
            </a:r>
            <a:r>
              <a:rPr lang="en-IN" sz="2400" b="1" dirty="0">
                <a:solidFill>
                  <a:schemeClr val="bg1"/>
                </a:solidFill>
              </a:rPr>
              <a:t>contains a public method called </a:t>
            </a:r>
            <a:r>
              <a:rPr lang="en-IN" sz="2400" b="1" dirty="0" smtClean="0">
                <a:solidFill>
                  <a:schemeClr val="bg1"/>
                </a:solidFill>
              </a:rPr>
              <a:t> </a:t>
            </a:r>
          </a:p>
          <a:p>
            <a:r>
              <a:rPr lang="en-IN" sz="2400" b="1" dirty="0">
                <a:solidFill>
                  <a:schemeClr val="bg1"/>
                </a:solidFill>
              </a:rPr>
              <a:t> </a:t>
            </a:r>
            <a:r>
              <a:rPr lang="en-IN" sz="2400" b="1" dirty="0" smtClean="0">
                <a:solidFill>
                  <a:schemeClr val="bg1"/>
                </a:solidFill>
              </a:rPr>
              <a:t>   Action Methods.</a:t>
            </a:r>
            <a:endParaRPr lang="en-IN" sz="2400" b="1" dirty="0">
              <a:solidFill>
                <a:schemeClr val="bg1"/>
              </a:solidFill>
            </a:endParaRPr>
          </a:p>
          <a:p>
            <a:endParaRPr lang="en-IN" sz="2400" dirty="0">
              <a:solidFill>
                <a:schemeClr val="bg1"/>
              </a:solidFill>
            </a:endParaRPr>
          </a:p>
          <a:p>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359021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32" y="419532"/>
            <a:ext cx="8569132" cy="1238351"/>
          </a:xfrm>
        </p:spPr>
        <p:txBody>
          <a:bodyPr>
            <a:noAutofit/>
          </a:bodyPr>
          <a:lstStyle/>
          <a:p>
            <a:r>
              <a:rPr lang="en-IN" sz="6600" b="1" dirty="0" smtClean="0">
                <a:solidFill>
                  <a:schemeClr val="bg1"/>
                </a:solidFill>
              </a:rPr>
              <a:t>HIST</a:t>
            </a:r>
            <a:r>
              <a:rPr lang="en-IN" sz="6600" b="1" dirty="0">
                <a:solidFill>
                  <a:schemeClr val="bg1"/>
                </a:solidFill>
              </a:rPr>
              <a:t>R</a:t>
            </a:r>
            <a:r>
              <a:rPr lang="en-IN" sz="6600" b="1" dirty="0" smtClean="0">
                <a:solidFill>
                  <a:schemeClr val="bg1"/>
                </a:solidFill>
              </a:rPr>
              <a:t>OY OF MVC</a:t>
            </a:r>
            <a:endParaRPr lang="en-IN" sz="6600" b="1" dirty="0">
              <a:solidFill>
                <a:schemeClr val="bg1"/>
              </a:solidFill>
            </a:endParaRPr>
          </a:p>
        </p:txBody>
      </p:sp>
      <p:sp>
        <p:nvSpPr>
          <p:cNvPr id="3" name="TextBox 2"/>
          <p:cNvSpPr txBox="1"/>
          <p:nvPr/>
        </p:nvSpPr>
        <p:spPr>
          <a:xfrm>
            <a:off x="341832" y="1350235"/>
            <a:ext cx="11459910" cy="7294305"/>
          </a:xfrm>
          <a:prstGeom prst="rect">
            <a:avLst/>
          </a:prstGeom>
          <a:noFill/>
        </p:spPr>
        <p:txBody>
          <a:bodyPr wrap="square" rtlCol="0">
            <a:spAutoFit/>
          </a:bodyPr>
          <a:lstStyle/>
          <a:p>
            <a:pPr marL="342900" indent="-342900">
              <a:buAutoNum type="arabicPeriod"/>
            </a:pPr>
            <a:endParaRPr lang="en-IN" sz="2400" b="1" dirty="0" smtClean="0">
              <a:solidFill>
                <a:schemeClr val="bg1"/>
              </a:solidFill>
            </a:endParaRPr>
          </a:p>
          <a:p>
            <a:endParaRPr lang="en-IN" sz="2400" dirty="0">
              <a:solidFill>
                <a:schemeClr val="bg1"/>
              </a:solidFill>
            </a:endParaRPr>
          </a:p>
          <a:p>
            <a:pPr marL="342900" indent="-342900">
              <a:buAutoNum type="arabicPeriod"/>
            </a:pPr>
            <a:r>
              <a:rPr lang="en-IN" sz="2400" dirty="0" err="1" smtClean="0">
                <a:solidFill>
                  <a:schemeClr val="bg1"/>
                </a:solidFill>
              </a:rPr>
              <a:t>Trygve</a:t>
            </a:r>
            <a:r>
              <a:rPr lang="en-IN" sz="2400" dirty="0" smtClean="0">
                <a:solidFill>
                  <a:schemeClr val="bg1"/>
                </a:solidFill>
              </a:rPr>
              <a:t> </a:t>
            </a:r>
            <a:r>
              <a:rPr lang="en-IN" sz="2400" dirty="0" err="1" smtClean="0">
                <a:solidFill>
                  <a:schemeClr val="bg1"/>
                </a:solidFill>
              </a:rPr>
              <a:t>Reenskaug</a:t>
            </a:r>
            <a:r>
              <a:rPr lang="en-IN" sz="2400" dirty="0" smtClean="0">
                <a:solidFill>
                  <a:schemeClr val="bg1"/>
                </a:solidFill>
              </a:rPr>
              <a:t> </a:t>
            </a:r>
            <a:r>
              <a:rPr lang="en-IN" sz="2400" b="1" dirty="0" smtClean="0">
                <a:solidFill>
                  <a:schemeClr val="bg1"/>
                </a:solidFill>
              </a:rPr>
              <a:t>introduced MVC in the 1970s </a:t>
            </a:r>
            <a:r>
              <a:rPr lang="en-IN" sz="2400" dirty="0" smtClean="0">
                <a:solidFill>
                  <a:schemeClr val="bg1"/>
                </a:solidFill>
              </a:rPr>
              <a:t>and formulated the model-view-controller pattern for Graphic User Interface software design in 1979 while visiting the Xerox Palo Alto Research </a:t>
            </a:r>
            <a:r>
              <a:rPr lang="en-IN" sz="2400" dirty="0" err="1" smtClean="0">
                <a:solidFill>
                  <a:schemeClr val="bg1"/>
                </a:solidFill>
              </a:rPr>
              <a:t>Center</a:t>
            </a:r>
            <a:r>
              <a:rPr lang="en-IN" sz="2400" dirty="0" smtClean="0">
                <a:solidFill>
                  <a:schemeClr val="bg1"/>
                </a:solidFill>
              </a:rPr>
              <a:t>.</a:t>
            </a:r>
          </a:p>
          <a:p>
            <a:pPr marL="342900" indent="-342900">
              <a:buAutoNum type="arabicPeriod"/>
            </a:pPr>
            <a:endParaRPr lang="en-IN" sz="2400" dirty="0">
              <a:solidFill>
                <a:schemeClr val="bg1"/>
              </a:solidFill>
            </a:endParaRPr>
          </a:p>
          <a:p>
            <a:pPr marL="342900" indent="-342900">
              <a:buAutoNum type="arabicPeriod"/>
            </a:pPr>
            <a:r>
              <a:rPr lang="en-IN" sz="2400" dirty="0" smtClean="0">
                <a:solidFill>
                  <a:schemeClr val="bg1"/>
                </a:solidFill>
              </a:rPr>
              <a:t>In the 1980s, Jim </a:t>
            </a:r>
            <a:r>
              <a:rPr lang="en-IN" sz="2400" dirty="0" err="1" smtClean="0">
                <a:solidFill>
                  <a:schemeClr val="bg1"/>
                </a:solidFill>
              </a:rPr>
              <a:t>Althoff</a:t>
            </a:r>
            <a:r>
              <a:rPr lang="en-IN" sz="2400" dirty="0" smtClean="0">
                <a:solidFill>
                  <a:schemeClr val="bg1"/>
                </a:solidFill>
              </a:rPr>
              <a:t> and other implemented a version of MVC for the Smalltalk-80 class library.</a:t>
            </a:r>
          </a:p>
          <a:p>
            <a:pPr marL="342900" indent="-342900">
              <a:buAutoNum type="arabicPeriod"/>
            </a:pPr>
            <a:endParaRPr lang="en-IN" sz="2400" dirty="0">
              <a:solidFill>
                <a:schemeClr val="bg1"/>
              </a:solidFill>
            </a:endParaRPr>
          </a:p>
          <a:p>
            <a:pPr marL="342900" indent="-342900">
              <a:buAutoNum type="arabicPeriod"/>
            </a:pPr>
            <a:r>
              <a:rPr lang="en-IN" sz="2400" dirty="0" smtClean="0">
                <a:solidFill>
                  <a:schemeClr val="bg1"/>
                </a:solidFill>
              </a:rPr>
              <a:t>MVC was expressed as a general concept, in a 1988 article The Journal of Object Technology.</a:t>
            </a:r>
          </a:p>
          <a:p>
            <a:pPr marL="342900" indent="-342900">
              <a:buAutoNum type="arabicPeriod"/>
            </a:pPr>
            <a:endParaRPr lang="en-IN" sz="2400" dirty="0">
              <a:solidFill>
                <a:schemeClr val="bg1"/>
              </a:solidFill>
            </a:endParaRPr>
          </a:p>
          <a:p>
            <a:pPr marL="342900" indent="-342900">
              <a:buAutoNum type="arabicPeriod"/>
            </a:pPr>
            <a:r>
              <a:rPr lang="en-IN" sz="2400" dirty="0" smtClean="0">
                <a:solidFill>
                  <a:schemeClr val="bg1"/>
                </a:solidFill>
              </a:rPr>
              <a:t>The use of MVC pattern in web applications grew after the introduction of NeXT’s WebObjects in 1996, which was originally written in Objective-C.</a:t>
            </a:r>
          </a:p>
          <a:p>
            <a:pPr marL="342900" indent="-342900">
              <a:buAutoNum type="arabicPeriod"/>
            </a:pPr>
            <a:endParaRPr lang="en-IN" sz="2400" dirty="0">
              <a:solidFill>
                <a:schemeClr val="bg1"/>
              </a:solidFill>
            </a:endParaRPr>
          </a:p>
          <a:p>
            <a:pPr marL="342900" indent="-342900">
              <a:buAutoNum type="arabicPeriod"/>
            </a:pPr>
            <a:endParaRPr lang="en-IN" sz="2400" dirty="0" smtClean="0">
              <a:solidFill>
                <a:schemeClr val="bg1"/>
              </a:solidFill>
            </a:endParaRPr>
          </a:p>
          <a:p>
            <a:pPr marL="342900" indent="-342900">
              <a:buAutoNum type="arabicPeriod"/>
            </a:pPr>
            <a:endParaRPr lang="en-IN" sz="2400" dirty="0">
              <a:solidFill>
                <a:schemeClr val="bg1"/>
              </a:solidFill>
            </a:endParaRPr>
          </a:p>
          <a:p>
            <a:pPr marL="342900" indent="-342900">
              <a:buAutoNum type="arabicPeriod"/>
            </a:pPr>
            <a:endParaRPr lang="en-IN" sz="2400" dirty="0" smtClean="0">
              <a:solidFill>
                <a:schemeClr val="bg1"/>
              </a:solidFill>
            </a:endParaRPr>
          </a:p>
          <a:p>
            <a:pPr marL="342900" indent="-342900">
              <a:buAutoNum type="arabicPeriod"/>
            </a:pPr>
            <a:endParaRPr lang="en-IN" dirty="0"/>
          </a:p>
          <a:p>
            <a:pPr marL="342900" indent="-342900">
              <a:buAutoNum type="arabicPeriod"/>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709" y="115368"/>
            <a:ext cx="2016807" cy="1922803"/>
          </a:xfrm>
          <a:prstGeom prst="rect">
            <a:avLst/>
          </a:prstGeom>
        </p:spPr>
      </p:pic>
    </p:spTree>
    <p:extLst>
      <p:ext uri="{BB962C8B-B14F-4D97-AF65-F5344CB8AC3E}">
        <p14:creationId xmlns:p14="http://schemas.microsoft.com/office/powerpoint/2010/main" val="2039772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194" y="393107"/>
            <a:ext cx="11365907" cy="6924973"/>
          </a:xfrm>
          <a:prstGeom prst="rect">
            <a:avLst/>
          </a:prstGeom>
          <a:noFill/>
        </p:spPr>
        <p:txBody>
          <a:bodyPr wrap="square" rtlCol="0">
            <a:spAutoFit/>
          </a:bodyPr>
          <a:lstStyle/>
          <a:p>
            <a:r>
              <a:rPr lang="en-IN" sz="2400" dirty="0" smtClean="0">
                <a:solidFill>
                  <a:schemeClr val="bg1"/>
                </a:solidFill>
              </a:rPr>
              <a:t>5. The MVC </a:t>
            </a:r>
            <a:r>
              <a:rPr lang="en-IN" sz="2400" dirty="0" err="1" smtClean="0">
                <a:solidFill>
                  <a:schemeClr val="bg1"/>
                </a:solidFill>
              </a:rPr>
              <a:t>oattern</a:t>
            </a:r>
            <a:r>
              <a:rPr lang="en-IN" sz="2400" dirty="0" smtClean="0">
                <a:solidFill>
                  <a:schemeClr val="bg1"/>
                </a:solidFill>
              </a:rPr>
              <a:t> subsequently evolved and give rise to variants such as</a:t>
            </a:r>
          </a:p>
          <a:p>
            <a:r>
              <a:rPr lang="en-IN" sz="2400" dirty="0">
                <a:solidFill>
                  <a:schemeClr val="bg1"/>
                </a:solidFill>
              </a:rPr>
              <a:t> </a:t>
            </a:r>
            <a:r>
              <a:rPr lang="en-IN" sz="2400" dirty="0" smtClean="0">
                <a:solidFill>
                  <a:schemeClr val="bg1"/>
                </a:solidFill>
              </a:rPr>
              <a:t>   </a:t>
            </a:r>
            <a:r>
              <a:rPr lang="en-IN" sz="2400" b="1" dirty="0">
                <a:solidFill>
                  <a:schemeClr val="bg1"/>
                </a:solidFill>
              </a:rPr>
              <a:t>Hierarchical Model-View-Controller</a:t>
            </a:r>
            <a:r>
              <a:rPr lang="en-IN" sz="2400" dirty="0">
                <a:solidFill>
                  <a:schemeClr val="bg1"/>
                </a:solidFill>
              </a:rPr>
              <a:t>, </a:t>
            </a:r>
            <a:r>
              <a:rPr lang="en-IN" sz="2400" b="1" dirty="0" smtClean="0">
                <a:solidFill>
                  <a:schemeClr val="bg1"/>
                </a:solidFill>
              </a:rPr>
              <a:t>Model-View-</a:t>
            </a:r>
            <a:r>
              <a:rPr lang="en-IN" sz="2400" b="1" dirty="0" err="1" smtClean="0">
                <a:solidFill>
                  <a:schemeClr val="bg1"/>
                </a:solidFill>
              </a:rPr>
              <a:t>Adapter</a:t>
            </a:r>
            <a:r>
              <a:rPr lang="en-IN" sz="2400" dirty="0" err="1" smtClean="0">
                <a:solidFill>
                  <a:schemeClr val="bg1"/>
                </a:solidFill>
              </a:rPr>
              <a:t>,</a:t>
            </a:r>
            <a:r>
              <a:rPr lang="en-IN" sz="2400" b="1" dirty="0" err="1" smtClean="0">
                <a:solidFill>
                  <a:schemeClr val="bg1"/>
                </a:solidFill>
              </a:rPr>
              <a:t>Model</a:t>
            </a:r>
            <a:r>
              <a:rPr lang="en-IN" sz="2400" b="1" dirty="0" smtClean="0">
                <a:solidFill>
                  <a:schemeClr val="bg1"/>
                </a:solidFill>
              </a:rPr>
              <a:t>-View-</a:t>
            </a:r>
          </a:p>
          <a:p>
            <a:r>
              <a:rPr lang="en-IN" sz="2400" b="1" dirty="0">
                <a:solidFill>
                  <a:schemeClr val="bg1"/>
                </a:solidFill>
              </a:rPr>
              <a:t> </a:t>
            </a:r>
            <a:r>
              <a:rPr lang="en-IN" sz="2400" b="1" dirty="0" smtClean="0">
                <a:solidFill>
                  <a:schemeClr val="bg1"/>
                </a:solidFill>
              </a:rPr>
              <a:t>   </a:t>
            </a:r>
            <a:r>
              <a:rPr lang="en-IN" sz="2400" b="1" dirty="0">
                <a:solidFill>
                  <a:schemeClr val="bg1"/>
                </a:solidFill>
              </a:rPr>
              <a:t>Presenter</a:t>
            </a:r>
            <a:r>
              <a:rPr lang="en-IN" sz="2400" dirty="0">
                <a:solidFill>
                  <a:schemeClr val="bg1"/>
                </a:solidFill>
              </a:rPr>
              <a:t> and </a:t>
            </a:r>
            <a:r>
              <a:rPr lang="en-IN" sz="2400" b="1" dirty="0">
                <a:solidFill>
                  <a:schemeClr val="bg1"/>
                </a:solidFill>
              </a:rPr>
              <a:t>Model-View-</a:t>
            </a:r>
            <a:r>
              <a:rPr lang="en-IN" sz="2400" b="1" dirty="0" err="1">
                <a:solidFill>
                  <a:schemeClr val="bg1"/>
                </a:solidFill>
              </a:rPr>
              <a:t>Viewmodel</a:t>
            </a:r>
            <a:r>
              <a:rPr lang="en-IN" sz="2400" dirty="0" smtClean="0">
                <a:solidFill>
                  <a:schemeClr val="bg1"/>
                </a:solidFill>
              </a:rPr>
              <a:t>.</a:t>
            </a:r>
          </a:p>
          <a:p>
            <a:endParaRPr lang="en-IN" sz="2400" dirty="0">
              <a:solidFill>
                <a:schemeClr val="bg1"/>
              </a:solidFill>
            </a:endParaRPr>
          </a:p>
          <a:p>
            <a:r>
              <a:rPr lang="en-IN" sz="2400" dirty="0" smtClean="0">
                <a:solidFill>
                  <a:schemeClr val="bg1"/>
                </a:solidFill>
              </a:rPr>
              <a:t>6. Later framework for </a:t>
            </a:r>
            <a:r>
              <a:rPr lang="en-IN" sz="2400" b="1" dirty="0" smtClean="0">
                <a:solidFill>
                  <a:schemeClr val="bg1"/>
                </a:solidFill>
              </a:rPr>
              <a:t>Java, such as Spring</a:t>
            </a:r>
            <a:r>
              <a:rPr lang="en-IN" sz="2400" dirty="0" smtClean="0">
                <a:solidFill>
                  <a:schemeClr val="bg1"/>
                </a:solidFill>
              </a:rPr>
              <a:t>, continued the strong bond </a:t>
            </a:r>
          </a:p>
          <a:p>
            <a:r>
              <a:rPr lang="en-IN" sz="2400" dirty="0">
                <a:solidFill>
                  <a:schemeClr val="bg1"/>
                </a:solidFill>
              </a:rPr>
              <a:t> </a:t>
            </a:r>
            <a:r>
              <a:rPr lang="en-IN" sz="2400" dirty="0" smtClean="0">
                <a:solidFill>
                  <a:schemeClr val="bg1"/>
                </a:solidFill>
              </a:rPr>
              <a:t>   between Java and MVC.</a:t>
            </a:r>
          </a:p>
          <a:p>
            <a:endParaRPr lang="en-IN" sz="2400" dirty="0">
              <a:solidFill>
                <a:schemeClr val="bg1"/>
              </a:solidFill>
            </a:endParaRPr>
          </a:p>
          <a:p>
            <a:r>
              <a:rPr lang="en-IN" sz="2400" dirty="0" smtClean="0">
                <a:solidFill>
                  <a:schemeClr val="bg1"/>
                </a:solidFill>
              </a:rPr>
              <a:t>7. The introduction of the frameworks </a:t>
            </a:r>
            <a:r>
              <a:rPr lang="en-IN" sz="2400" b="1" dirty="0" err="1" smtClean="0">
                <a:solidFill>
                  <a:schemeClr val="bg1"/>
                </a:solidFill>
              </a:rPr>
              <a:t>Django</a:t>
            </a:r>
            <a:r>
              <a:rPr lang="en-IN" sz="2400" b="1" dirty="0" smtClean="0">
                <a:solidFill>
                  <a:schemeClr val="bg1"/>
                </a:solidFill>
              </a:rPr>
              <a:t> for Python </a:t>
            </a:r>
            <a:r>
              <a:rPr lang="en-IN" sz="2400" dirty="0" smtClean="0">
                <a:solidFill>
                  <a:schemeClr val="bg1"/>
                </a:solidFill>
              </a:rPr>
              <a:t>and </a:t>
            </a:r>
            <a:r>
              <a:rPr lang="en-IN" sz="2400" b="1" dirty="0" smtClean="0">
                <a:solidFill>
                  <a:schemeClr val="bg1"/>
                </a:solidFill>
              </a:rPr>
              <a:t>Rails for Ruby</a:t>
            </a:r>
            <a:r>
              <a:rPr lang="en-IN" sz="2400" dirty="0" smtClean="0">
                <a:solidFill>
                  <a:schemeClr val="bg1"/>
                </a:solidFill>
              </a:rPr>
              <a:t>, </a:t>
            </a:r>
          </a:p>
          <a:p>
            <a:r>
              <a:rPr lang="en-IN" sz="2400" dirty="0">
                <a:solidFill>
                  <a:schemeClr val="bg1"/>
                </a:solidFill>
              </a:rPr>
              <a:t> </a:t>
            </a:r>
            <a:r>
              <a:rPr lang="en-IN" sz="2400" dirty="0" smtClean="0">
                <a:solidFill>
                  <a:schemeClr val="bg1"/>
                </a:solidFill>
              </a:rPr>
              <a:t>   both of which had a strong emphasis on rapid development, </a:t>
            </a:r>
            <a:r>
              <a:rPr lang="en-IN" sz="2400" dirty="0" err="1" smtClean="0">
                <a:solidFill>
                  <a:schemeClr val="bg1"/>
                </a:solidFill>
              </a:rPr>
              <a:t>incrresed</a:t>
            </a:r>
            <a:r>
              <a:rPr lang="en-IN" sz="2400" dirty="0" smtClean="0">
                <a:solidFill>
                  <a:schemeClr val="bg1"/>
                </a:solidFill>
              </a:rPr>
              <a:t> </a:t>
            </a:r>
          </a:p>
          <a:p>
            <a:r>
              <a:rPr lang="en-IN" sz="2400" dirty="0">
                <a:solidFill>
                  <a:schemeClr val="bg1"/>
                </a:solidFill>
              </a:rPr>
              <a:t> </a:t>
            </a:r>
            <a:r>
              <a:rPr lang="en-IN" sz="2400" dirty="0" smtClean="0">
                <a:solidFill>
                  <a:schemeClr val="bg1"/>
                </a:solidFill>
              </a:rPr>
              <a:t>   MVC’s popularity.</a:t>
            </a:r>
          </a:p>
          <a:p>
            <a:endParaRPr lang="en-IN" sz="2400" dirty="0">
              <a:solidFill>
                <a:schemeClr val="bg1"/>
              </a:solidFill>
            </a:endParaRPr>
          </a:p>
          <a:p>
            <a:r>
              <a:rPr lang="en-IN" sz="2400" dirty="0" smtClean="0">
                <a:solidFill>
                  <a:schemeClr val="bg1"/>
                </a:solidFill>
              </a:rPr>
              <a:t>8. ASP.NET MVC is a web application framework developed by Microsoft </a:t>
            </a:r>
          </a:p>
          <a:p>
            <a:r>
              <a:rPr lang="en-IN" sz="2400" dirty="0">
                <a:solidFill>
                  <a:schemeClr val="bg1"/>
                </a:solidFill>
              </a:rPr>
              <a:t> </a:t>
            </a:r>
            <a:r>
              <a:rPr lang="en-IN" sz="2400" dirty="0" smtClean="0">
                <a:solidFill>
                  <a:schemeClr val="bg1"/>
                </a:solidFill>
              </a:rPr>
              <a:t>   that implements the Model-View-Controller pattern, was first introduced </a:t>
            </a:r>
            <a:endParaRPr lang="en-IN" sz="2400" dirty="0">
              <a:solidFill>
                <a:schemeClr val="bg1"/>
              </a:solidFill>
            </a:endParaRPr>
          </a:p>
          <a:p>
            <a:r>
              <a:rPr lang="en-IN" sz="2400" dirty="0" smtClean="0">
                <a:solidFill>
                  <a:schemeClr val="bg1"/>
                </a:solidFill>
              </a:rPr>
              <a:t>    in 2007.</a:t>
            </a:r>
          </a:p>
          <a:p>
            <a:endParaRPr lang="en-IN" sz="2400" dirty="0">
              <a:solidFill>
                <a:schemeClr val="bg1"/>
              </a:solidFill>
            </a:endParaRPr>
          </a:p>
          <a:p>
            <a:r>
              <a:rPr lang="en-IN" sz="2400" dirty="0" smtClean="0">
                <a:solidFill>
                  <a:schemeClr val="bg1"/>
                </a:solidFill>
              </a:rPr>
              <a:t>9. ASP.NET Core has since been released (in 2016) unified </a:t>
            </a:r>
            <a:r>
              <a:rPr lang="en-IN" sz="2400" b="1" dirty="0" smtClean="0">
                <a:solidFill>
                  <a:schemeClr val="bg1"/>
                </a:solidFill>
              </a:rPr>
              <a:t>ASP.NET</a:t>
            </a:r>
            <a:r>
              <a:rPr lang="en-IN" sz="2400" dirty="0" smtClean="0">
                <a:solidFill>
                  <a:schemeClr val="bg1"/>
                </a:solidFill>
              </a:rPr>
              <a:t>, </a:t>
            </a:r>
            <a:r>
              <a:rPr lang="en-IN" sz="2400" b="1" dirty="0" smtClean="0">
                <a:solidFill>
                  <a:schemeClr val="bg1"/>
                </a:solidFill>
              </a:rPr>
              <a:t>ASP.NET </a:t>
            </a:r>
          </a:p>
          <a:p>
            <a:r>
              <a:rPr lang="en-IN" sz="2400" dirty="0">
                <a:solidFill>
                  <a:schemeClr val="bg1"/>
                </a:solidFill>
              </a:rPr>
              <a:t> </a:t>
            </a:r>
            <a:r>
              <a:rPr lang="en-IN" sz="2400" dirty="0" smtClean="0">
                <a:solidFill>
                  <a:schemeClr val="bg1"/>
                </a:solidFill>
              </a:rPr>
              <a:t>   </a:t>
            </a:r>
            <a:r>
              <a:rPr lang="en-IN" sz="2400" b="1" dirty="0" smtClean="0">
                <a:solidFill>
                  <a:schemeClr val="bg1"/>
                </a:solidFill>
              </a:rPr>
              <a:t>MVC</a:t>
            </a:r>
            <a:r>
              <a:rPr lang="en-IN" sz="2400" dirty="0" smtClean="0">
                <a:solidFill>
                  <a:schemeClr val="bg1"/>
                </a:solidFill>
              </a:rPr>
              <a:t>, </a:t>
            </a:r>
            <a:r>
              <a:rPr lang="en-IN" sz="2400" b="1" dirty="0" smtClean="0">
                <a:solidFill>
                  <a:schemeClr val="bg1"/>
                </a:solidFill>
              </a:rPr>
              <a:t>ASP.NET Web API</a:t>
            </a:r>
            <a:r>
              <a:rPr lang="en-IN" sz="2400" dirty="0" smtClean="0">
                <a:solidFill>
                  <a:schemeClr val="bg1"/>
                </a:solidFill>
              </a:rPr>
              <a:t>, and </a:t>
            </a:r>
            <a:r>
              <a:rPr lang="en-IN" sz="2400" b="1" dirty="0" smtClean="0">
                <a:solidFill>
                  <a:schemeClr val="bg1"/>
                </a:solidFill>
              </a:rPr>
              <a:t>ASP.NET Web Pages</a:t>
            </a:r>
            <a:r>
              <a:rPr lang="en-IN" sz="2400" dirty="0" smtClean="0">
                <a:solidFill>
                  <a:schemeClr val="bg1"/>
                </a:solidFill>
              </a:rPr>
              <a:t>.</a:t>
            </a:r>
            <a:endParaRPr lang="en-IN" sz="2400" dirty="0">
              <a:solidFill>
                <a:schemeClr val="bg1"/>
              </a:solidFill>
            </a:endParaRPr>
          </a:p>
          <a:p>
            <a:endParaRPr lang="en-IN" dirty="0"/>
          </a:p>
          <a:p>
            <a:endParaRPr lang="en-IN" dirty="0"/>
          </a:p>
        </p:txBody>
      </p:sp>
    </p:spTree>
    <p:extLst>
      <p:ext uri="{BB962C8B-B14F-4D97-AF65-F5344CB8AC3E}">
        <p14:creationId xmlns:p14="http://schemas.microsoft.com/office/powerpoint/2010/main" val="3170325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16" y="-139961"/>
            <a:ext cx="11753495" cy="1129005"/>
          </a:xfrm>
        </p:spPr>
        <p:txBody>
          <a:bodyPr>
            <a:noAutofit/>
          </a:bodyPr>
          <a:lstStyle/>
          <a:p>
            <a:r>
              <a:rPr lang="en-IN" sz="5400" b="1" dirty="0" smtClean="0">
                <a:solidFill>
                  <a:schemeClr val="bg1"/>
                </a:solidFill>
              </a:rPr>
              <a:t>ASP.NET MVC REQUEST LIFE CYCLE</a:t>
            </a:r>
            <a:endParaRPr lang="en-IN" sz="5400" b="1" dirty="0">
              <a:solidFill>
                <a:schemeClr val="bg1"/>
              </a:solidFill>
            </a:endParaRPr>
          </a:p>
        </p:txBody>
      </p:sp>
      <p:sp>
        <p:nvSpPr>
          <p:cNvPr id="4" name="TextBox 3"/>
          <p:cNvSpPr txBox="1"/>
          <p:nvPr/>
        </p:nvSpPr>
        <p:spPr>
          <a:xfrm>
            <a:off x="292324" y="1172651"/>
            <a:ext cx="6391469" cy="8402300"/>
          </a:xfrm>
          <a:prstGeom prst="rect">
            <a:avLst/>
          </a:prstGeom>
          <a:noFill/>
        </p:spPr>
        <p:txBody>
          <a:bodyPr wrap="square" rtlCol="0">
            <a:spAutoFit/>
          </a:bodyPr>
          <a:lstStyle/>
          <a:p>
            <a:pPr marL="342900" indent="-342900">
              <a:buAutoNum type="arabicPeriod"/>
            </a:pPr>
            <a:r>
              <a:rPr lang="en-IN" sz="2400" dirty="0" smtClean="0">
                <a:solidFill>
                  <a:schemeClr val="bg1"/>
                </a:solidFill>
              </a:rPr>
              <a:t>REQUEST FROM THE BROWSER</a:t>
            </a:r>
          </a:p>
          <a:p>
            <a:pPr marL="342900" indent="-342900">
              <a:buAutoNum type="arabicPeriod"/>
            </a:pPr>
            <a:endParaRPr lang="en-IN" sz="2400" dirty="0">
              <a:solidFill>
                <a:schemeClr val="bg1"/>
              </a:solidFill>
            </a:endParaRPr>
          </a:p>
          <a:p>
            <a:pPr marL="342900" indent="-342900">
              <a:buAutoNum type="arabicPeriod"/>
            </a:pPr>
            <a:r>
              <a:rPr lang="en-IN" sz="2400" dirty="0" smtClean="0">
                <a:solidFill>
                  <a:schemeClr val="bg1"/>
                </a:solidFill>
              </a:rPr>
              <a:t>      PERFORM HANDLING</a:t>
            </a:r>
          </a:p>
          <a:p>
            <a:pPr marL="342900" indent="-342900">
              <a:buAutoNum type="arabicPeriod"/>
            </a:pPr>
            <a:endParaRPr lang="en-IN" sz="2400" dirty="0">
              <a:solidFill>
                <a:schemeClr val="bg1"/>
              </a:solidFill>
            </a:endParaRPr>
          </a:p>
          <a:p>
            <a:pPr marL="342900" indent="-342900">
              <a:buFontTx/>
              <a:buAutoNum type="arabicPeriod"/>
            </a:pPr>
            <a:r>
              <a:rPr lang="en-IN" sz="2400" dirty="0">
                <a:solidFill>
                  <a:schemeClr val="bg1"/>
                </a:solidFill>
              </a:rPr>
              <a:t>CREATE MVC REQUEST </a:t>
            </a:r>
            <a:r>
              <a:rPr lang="en-IN" sz="2400" dirty="0" smtClean="0">
                <a:solidFill>
                  <a:schemeClr val="bg1"/>
                </a:solidFill>
              </a:rPr>
              <a:t>HANDLER</a:t>
            </a:r>
          </a:p>
          <a:p>
            <a:pPr marL="342900" indent="-342900">
              <a:buFontTx/>
              <a:buAutoNum type="arabicPeriod"/>
            </a:pPr>
            <a:endParaRPr lang="en-IN" sz="2400" dirty="0">
              <a:solidFill>
                <a:schemeClr val="bg1"/>
              </a:solidFill>
            </a:endParaRPr>
          </a:p>
          <a:p>
            <a:pPr marL="342900" indent="-342900">
              <a:buFontTx/>
              <a:buAutoNum type="arabicPeriod"/>
            </a:pPr>
            <a:r>
              <a:rPr lang="en-IN" sz="2400" dirty="0">
                <a:solidFill>
                  <a:schemeClr val="bg1"/>
                </a:solidFill>
              </a:rPr>
              <a:t>CREATE AND EXECUTE </a:t>
            </a:r>
            <a:r>
              <a:rPr lang="en-IN" sz="2400" dirty="0" smtClean="0">
                <a:solidFill>
                  <a:schemeClr val="bg1"/>
                </a:solidFill>
              </a:rPr>
              <a:t>CONTROLLER</a:t>
            </a:r>
          </a:p>
          <a:p>
            <a:pPr marL="342900" indent="-342900">
              <a:buFontTx/>
              <a:buAutoNum type="arabicPeriod"/>
            </a:pPr>
            <a:endParaRPr lang="en-IN" sz="2400" dirty="0">
              <a:solidFill>
                <a:schemeClr val="bg1"/>
              </a:solidFill>
            </a:endParaRPr>
          </a:p>
          <a:p>
            <a:pPr marL="342900" indent="-342900">
              <a:buFontTx/>
              <a:buAutoNum type="arabicPeriod"/>
            </a:pPr>
            <a:r>
              <a:rPr lang="en-IN" sz="2400" dirty="0" smtClean="0">
                <a:solidFill>
                  <a:schemeClr val="bg1"/>
                </a:solidFill>
              </a:rPr>
              <a:t>           INVOKE ACTION</a:t>
            </a:r>
          </a:p>
          <a:p>
            <a:pPr marL="342900" indent="-342900">
              <a:buFontTx/>
              <a:buAutoNum type="arabicPeriod"/>
            </a:pPr>
            <a:endParaRPr lang="en-IN" sz="2400" dirty="0">
              <a:solidFill>
                <a:schemeClr val="bg1"/>
              </a:solidFill>
            </a:endParaRPr>
          </a:p>
          <a:p>
            <a:pPr marL="342900" indent="-342900">
              <a:buFontTx/>
              <a:buAutoNum type="arabicPeriod"/>
            </a:pPr>
            <a:r>
              <a:rPr lang="en-IN" sz="2400" dirty="0" smtClean="0">
                <a:solidFill>
                  <a:schemeClr val="bg1"/>
                </a:solidFill>
              </a:rPr>
              <a:t>            EXECUTE RESULT</a:t>
            </a:r>
          </a:p>
          <a:p>
            <a:pPr marL="342900" indent="-342900">
              <a:buFontTx/>
              <a:buAutoNum type="arabicPeriod"/>
            </a:pPr>
            <a:endParaRPr lang="en-IN" sz="2400" dirty="0">
              <a:solidFill>
                <a:schemeClr val="bg1"/>
              </a:solidFill>
            </a:endParaRPr>
          </a:p>
          <a:p>
            <a:pPr marL="342900" indent="-342900">
              <a:buFontTx/>
              <a:buAutoNum type="arabicPeriod"/>
            </a:pPr>
            <a:r>
              <a:rPr lang="en-IN" sz="2400" dirty="0" smtClean="0">
                <a:solidFill>
                  <a:schemeClr val="bg1"/>
                </a:solidFill>
              </a:rPr>
              <a:t>      RESPONSE TO BROWSER</a:t>
            </a:r>
            <a:endParaRPr lang="en-IN" sz="2400" dirty="0">
              <a:solidFill>
                <a:schemeClr val="bg1"/>
              </a:solidFill>
            </a:endParaRPr>
          </a:p>
          <a:p>
            <a:pPr marL="342900" indent="-342900">
              <a:buFontTx/>
              <a:buAutoNum type="arabicPeriod"/>
            </a:pPr>
            <a:endParaRPr lang="en-IN" sz="2400" dirty="0">
              <a:solidFill>
                <a:schemeClr val="bg1"/>
              </a:solidFill>
            </a:endParaRPr>
          </a:p>
          <a:p>
            <a:endParaRPr lang="en-IN" sz="2400" dirty="0" smtClean="0">
              <a:solidFill>
                <a:schemeClr val="bg1"/>
              </a:solidFill>
            </a:endParaRPr>
          </a:p>
          <a:p>
            <a:r>
              <a:rPr lang="en-IN" dirty="0"/>
              <a:t> </a:t>
            </a:r>
            <a:r>
              <a:rPr lang="en-IN" dirty="0" smtClean="0"/>
              <a:t>                     </a:t>
            </a:r>
          </a:p>
          <a:p>
            <a:pPr marL="342900" indent="-342900">
              <a:buAutoNum type="arabicPeriod" startAt="2"/>
            </a:pPr>
            <a:endParaRPr lang="en-IN" dirty="0" smtClean="0"/>
          </a:p>
          <a:p>
            <a:endParaRPr lang="en-IN" dirty="0"/>
          </a:p>
          <a:p>
            <a:endParaRPr lang="en-IN" dirty="0"/>
          </a:p>
          <a:p>
            <a:pPr marL="342900" indent="-342900">
              <a:buAutoNum type="arabicPeriod" startAt="2"/>
            </a:pPr>
            <a:endParaRPr lang="en-IN" dirty="0"/>
          </a:p>
          <a:p>
            <a:pPr marL="342900" indent="-342900">
              <a:buAutoNum type="arabicPeriod" startAt="2"/>
            </a:pPr>
            <a:r>
              <a:rPr lang="en-IN" dirty="0" smtClean="0"/>
              <a:t>INVOKE ACTION</a:t>
            </a:r>
          </a:p>
          <a:p>
            <a:pPr marL="342900" indent="-342900">
              <a:buAutoNum type="arabicPeriod" startAt="2"/>
            </a:pPr>
            <a:endParaRPr lang="en-IN" dirty="0"/>
          </a:p>
          <a:p>
            <a:pPr marL="342900" indent="-342900">
              <a:buAutoNum type="arabicPeriod" startAt="2"/>
            </a:pPr>
            <a:r>
              <a:rPr lang="en-IN" dirty="0" smtClean="0"/>
              <a:t>EXECUTE RESULT</a:t>
            </a:r>
          </a:p>
          <a:p>
            <a:pPr marL="342900" indent="-342900">
              <a:buAutoNum type="arabicPeriod" startAt="2"/>
            </a:pPr>
            <a:endParaRPr lang="en-IN" dirty="0"/>
          </a:p>
          <a:p>
            <a:pPr marL="342900" indent="-342900">
              <a:buAutoNum type="arabicPeriod" startAt="2"/>
            </a:pPr>
            <a:r>
              <a:rPr lang="en-IN" dirty="0" smtClean="0"/>
              <a:t>RESPONSE TO BROWSER</a:t>
            </a:r>
            <a:endParaRPr lang="en-IN" dirty="0"/>
          </a:p>
        </p:txBody>
      </p:sp>
      <p:cxnSp>
        <p:nvCxnSpPr>
          <p:cNvPr id="6" name="Straight Arrow Connector 5"/>
          <p:cNvCxnSpPr/>
          <p:nvPr/>
        </p:nvCxnSpPr>
        <p:spPr>
          <a:xfrm flipH="1">
            <a:off x="2211356" y="1831318"/>
            <a:ext cx="9330" cy="16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27176" y="1595534"/>
            <a:ext cx="0" cy="319759"/>
          </a:xfrm>
          <a:prstGeom prst="straightConnector1">
            <a:avLst/>
          </a:prstGeom>
          <a:ln w="28575">
            <a:solidFill>
              <a:srgbClr val="C0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220686" y="2556588"/>
            <a:ext cx="0" cy="20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27176" y="2338577"/>
            <a:ext cx="0" cy="283325"/>
          </a:xfrm>
          <a:prstGeom prst="straightConnector1">
            <a:avLst/>
          </a:prstGeom>
          <a:ln w="28575">
            <a:solidFill>
              <a:srgbClr val="C0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827176" y="3139750"/>
            <a:ext cx="0" cy="279919"/>
          </a:xfrm>
          <a:prstGeom prst="straightConnector1">
            <a:avLst/>
          </a:prstGeom>
          <a:ln w="28575">
            <a:solidFill>
              <a:srgbClr val="C0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27176" y="3825552"/>
            <a:ext cx="0" cy="270587"/>
          </a:xfrm>
          <a:prstGeom prst="straightConnector1">
            <a:avLst/>
          </a:prstGeom>
          <a:ln w="28575">
            <a:solidFill>
              <a:srgbClr val="C0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27176" y="4528918"/>
            <a:ext cx="0" cy="313670"/>
          </a:xfrm>
          <a:prstGeom prst="straightConnector1">
            <a:avLst/>
          </a:prstGeom>
          <a:ln w="28575">
            <a:solidFill>
              <a:srgbClr val="C0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827176" y="5290458"/>
            <a:ext cx="0" cy="335902"/>
          </a:xfrm>
          <a:prstGeom prst="straightConnector1">
            <a:avLst/>
          </a:prstGeom>
          <a:ln w="28575">
            <a:solidFill>
              <a:srgbClr val="C00000">
                <a:alpha val="60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567" y="1618860"/>
            <a:ext cx="6018244" cy="4007499"/>
          </a:xfrm>
          <a:prstGeom prst="rect">
            <a:avLst/>
          </a:prstGeom>
        </p:spPr>
      </p:pic>
    </p:spTree>
    <p:extLst>
      <p:ext uri="{BB962C8B-B14F-4D97-AF65-F5344CB8AC3E}">
        <p14:creationId xmlns:p14="http://schemas.microsoft.com/office/powerpoint/2010/main" val="203693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1431</TotalTime>
  <Words>1898</Words>
  <Application>Microsoft Office PowerPoint</Application>
  <PresentationFormat>Widescreen</PresentationFormat>
  <Paragraphs>294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Wingdings</vt:lpstr>
      <vt:lpstr>Wingdings 3</vt:lpstr>
      <vt:lpstr>Slice</vt:lpstr>
      <vt:lpstr>MVC AND ITS FEATURES</vt:lpstr>
      <vt:lpstr>What is MVC…?   </vt:lpstr>
      <vt:lpstr>LIVE PROJECT FOR ASP.NET MVC DEMONSTRATION</vt:lpstr>
      <vt:lpstr>Model</vt:lpstr>
      <vt:lpstr>VIEW</vt:lpstr>
      <vt:lpstr>controller</vt:lpstr>
      <vt:lpstr>HISTROY OF MVC</vt:lpstr>
      <vt:lpstr>PowerPoint Presentation</vt:lpstr>
      <vt:lpstr>ASP.NET MVC REQUEST LIFE CYCLE</vt:lpstr>
      <vt:lpstr>HOW asp.net MVC WORKS…?</vt:lpstr>
      <vt:lpstr>PowerPoint Presentation</vt:lpstr>
      <vt:lpstr>PowerPoint Presentation</vt:lpstr>
      <vt:lpstr>PowerPoint Presentation</vt:lpstr>
      <vt:lpstr>PowerPoint Presentation</vt:lpstr>
      <vt:lpstr>Working of mvc in web application</vt:lpstr>
      <vt:lpstr>Features of mvc</vt:lpstr>
      <vt:lpstr>PowerPoint Presentation</vt:lpstr>
      <vt:lpstr>PowerPoint Presentation</vt:lpstr>
      <vt:lpstr>PowerPoint Presentation</vt:lpstr>
      <vt:lpstr>PowerPoint Presentation</vt:lpstr>
      <vt:lpstr>   WHY MVC OVER WEB FORMS…?</vt:lpstr>
      <vt:lpstr>ADVANTAGES AND DISADVANTAGES OF MVC</vt:lpstr>
      <vt:lpstr>AN OPINION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MVC…?</dc:title>
  <dc:creator>lenovo</dc:creator>
  <cp:lastModifiedBy>lenovo</cp:lastModifiedBy>
  <cp:revision>84</cp:revision>
  <dcterms:created xsi:type="dcterms:W3CDTF">2022-02-13T15:44:19Z</dcterms:created>
  <dcterms:modified xsi:type="dcterms:W3CDTF">2022-02-17T16:30:11Z</dcterms:modified>
</cp:coreProperties>
</file>