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66" r:id="rId3"/>
    <p:sldId id="258" r:id="rId4"/>
    <p:sldId id="257" r:id="rId5"/>
    <p:sldId id="267" r:id="rId6"/>
    <p:sldId id="280" r:id="rId7"/>
    <p:sldId id="269" r:id="rId8"/>
    <p:sldId id="268" r:id="rId9"/>
    <p:sldId id="260" r:id="rId10"/>
    <p:sldId id="276" r:id="rId11"/>
    <p:sldId id="277" r:id="rId12"/>
    <p:sldId id="261" r:id="rId13"/>
    <p:sldId id="281" r:id="rId14"/>
    <p:sldId id="262" r:id="rId15"/>
    <p:sldId id="271" r:id="rId16"/>
    <p:sldId id="263" r:id="rId17"/>
    <p:sldId id="264" r:id="rId18"/>
    <p:sldId id="278" r:id="rId19"/>
    <p:sldId id="265" r:id="rId20"/>
    <p:sldId id="270" r:id="rId21"/>
    <p:sldId id="272" r:id="rId22"/>
    <p:sldId id="274" r:id="rId23"/>
    <p:sldId id="273" r:id="rId24"/>
    <p:sldId id="275" r:id="rId25"/>
    <p:sldId id="279"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92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937450E7-BF02-4E3D-BE8F-57477C5E7B2C}" type="datetimeFigureOut">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394623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281030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1059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4003503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80245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3250455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3627553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49062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34091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7450E7-BF02-4E3D-BE8F-57477C5E7B2C}" type="datetimeFigureOut">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24390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7450E7-BF02-4E3D-BE8F-57477C5E7B2C}"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150047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7450E7-BF02-4E3D-BE8F-57477C5E7B2C}" type="datetimeFigureOut">
              <a:rPr lang="en-US" smtClean="0"/>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227396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7450E7-BF02-4E3D-BE8F-57477C5E7B2C}" type="datetimeFigureOut">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309602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450E7-BF02-4E3D-BE8F-57477C5E7B2C}" type="datetimeFigureOut">
              <a:rPr lang="en-US" smtClean="0"/>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287543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450E7-BF02-4E3D-BE8F-57477C5E7B2C}"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364170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450E7-BF02-4E3D-BE8F-57477C5E7B2C}" type="datetimeFigureOut">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964DB-5C23-4A6E-93C7-73BACCBDE2B7}" type="slidenum">
              <a:rPr lang="en-US" smtClean="0"/>
              <a:t>‹#›</a:t>
            </a:fld>
            <a:endParaRPr lang="en-US"/>
          </a:p>
        </p:txBody>
      </p:sp>
    </p:spTree>
    <p:extLst>
      <p:ext uri="{BB962C8B-B14F-4D97-AF65-F5344CB8AC3E}">
        <p14:creationId xmlns:p14="http://schemas.microsoft.com/office/powerpoint/2010/main" val="283766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37450E7-BF02-4E3D-BE8F-57477C5E7B2C}" type="datetimeFigureOut">
              <a:rPr lang="en-US" smtClean="0"/>
              <a:t>9/11/2021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7E964DB-5C23-4A6E-93C7-73BACCBDE2B7}" type="slidenum">
              <a:rPr lang="en-US" smtClean="0"/>
              <a:t>‹#›</a:t>
            </a:fld>
            <a:endParaRPr lang="en-US"/>
          </a:p>
        </p:txBody>
      </p:sp>
    </p:spTree>
    <p:extLst>
      <p:ext uri="{BB962C8B-B14F-4D97-AF65-F5344CB8AC3E}">
        <p14:creationId xmlns:p14="http://schemas.microsoft.com/office/powerpoint/2010/main" val="410689939"/>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rushikeshlavate/ipl-dataset" TargetMode="External"/><Relationship Id="rId2" Type="http://schemas.openxmlformats.org/officeDocument/2006/relationships/hyperlink" Target="https://www.kaggle.com/nowke9/ipldata?select=matches.csv" TargetMode="External"/><Relationship Id="rId1" Type="http://schemas.openxmlformats.org/officeDocument/2006/relationships/slideLayout" Target="../slideLayouts/slideLayout6.xml"/><Relationship Id="rId4" Type="http://schemas.openxmlformats.org/officeDocument/2006/relationships/hyperlink" Target="https://www.barcindia.co.in/newsletter/ipl-over-the-year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0953" y="1097421"/>
            <a:ext cx="5544951" cy="1562456"/>
          </a:xfrm>
        </p:spPr>
        <p:txBody>
          <a:bodyPr/>
          <a:lstStyle/>
          <a:p>
            <a:r>
              <a:rPr lang="en-US" sz="2800" dirty="0" smtClean="0">
                <a:solidFill>
                  <a:srgbClr val="002060"/>
                </a:solidFill>
              </a:rPr>
              <a:t>Data Analysis </a:t>
            </a:r>
            <a:r>
              <a:rPr lang="en-US" sz="2800" smtClean="0">
                <a:solidFill>
                  <a:srgbClr val="002060"/>
                </a:solidFill>
              </a:rPr>
              <a:t>of IPL(2008-2019)</a:t>
            </a:r>
            <a:endParaRPr lang="en-US" sz="2800" dirty="0">
              <a:solidFill>
                <a:srgbClr val="002060"/>
              </a:solidFill>
            </a:endParaRPr>
          </a:p>
        </p:txBody>
      </p:sp>
      <p:sp>
        <p:nvSpPr>
          <p:cNvPr id="3" name="Subtitle 2"/>
          <p:cNvSpPr>
            <a:spLocks noGrp="1"/>
          </p:cNvSpPr>
          <p:nvPr>
            <p:ph idx="1"/>
          </p:nvPr>
        </p:nvSpPr>
        <p:spPr>
          <a:xfrm>
            <a:off x="4784616" y="1379433"/>
            <a:ext cx="5897627" cy="4640367"/>
          </a:xfrm>
        </p:spPr>
        <p:txBody>
          <a:bodyPr>
            <a:normAutofit/>
          </a:bodyPr>
          <a:lstStyle/>
          <a:p>
            <a:pPr marL="0" indent="0">
              <a:buNone/>
            </a:pPr>
            <a:endParaRPr lang="en-US" sz="2100" dirty="0" smtClean="0"/>
          </a:p>
          <a:p>
            <a:endParaRPr lang="en-US" dirty="0"/>
          </a:p>
        </p:txBody>
      </p:sp>
      <p:sp>
        <p:nvSpPr>
          <p:cNvPr id="5" name="Text Placeholder 4"/>
          <p:cNvSpPr>
            <a:spLocks noGrp="1"/>
          </p:cNvSpPr>
          <p:nvPr>
            <p:ph type="body" sz="half" idx="2"/>
          </p:nvPr>
        </p:nvSpPr>
        <p:spPr>
          <a:xfrm>
            <a:off x="7887769" y="3631963"/>
            <a:ext cx="3769803" cy="658026"/>
          </a:xfrm>
        </p:spPr>
        <p:txBody>
          <a:bodyPr>
            <a:normAutofit/>
          </a:bodyPr>
          <a:lstStyle/>
          <a:p>
            <a:r>
              <a:rPr lang="en-US" sz="1600" dirty="0" smtClean="0">
                <a:solidFill>
                  <a:srgbClr val="C00000"/>
                </a:solidFill>
              </a:rPr>
              <a:t>By:- Team Eight </a:t>
            </a:r>
            <a:r>
              <a:rPr lang="en-US" sz="1600" dirty="0" err="1" smtClean="0">
                <a:solidFill>
                  <a:srgbClr val="C00000"/>
                </a:solidFill>
              </a:rPr>
              <a:t>Gentelmen’s</a:t>
            </a:r>
            <a:endParaRPr lang="en-US" sz="1600"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26" y="824222"/>
            <a:ext cx="2927739" cy="2399678"/>
          </a:xfrm>
          <a:prstGeom prst="rect">
            <a:avLst/>
          </a:prstGeom>
        </p:spPr>
      </p:pic>
    </p:spTree>
    <p:extLst>
      <p:ext uri="{BB962C8B-B14F-4D97-AF65-F5344CB8AC3E}">
        <p14:creationId xmlns:p14="http://schemas.microsoft.com/office/powerpoint/2010/main" val="1958960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374" y="239283"/>
            <a:ext cx="10861705" cy="461665"/>
          </a:xfrm>
          <a:prstGeom prst="rect">
            <a:avLst/>
          </a:prstGeom>
          <a:noFill/>
        </p:spPr>
        <p:txBody>
          <a:bodyPr wrap="square" rtlCol="0">
            <a:spAutoFit/>
          </a:bodyPr>
          <a:lstStyle/>
          <a:p>
            <a:r>
              <a:rPr lang="en-US" sz="2400" b="1" smtClean="0">
                <a:solidFill>
                  <a:srgbClr val="002060"/>
                </a:solidFill>
              </a:rPr>
              <a:t>BATSMAN WITH MAXIMUM NUMBER OF MAN OF THE MATCH TITLE?</a:t>
            </a:r>
            <a:endParaRPr lang="en-US" sz="2400" b="1">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01" y="888762"/>
            <a:ext cx="8724816" cy="5003563"/>
          </a:xfrm>
          <a:prstGeom prst="rect">
            <a:avLst/>
          </a:prstGeom>
        </p:spPr>
      </p:pic>
      <p:sp>
        <p:nvSpPr>
          <p:cNvPr id="5" name="TextBox 4"/>
          <p:cNvSpPr txBox="1"/>
          <p:nvPr/>
        </p:nvSpPr>
        <p:spPr>
          <a:xfrm>
            <a:off x="965896" y="5977589"/>
            <a:ext cx="10212224" cy="646331"/>
          </a:xfrm>
          <a:prstGeom prst="rect">
            <a:avLst/>
          </a:prstGeom>
          <a:noFill/>
        </p:spPr>
        <p:txBody>
          <a:bodyPr wrap="square" rtlCol="0">
            <a:spAutoFit/>
          </a:bodyPr>
          <a:lstStyle/>
          <a:p>
            <a:r>
              <a:rPr lang="en-US">
                <a:solidFill>
                  <a:schemeClr val="bg1"/>
                </a:solidFill>
              </a:rPr>
              <a:t>Conclusion</a:t>
            </a:r>
            <a:r>
              <a:rPr lang="en-US" smtClean="0">
                <a:solidFill>
                  <a:schemeClr val="bg1"/>
                </a:solidFill>
              </a:rPr>
              <a:t>:-</a:t>
            </a:r>
            <a:r>
              <a:rPr lang="en-US" smtClean="0">
                <a:solidFill>
                  <a:srgbClr val="FFFF00"/>
                </a:solidFill>
              </a:rPr>
              <a:t>Chris Gayle is the most successful batsman in the history of ipl and he also won most number of man of the match title with total 21 titles.</a:t>
            </a:r>
            <a:endParaRPr lang="en-US"/>
          </a:p>
        </p:txBody>
      </p:sp>
    </p:spTree>
    <p:extLst>
      <p:ext uri="{BB962C8B-B14F-4D97-AF65-F5344CB8AC3E}">
        <p14:creationId xmlns:p14="http://schemas.microsoft.com/office/powerpoint/2010/main" val="35530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964" y="1367327"/>
            <a:ext cx="9080000" cy="4819828"/>
          </a:xfrm>
          <a:prstGeom prst="rect">
            <a:avLst/>
          </a:prstGeom>
        </p:spPr>
      </p:pic>
      <p:sp>
        <p:nvSpPr>
          <p:cNvPr id="3" name="TextBox 2"/>
          <p:cNvSpPr txBox="1"/>
          <p:nvPr/>
        </p:nvSpPr>
        <p:spPr>
          <a:xfrm>
            <a:off x="546931" y="410199"/>
            <a:ext cx="10562602" cy="400110"/>
          </a:xfrm>
          <a:prstGeom prst="rect">
            <a:avLst/>
          </a:prstGeom>
          <a:noFill/>
        </p:spPr>
        <p:txBody>
          <a:bodyPr wrap="square" rtlCol="0">
            <a:spAutoFit/>
          </a:bodyPr>
          <a:lstStyle/>
          <a:p>
            <a:r>
              <a:rPr lang="en-US" sz="2000" b="1" smtClean="0">
                <a:solidFill>
                  <a:schemeClr val="bg1"/>
                </a:solidFill>
              </a:rPr>
              <a:t>NUMBER OF MATCHES IN WHICH DUCKWORTH-LEWIS-STERN METHOD WAS APPLIED?</a:t>
            </a:r>
            <a:endParaRPr lang="en-US" sz="2000" b="1">
              <a:solidFill>
                <a:schemeClr val="bg1"/>
              </a:solidFill>
            </a:endParaRPr>
          </a:p>
        </p:txBody>
      </p:sp>
    </p:spTree>
    <p:extLst>
      <p:ext uri="{BB962C8B-B14F-4D97-AF65-F5344CB8AC3E}">
        <p14:creationId xmlns:p14="http://schemas.microsoft.com/office/powerpoint/2010/main" val="432601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41" y="762518"/>
            <a:ext cx="5757948" cy="5330634"/>
          </a:xfrm>
          <a:prstGeom prst="rect">
            <a:avLst/>
          </a:prstGeom>
        </p:spPr>
      </p:pic>
      <p:sp>
        <p:nvSpPr>
          <p:cNvPr id="5" name="TextBox 4"/>
          <p:cNvSpPr txBox="1"/>
          <p:nvPr/>
        </p:nvSpPr>
        <p:spPr>
          <a:xfrm>
            <a:off x="223149" y="6093152"/>
            <a:ext cx="11544410" cy="646331"/>
          </a:xfrm>
          <a:prstGeom prst="rect">
            <a:avLst/>
          </a:prstGeom>
          <a:noFill/>
        </p:spPr>
        <p:txBody>
          <a:bodyPr wrap="square" rtlCol="0">
            <a:spAutoFit/>
          </a:bodyPr>
          <a:lstStyle/>
          <a:p>
            <a:r>
              <a:rPr lang="en-US" dirty="0" smtClean="0">
                <a:solidFill>
                  <a:schemeClr val="bg1"/>
                </a:solidFill>
              </a:rPr>
              <a:t>Conclusion:-</a:t>
            </a:r>
            <a:r>
              <a:rPr lang="en-US" dirty="0" smtClean="0">
                <a:solidFill>
                  <a:srgbClr val="FFFF00"/>
                </a:solidFill>
              </a:rPr>
              <a:t>Mumbai Indians won most number of matches in </a:t>
            </a:r>
            <a:r>
              <a:rPr lang="en-US" dirty="0" err="1" smtClean="0">
                <a:solidFill>
                  <a:srgbClr val="FFFF00"/>
                </a:solidFill>
              </a:rPr>
              <a:t>IPL</a:t>
            </a:r>
            <a:r>
              <a:rPr lang="en-US" dirty="0" smtClean="0">
                <a:solidFill>
                  <a:srgbClr val="FFFF00"/>
                </a:solidFill>
              </a:rPr>
              <a:t> and hence it is most successful team of </a:t>
            </a:r>
            <a:r>
              <a:rPr lang="en-US" dirty="0" err="1" smtClean="0">
                <a:solidFill>
                  <a:srgbClr val="FFFF00"/>
                </a:solidFill>
              </a:rPr>
              <a:t>IPL</a:t>
            </a:r>
            <a:r>
              <a:rPr lang="en-US" dirty="0" smtClean="0">
                <a:solidFill>
                  <a:srgbClr val="FFFF00"/>
                </a:solidFill>
              </a:rPr>
              <a:t>.</a:t>
            </a:r>
            <a:endParaRPr lang="en-US" dirty="0">
              <a:solidFill>
                <a:srgbClr val="FFFF00"/>
              </a:solidFill>
            </a:endParaRPr>
          </a:p>
        </p:txBody>
      </p:sp>
      <p:sp>
        <p:nvSpPr>
          <p:cNvPr id="7" name="TextBox 6"/>
          <p:cNvSpPr txBox="1"/>
          <p:nvPr/>
        </p:nvSpPr>
        <p:spPr>
          <a:xfrm>
            <a:off x="435836" y="87263"/>
            <a:ext cx="9716568" cy="461665"/>
          </a:xfrm>
          <a:prstGeom prst="rect">
            <a:avLst/>
          </a:prstGeom>
          <a:noFill/>
        </p:spPr>
        <p:txBody>
          <a:bodyPr wrap="square" rtlCol="0">
            <a:spAutoFit/>
          </a:bodyPr>
          <a:lstStyle/>
          <a:p>
            <a:r>
              <a:rPr lang="en-US" sz="2400" b="1" smtClean="0">
                <a:solidFill>
                  <a:schemeClr val="bg1"/>
                </a:solidFill>
              </a:rPr>
              <a:t>MOST SUCCESSFUL TEAM IN THE HISTORY OF IPL?</a:t>
            </a:r>
            <a:endParaRPr lang="en-US" sz="2400" b="1">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537" y="1479205"/>
            <a:ext cx="5460191" cy="3725102"/>
          </a:xfrm>
          <a:prstGeom prst="rect">
            <a:avLst/>
          </a:prstGeom>
        </p:spPr>
      </p:pic>
    </p:spTree>
    <p:extLst>
      <p:ext uri="{BB962C8B-B14F-4D97-AF65-F5344CB8AC3E}">
        <p14:creationId xmlns:p14="http://schemas.microsoft.com/office/powerpoint/2010/main" val="4250355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9302" y="376016"/>
            <a:ext cx="8520156" cy="738664"/>
          </a:xfrm>
          <a:prstGeom prst="rect">
            <a:avLst/>
          </a:prstGeom>
          <a:noFill/>
        </p:spPr>
        <p:txBody>
          <a:bodyPr wrap="square" rtlCol="0">
            <a:spAutoFit/>
          </a:bodyPr>
          <a:lstStyle/>
          <a:p>
            <a:r>
              <a:rPr lang="en-US" sz="2400" b="1" smtClean="0">
                <a:solidFill>
                  <a:schemeClr val="bg1"/>
                </a:solidFill>
              </a:rPr>
              <a:t>WHAT IS THE EFFECT OF TOSS ON THE MATCH RESULT?</a:t>
            </a:r>
            <a:endParaRPr lang="en-US" sz="2400" b="1">
              <a:solidFill>
                <a:schemeClr val="bg1"/>
              </a:solidFill>
            </a:endParaRPr>
          </a:p>
          <a:p>
            <a:endParaRPr lang="en-US"/>
          </a:p>
        </p:txBody>
      </p:sp>
      <p:sp>
        <p:nvSpPr>
          <p:cNvPr id="6" name="AutoShape 2" descr="data:image/png;base64,iVBORw0KGgoAAAANSUhEUgAAAO4AAAD7CAYAAABt9agKAAAABHNCSVQICAgIfAhkiAAAAAlwSFlzAAALEgAACxIB0t1+/AAAADl0RVh0U29mdHdhcmUAbWF0cGxvdGxpYiB2ZXJzaW9uIDMuMC4yLCBodHRwOi8vbWF0cGxvdGxpYi5vcmcvOIA7rQAAIABJREFUeJztnXd4HNW9v9/vNq1Wkley5Cp3R2CMbcDGCEIxYANOCB0CxARCbhKc5IYQfrmENFhyU+4ll1ACIQFC6ME4EDCYQOjdohhjbFyEccWWu9VWqy1zfn/MCBahaq90dnbP+zzz7O7Uz8yez5x+jiilMBgM7sKjW4DBYOg9xrgGgwsxxjUYXIgxrsHgQoxxDQYXYoxrMLiQnDKuiDwvIufq1mHoP0Tk9yKyU0TW6dbSn0hP6nFFpCntZwhoBVLO70uUUvf3gbacQETmAgcrpebq1rK3iMgi4Gal1H26taQjIlXAu8AopdQu3Xr6E19PdlJKFbd9d95s31JKPdtXotyEiHgAlFJWP1zLq5RKdb9n3jAaqMs30wKglOrVAqwDZrVbVwjcAmwBNgG/B/zOtqHAU8AeYCfwfNpxv3SOaQBWAEd3cL0DgG1pv+8DNqT9/gcw1/m+CLjA+T4XeA64ybn2mnTdzr5XO58NwJNAWdr2o4Ea59jFwJHtjv2Vsz0GjAC+7TybRuAj4Jw0HX/u5FnOBj4ErgF2pR/nbH/Q0f9voBk4ynnWNwAbgTrgj0BB2jHnAEude6oFZjrrBwL3OMdsdO7d092zAq7DTl3FgCbgOmf9rc5/3QC8CRyepqEYeMA51zLgp8CHadtHAo8BO5x7nttFeBvonGs7sBa4AhDgK0ALYDm6PveM6STsAUFAASPaPetf9OA5VqQ9x93AvLRjznCO2QO8AkzsLqwDR2KnGhqcc/6uRz7MkHGvdYRWAEOAt4CfO9uuB27Ejt0DwDHO+oOcP22I80eMA8Z2cs2twIHO97XOMjZt2wGdGDcBXAh4gR8B69qZbxUwHigCXgcizrYxzh89C7sc4MtOwClLO/YjYH/ADwxy/qzxzvbKNk3dPMvZQBL4nfNsZgHRtHt7ENvQ1Y6OAuDP2C+rUiAMPA1cnfay2Q0c5+w/CtjP2fYvbJOHgGFOYLmoF8/qgnbaLwTKnPv/OfbLoO1lfQPwjKNvNPABjnGd878P/MS55/2ADcCMTp7RQ8B87JfBF5z/fk76i6+L59tZ2OvSuN08x+eAe53nn37Ow7GNOc25x+8Aq51rdxrWnf+h7SVfAlT3p3E/Bo5P+30asDLN1POBce2OOdC50eMAXzfXnA98D9tQS7Fjhm9gx8ZbOwpgTmBclrZtoPNnlabt++O07ZcDjzrfrwZub6fhJeDctGN/lratDNu4pwHBXjzL2dgxWTBt3QLgv9IC021p23xAHKhMW3ccsML5fjcdvLGxzdOMYyxn3cXAv3rxrC7o4j4E+4Wzv/N7M2lGBP6TT407A6htd/w1wK0dnLcAO7Yfl7buh8BTPTRuZ2GvO+N29hzHOs+/pINtf8OJrNLWrcd+6XYa1rFTKz8Hynvjw30uVRYRwU6SrE9bvR471gH4DfYf+YKIfCgilwMopZYDVzrbt4nI/SIypJPLvAQcCxzjfH8ROwDMAF7uQl5d2veo81ncxfa2baOBC0RkT9sCHAoMT9t/Y9sXpdRuYA5wKVAnIgtE5Atd6Epnu1IqlvZ7fWfXcdb7geVpuh4FBjvbR2Inc9szGjuwbk877kbsGKCN7p7VZxCRn4rIKhGpx46dgkCFEx6GtNOd/n00MKbds70cOwy1Zyh2jLchbV162OqODsNeD+jsOY7EzrY1drBtNPCzdvc1CPsl21VYvwiYAqwWkRoROaknAvfZuMp+bdQ5wtsYhR0Lo5SqV0r9UCk1GjgL+IWIHOlsu1sp9UXspEMQ+HUnl3kJ26Rtxn3Z+T7D+Z1pNgJ3KKVK05YipdT1afuo9AOUUguVUjOxzbUBOw/YEypEJJj2exR2YOvoOluwk9bj03SFlVLlabrHd3I/TdhJ/bbjBiilpvZQ42fuVUROAH6AnacrxY6hW7BrKRSwDTvf38bIdlpWtnu2JUqpMzq4bh12HnZU2rpPwla3ojsPe3HsrEEobff0F0dXz3GwiHT0QtsIXNXuvkJKqUccLR2GdaXUCqXUudgv35uAR0Qk0N29Zaoe9+/A1SJSLiKDsaP++wBE5FQRGeu8ieuxkz4pEZkoIjNEpAD7T2/h0yqm9izDzjecA7yslNqBHSucTN8Y927gHBGZKSJeESl0vncUKyAilSJysoi0VZU10fm9tMcP/FJEAiJyPHAC8HBHOyqlEsCdwI0iUiE2Ix0jAdwBXCIix4iIx9m2n1JqLXZy91oRKXG2VYnIUT3UuBU7wLVRgh3wt2Pn836FHRjbeAj4uYiERWQU8N20ba8CiMhlIhIUEZ+ITBGRz71ElFKtwD+B34pIkYiMx04q96haqrOwp+wagPeBOc7/ewpwRNqhXT3Hl4GbnXsLiMgxzjG3AT8QkUOd/6XYuX6oq7AuIheKSLmyawvqsV+S3dZQZMq4V2EXQCwHlgCvYecvwM6Hvohd2voy8H9KqUXYpaPXYZcsbsFOll3V0cmdt/grwGal1DZn9UvYgWdZhu4h/XofYb+hr3H0rccOMJ09Ly92yWkddqHWdOwYqSesw45F67BNebFz/c64DDtGfhv7j34Ku9AGpdQr2PnVPznbnuPTmO987NhxJXaB1zw+m1TuiuuBC0Vkt4hcCzyO/V+uwS502YFt4jZ+gZ18Xo9dKPYQ9gut7eXzZeCLzvbt2KmTzpLllzif64HnsU3V03YDnYU9sPPd5zo6zwCeaDuoB8/Rj13SXIfzUlJKvYadVfoLdnnHauBr2EbsKqx/BVglIo3YhZRfVUolu7uxHjXAMPQNIjIbu2FDT/PDrkREfgTMVkr1KP9m6J6cavJoyA6cpOXhTjLzQOzUyj9168oletRyymDoJQXYyf7R2EnR+7CTuIYMYZLKBoMLMUllg8GFGOMaDC7EGNdgcCHGuAaDCzHGNRhciDGuweBCjHENBhdijGswuBBjXIPBhRjjGgwuxBjXYHAhxrgGgwsxxjUYXIgxrsHgQoxxDQYXYoxrMLgQY1yDwYUY4xoMLsQY12BwIca4BoMLMcY1GFyIMa7B4EKMcQ0GF2IGRHc5Y65cWI49r81w7Dlq/G3LH/x/ip3pfTWIPcFUEnuO3O3Ys+ltI1LfoEe1YV8xxs1yxly5cDQwCXuqyhHtPiv57FSRn2G42vo69uRaHRMJx/jUyFuAVdiz2C0DPiBS35KRmzBkHGPcLGLMlQsLgKnYZjtCKXWEiAzv5rBO2dXYOo6yLncJYr8A2uav/UraNotIeA22id/HnqbzZSL1zXurx5A5jHE1MubKhYOwJ+g+wpn0eKozhyoA9rSue4/X42ndh8M9QJWztE06HScSXoQ97eRzQA2R+m6nhDRkHmPcfmbMlQvLgLOUss4HmSEiXth3k/YTAewXzTHYcwc3Egm/jD1f7nwi9bt0issnjHH7gTFXLiwGTldWag7imWXPwp4TBfolwMnOchOR8FPYk04vIFIf06osxzHG7SPGXLkwCJxsm1W+LOIpEI9Xt6y+JACc6iwNRMKPYE+v+QKRekurshzEGDfDjLly4VCVSl6GeOaKxxPOcbN2xgDgG86yhkj4D8DfTCl15jDGzRBjrlx4oBVv+aX4C84Ur8+vW08WMR64BbiGSPgW4GYi9Ts0a3I9xrj7yOgrFhyikvFrxR+c6QkUuqKESRMVwNXAFUTCdwPXEan/ULMm12KMu5eM/q/Hpqlk/P88BaFjJVCoW46bKATmAt8hEr4L+DmR+jq9ktyHMW4vGfnDBysR+as3WHySeM3j2wc8wDeBrxIJ/w92DGxKontITtRJ9AdDL/i9p3LuHb/xBIJrvMHik3TrySGKgV8Dq4iEv0YkbLIbPcAYtwdUfvvPx/rLR37kLx32M/H6C7o/wrAXjMKuA36DSPgw3WKyHZPW64LK79xWJr7AX30DK08X8ZiYoH+oBl4nEv49cDWR+rhuQdmIiXE7ofKS27/vLSlf7xsw6Axj2n7HC1wJvEUkPEW3mGzExLjtGHzmL4YFhu/3mL9s+HTdWgxMwTbvNcD/EqlP6RaULZgYN41Bp195ZsGoyR/4isuNabOHAPAb4FUi4f10i8kWjHGBUFW1b8i5v74uVHXEPG+wuFS3HkOHHA68QyR8lm4h2UDeG3fAYWcMLD36gucLxx5yuXh9JuuQ3RQD/yAS/h2RcF6H3by++fIvXXrYgOmnLw0MHne0bi2GXnElsJBIeIBuIbrIS+OGqqpl8Jm/+H7RAce86CupqNStx7BXzMauNhqrW4gO8s64oarqYPGUE/9Y+IXqmzyBQtPI2N0cCNQQCR+hW0h/k1fGDVVVlxVNPPa+wvGHfU88nry69xxmEPAMkfAM3UL6k7wJvKGq6vKiicfeE5pw1JniMQ0qcowi4Eki4Vm6hfQXeWHcUFV1RdGk4+8NTTj6ZNMKKmcJAY8TCX9Jt5D+IOeNG6qqHlw8+YQHQvsd+SVxyVCKhr0mCDxKJHyabiF9TU4bN1RVPbT4oJMeLKw6/ATj2bwhAMwnEj5bt5C+JGeNG6qqHlZ88Jfmhb5QfZwxbd7hBx4gEp6pW0hfkZPGDVVVV4YmHPW30Pjpx+jWYtCGH3iYSPhA3UL6gpwzbqiqenBB5cTriw6YkTcljIZOCWO3sBqqW0imySnjhqqqi30DK68umXbKV8TjzcsBjQ2fYzR2aXOnsxq6kZwxbqiq2u8Jllwarj7nax5/gWkRZUjnUODvudQxISduJFRVLcD5A6rP+o43NMB0yzN0xKnA73WLyBQ5YVxgRvHBX7osUDFqtG4hhqzmciLhU3SLyASuN26oqnp8cNSUnxaOm3awbi0GV3AnkfBeTxaeLbjauKGq6jJvUdlPig/58tGmKaOhh1QA97o9v+ta8aGqah9wScmhp830+MwcIIZecTzwE90i9gXXGheYWThu+omBilHjdAsxuJJfEQlX6xaxt7jSuKGq6qGeYPEFRZOOM6MxGvYWH3azyCLdQvYG1xk3VFXtAb5Rcuhp0zz+YLFuPQZXMw74pW4Re4PrjAscXTBy0nEFQ8YfoFuIISe4nEh4gm4RvcVVxg1VVZeLv+DCkoNmm0mhDJnCD/xRt4je4hrjOq2jLiiZdup0T0HItI4yZJJZRMJf1S2iN7jGuMCh/kFjZhYMnzBJtxBDTvIHImHXlJm4wrihquoBwMXFk2dNMMPPGPqISuAq3SJ6iiuMC8z2Dx47zFc6rEq3EENO80Mi4RG6RfSErDduqKq6DDixePKsA0xka+hjArikRVXWGxc4ITB43EBfeOj+uoUY8oJvuWHEjKw2bltsWzR55kQT2xr6iSBwhW4R3ZHVxgVODAwZX+4vHWZiW0N/cgmR8GDdIroia40bqqoeCJxQNGnmRN1aDHlHCPixbhFdkbXGxcnb+kuH7qdbiCEv+R6RcJluEZ2RlcZti21DE442XfYMuigCvq5bRGdkpXGB48Vf4PMPrDQdCQw6+Q/dAjoj64wbqqoOAMeHqo4oE68voFuPIa+ZQiSclX2+s864wAQgWFB5QE5OHWFwHd/SLaAjstG4x3hLBnm9JRUmf2vIBs7LxlkQssq4TmeCQ0L7f7HSdCYwZAkDgKzr8pdVxgUOAqRgyPiDdAsxGNK4WLeA9mSNcZ2O8rMKhk8IeoLFFbr1GAxpHEkkPFC3iHSyxrjAcGBU4bhp43ULMRja4QVm6xaRTjYZdzpg+QZWum7gLkNecLJuAelkhXGdIVeP9w8ak/L4gwN06zEYOmA2kXDWzLmcFcbFTiYXB0cc6IrRBwx5yUDg8J7uLCJKRK5L+/1jEYlkSky2GHc8gL98hMnfGrKZ3iSXW4EzRaRPClqzxbiHIp5mb3G5md/WkM18uRf7JoHbgB+13yAio0XkORFZ6nyO6q0Q7cZ12iYfUDBsv6B4fQW69RgMXTCFSDjci/1vAeaISPtjbgbuUUpNAe4HbuqtEO3GBUYBEhgyrlK3EIOhGwS79qNHKKUagHuAS9ttOgJ4wPl+L3BUb4Vkg3HHAOIrHTZStxCDoQf0uIDK4Qbs7oFdzQqoeisiG4w7GWjyFg80xjW4gV7NW6WU2gU8xGf79r4OnOd8nwO82lsRWo3r1N/u7y0emPQECnuTdzAYdHHIXhxzHZBeunwpcLGILMUeZeOHvT2hby9EZJKhQMA/sFK3DoOhp4wgEi4nUr+zq52UUsVp37diD0DX9nsdcPy+iNBtmMGA8pYMyqoG3Ia+JWUpDr29mcoSD098LcR/PNbC21tSKAX7lXu46/RCigOf7dV5/9IEv3+99ZPfS7daLL6kiAMqPJz2YJRNDYrvTQ/wven2oCnfebyF7x4a4JBhfdLY6SDg+b44cU/RnccdCHi8RWVZO5qeIfPcWBPngIpPg971s4O8N7eYpd8tZlTYw81vxj93zJwpfpbMLWbJ3GLuPaOQMaXCwUO9PL0mybRhXpZ+t4jb3rGPe68uhaXoK9OCPUqLVnQbdwTQ6iksMcbNEzY1WCysTfKtqZ8OJzagwI5dlVK0JBTdjaDw92UJzp/kB8DvgZYkJK1Pt//yhVZ+dVyfNgnQXpCq27jDgRZvsNgYN0+47KkY184K4mnnzosfa2HodU2s3Gnxg+quxwictzzB+ZNt454w3kddk0X1Hc1ccWQBC1YlmDbMy/CSPg3a2o2rO487FIhKQcgYNw94YnWCwUXCtOFeXlyX/My2v51WSMpS/OBfMeYtS3DxIR2bt2ZTkpBfmDTYTgb7PMIDZ9nlPomU4qT7oiw4P8TlT8fYUG9x4UF+Tt3fn+lb0W5cbTGu09QxLP4CS3wFJbp0GPqP1zakWLAqyZgbGjnvHy08vzbJBY+0fLLd6xHOPdDPwyuSnZ7jwWXJT5LJ7fnTW3EuOsjPGxtTBLww7+xCfv1ya4f77iP5a1ygDLD8A0eUmXHh8oPfzQqy6fIS1l1WwoNnF3L8WB/3nhHkw112BlUpxeOrk0yo6DhYWkox/4ME53Vg3N0tiidqk1x4kJ9oQuEREIFY5++AfaGSSFhroNWZVC4DlHfA4FKNGgyaUcBFj7bQ0KpQCg4a6uHWkwsBWLAqwdubU/zquCAAL69PMWKAh3Flnzf2r15q5RdHFyAinPQFH7e8FWfyrc3MndYnY+oHsKsyt/bFyXuCKNXrZpIZIVRVfQTw7aIDjw8XTTjqTC0icpy/tP5s/UnhdaarZN8wjUj9Yl0X15lUrgAs8XizZjgQg6EXaB0kXadxC4EUxrgGd6J1XiudxvUDSjweY1yDG9E66INO4/oAZWJcg0vJW+P6AUvEGNfgSvLauCbG7UNaCOipMsgP8ta4PsDC49HdXjpnuVtOKe5+L8NekrfG9QJKxBRO9RXvBqZVbIgGt+nWkaMkdF5cd1LZ6nYvwz5xR3xWnzTWNVCv8+K6k8rKSsRaut3TsNf8PXDW8GhCorp15CB5a1wLECvW3KRRQ86T8BR4H2+eaJLLmUercXV2MtgDjLJijc19cfJNt34TT6AQPB7E42XYRTcA0PDO4zQufgIRL4XjD6XsuG9+5jiVjFP3wE9QyQRYFqH9j6T06DkAbH/89yS2r6dw/HTKZlxk38RrfycweCyhqt4Ot9t/3OS7sPwcdYXlETEFgZkjb427E/BbLQ19YlyAIef/Fm/o01FfY+uX0lK7iOEX34z4/KSa93z+IK+fIef9Fk+gEJVKUnf/FRSOm4b47ULE4d+8mbr7r8BqbcZKtBLfsprSI8/vq1vICB/7RpYsaSrfNLVkl5kNMXPkbVJ5F+BPNe3ut6Ry47tPMuDwcxCf3Z/TW/T5HoUiYsfUgLKSYKVABPH4UMk4SlmoVBLEQ/0r91F69AX9JX+fuMU6Q/doJ7lG3sa4TYBKNu3omxhXhG0PXQVA8cFfouTg2SR2f0zrxuXsefkexBeg7LhvUjBsv88dqqwUW+6+jOTuLZRMPZmC4fsD4CsZxJa7fkjxgceR3L0FgMAQd8wM+lzBzKHbY3fvHhRMmmGC9p0mIvWfH4qyH9FtXItU0lLJREx8/mAmTz50zrX4SspJNe9h67xf4C8fAVYKq7WJoV+/jviW1Wx/7H+pvOQO2o/AIR4vwy/+I1asiW3//A3x7esIDBrDwFnf+WSfbf+4hoEn/Sf1r88jvm0twTEHU3Lw7EzeQsa5P/bFhsuCLxvj7jsf6hagM6n8SUyrkvGMJ5d9JeWAnRwO7XcErZtX4y2pILTfEYgIBcP3R0SwWho6PYcnWExw5GRaPvpsf+lo7SICQ6tQiRjxHesZdPqVNC9/ASsRy/RtZJTb/XOGxVOYet19p1a3AN3GFQAr2ZrR5LIVj2G1Rj/5Hlv7LoFBowlVHU5s/VIAErs+RqWSeAoHfObYVLQeK2a/R6xEK7H1S+zY2kGlkjS8vYAB1Weikq1ttwBKQapvBjjKFM3eksDzTWPqdOvIAbQbV3dS2TZurGk3xQMzNsRKKrqH7Y/82v5hWRRNnEHhuGmoVIKdT97I5r9+D/H6KT/5R4gIycad7HzqJoaccw2ppl3sWHg9KAuURWjC0YS+8OkEbY2LF1I8aSYefxD/oLGAYvNfv0/h+EPxBLO/afANcsGA2fxatwy3o924OsecEuAvQF3J1K8cVjh26klahOQhz6S+vaWqqHmYbh0u5igi9a/pFNBtUllsXhWRL6Wt+6qIPLUvF47W1ihgCxBK7N5ikm/9yF8SX07p1uBytMe43RpX2VHyXOAPIhIUkSLgN8D3M3D9D4Hi+NY12oa5zEceKTilsjEujbp1uBGlVD2Reu1NSHtUOKWUWgY8DvwEuBq4Rym1RkQuEpE3RWSJiPxJRDwi4hORe0XkfRFZJiKXdnHqj4CAFd3TYiVinRfvGjKKJT55OHrILt063IiIvKVbA/SucOoaYDEQBw4VkUnAGcAXlVJJEbkNOA9YA1QopSYDiEhXA57X4XTtSzXv3uwpHTagi30NGeRm/4WDvm69k/J6xPSH7h2v6hYAvagOUko1A/OAe5VSrcAsYDrwtogsAWYA47GTv/uLyI0ichJdNw3b2qYhWb9t497dgmFv2OEdHHqzeehm3TpciLuM62Dxaed3Ae5USh3sLPsrpf5bKbUTmIJ9g5dilxx3SLS2pgnYDoQS29dv6r18w75wozo3o63Vch2lVBJYpFsH7FsDjGeBr4pIBYCIlIvIKBEZhF3NNB87Pzy1m/OsAAa0bl65WSnLjIjRjywKHD5oc0tgh24dLmIJkfo+683WG/bauEqp97Hzvc+KyFLg38AQ7CkIX3aSz7cDP+vmVCuBgErEkla0Ycve6jHsHXe1HmtGx+ghIpIVyWToZcsppVSk3e8HgAc62PWQXpz2k7xtYueGld6i0sreaDLsG3cHvjr8R8l/txT6KNStxQVkjXGzYUSEOiAGBFrWvbdCt5h8o9UT8j3dvJ/2eslsRymVAJ7TraMN7caN1takgBqgPLF97U4r1mTyXP3MDZ4LyyxdbV9dgoIXiNR3MGSKHrQb1+Ft7OFaie/caGLdfmadf9yAD5pLTdVQF3hE5uvWkE62GPdDIAn4WjcuM8bVwC3J06T7vfITpVQKeFS3jnSywrjR2ppW4B2gvPXjFVuseEvWJEnyhX8VnDh8V6vXPPcOSCleI1KfVVm4rDCuQw3OfCyJXZtWataSf4iHB1sOM8btAJ9H5unW0J5sMu5q7FZZntZNH5jksgb+4p8zNJHSOydOtqGUsoB/6tbRnqwxbrS2Jgq8DwyMbVi60UrETLezfqbeOzD4SvMI0wgmjaTFi0Tqs+6ZZI1xHV4HQiil4nUfvq1bTD5yA3OKdGvIJvxeuV63ho7INuOuxE4ue5uXv/CWsrJ89LUcZGngoPJ10UIzsAEQT6mPgSd16+iIrDJutLamEXgZGJJq3t2S2LFhiW5N+cjt8RO1DvadLQjcRKQ+Kzu+ZJVxHZ7DbowhzStfWWQa9PQ/8wpOr2xOSFb0gtFFylKtfq/crltHZ2SdcaO1NR8Dy4CKxPZ1O1MN21br1pRvJKXA81jzpO26degknuJBIvW7devojKwzrsOTQBFAdM1bb2jWkpfc5LtoUMpSWZlM7A8K/XKdbg1dka3GXQV8DAyIrV28LmX66fY7db7hRe82V+Rl++XmuHqRSP37unV0RVYaN1pbYwGPAWUAsQ1Ls2K4kHzjZutsv24NOvB7+bFuDd2RlcZ1WII9TUmweeXLy6zWaNbmN3KVFwtmDNkW8+3UraM/2RNTLwT+u+Ed3Tq6I2uNG62tiQMLgcGkkla09o2ndWvKR+6JHd1vE4/rxlJKBbxcpltHT8ha4zq8BrQCweiq11YlG7av0S0o37gzcN7w1jyZmnN3i3os9JuGpbp19ISsNq7TIGMeMBSg8b2nnzIjQfYvUU+J/7mmcTk/t1PSUokCn/xAt46ektXGdXgVu4S5LLHtox3xujU1ugXlG9d7vh7O9YYwO6PqjuLfNrhmbO+sN260tiYJ3AOUAtK4+ImXrERmJ8I2dE2tf//S1dGSnK2Sa2xV27weLtetozdkvXEdVgNvAMOsWGNrbO3iZ3ULyjf+nPhKTmZRlFKs22PNrbi2MaZbS29whXGduXT/ga030PT+M0tS0T0fa5aVVzxa8OXh9XFPzs2ouL5ePTX51qas6yjfHa4wLkC0tmYH9kgEwwCa3n/uSZXrGa8sQolP/hGdmlNTczbFVePWJmuObh17g2uM6/AssAsoad20fHPr5pWv6BaUT9zi+/qQpEXO9JFeu9v6f9V3NLvyZeQq4zqjQd4DDAI8DW8+8lKqebdrSgLdzi7foMJFTcNyopBqY731+uRbm7K22153uMq4DkuBF4BKrJTV8OY/H1apZF40EMgGcmFqzvqYqq/dZZ2tW8e+4DrjOgVV84CdwMDErk17orVvLNQsK294q+CwQZtaClzbVzeRUqmX1ie/efzdza5OObjOuPDJiJC3AiWAv3n5C+9VBwzTAAAJrUlEQVTHt601g8v1E3e2znRV1Uk6r2xI/eWOxQnXlSK3x5XGBYjW1qwFHgRGAFL/+oNPpZpNFVF/cF/g7OEtSVw3r+7ybak3b1gUv2zBqoTrayNca1yHZ7AnDKtUqUSqftH8h1Qy7roA5TbinqB3YdMEV03NWddkbXt4ReLUBasSOTHgu6uN63S4/xt2FVF5cs+Whsalz8xXlpXSLC3nudF74UC3TM3ZklCtz6xJnnvVC605M+ysq40LEK2taQJuBkJAMLb2nXXNK1562DTO6Fs2+scMWNZclvVD28RTKvnIisR/ff2fLS/q1pJJXG9cgGhtzQbgNuxWVYHoyldWtNQuWmC827fckjojq8NP0lLW399P3DpvefIW3VoyTVY/+N4Qra2pwW6cMQLwNb3/zJLYunfNqBl9yNOBmcN2tnqzckghSyn18AfJBx9ekbxiwapEznWQyBnjOjwPzAdGAd7GxU8sim364CXNmnIX8XB/yxFZ2fFg4erkv+5/P3HJglUJ11ZddUVOGddpnPEE9lhVowFPQ80/Xmzdajrf9xW3+782NJEiq6YseX5t8pXbFycuWLAqkbPjZeWUceET887Hjn1HA1L/6v1PxXdufE+vstyk0Vta8GLzqKxphfTC2uSbNyyKn71gVSIrk/CZIueMC59UE90HLMJONrPnpbsfS+zalNWDXLuVG7igRLcGpRSPrky8er1tWlfVMe8NOWlc+GTIm79iz0M0EmWp3S/c+Ujs4xWmK2CGWR6YNHBNNKRtQLmUpax73ks8e+e7iYsWrEps1KWjP8lZ48InYzP/CXtKk9GANCya/3x09euPmdEiM8vt8dla+ukmUir557cTjz28InnxglWJj3Ro0IHkQ11nqKo6AFwAHAtsAJLBsVPHlEw56Vzx+V3fTS0b8KqE9Z7vG9Fivyrur2tGEyr2x5r4Q69tTP14waqEa3ss7Q05HeO24cS8d2F3BxwFFMbWLl635/UH7zBTm2SGlPg9/2yesqO/rre92dr921dab3ttY+rSfDMt5EmMm06oqvowYC5QD9R7iweGSo+ac563qGykZmmuZ3CqLvpG4Y8KvB7x9uV13qtLfXTdG6137Ilx44JVibzsVJJ3xgUIVVV/AfiR83O7+ALe0qPmnOovHzlFp65c4KHEDzceVrK9T16CKUulHl6RfPu+pYk/Aw8sWJXIqvrj/iQvjQsQqqoegm3ecuyZEiiaOOPAUNURJ4svUKhVnIs5qvXVrfeF/zQk0+dtaFWNNyxqfeHtzda1wOu50Kd2X8hb4wKEqqpLsJPNk7DNG/cOGFQcPuysU33hwVV61bmXRVy0c2gwUZ6p89XuTG38n1fjj26Pqv9bsCqxIVPndTN5bVyAUFW1FzgeOA+IAdsBiqeceEjhuENni9cX0KnPjXw3dueGn5Q+O2pfzxNLqpb5yxOL53+QfBC4K5ebMPaWvDduG6Gq6krg28AY7Ng34SurDA+YfvrpvpLyMTq1uY2gFU0uCXwrGfSx11Vty7alVt+wKP7OtmZ1N/BMLvbw2ReMcdMIVVX7gZOAs4Am7JEkKTnk5OrgmINnicfr06nPTfyx9ar1p4Q/HN3b4xpbVcNdS+JvPvNR6jXgTpM07hhj3A4IVVWPwY59hwObgJR/4IjS4oNnz/KXDT9QqziXMD5RW/9s8VVhEenR/pZSVs2m1PKb34wvboxzH/DiglWJnJk1IdMY43ZCqKq6APiKszQDOwAKRk4eUTzx2BO9xabetzueTM7dPLG4YXhX+yilWLXTWnnH4sTK1TutV4F786GTwL5ijNsNoarqccDXgCps8zYChCYcfUDh+OnHeYPFg3Tqy2ZOaV348R/D91d2tn3dHuvDO9+NL1tSZ20G7gXeNHnZnmGM2wNCVdUe4CBgDna971YghogUHXDsgYVjp87wBIsqtIrMQkQl1WLvNxrKAlY4ff3mRmvDve8llr62MVWHPejBs6bEuHcY4/YCp7PCUcCZQBHpBp543OTg6ClHeAsHDNUqMsv4aezG9ZeU1oxWSrGxQa15dGVi1bMfpeqwx8R+Otc7vPcVxrh7QaiquhDbwGcAhbQZGCgYMXF44bhDp/oHjphs6oChLL6t4c7oD1bPW5ZY+8F2qwl4FXg8HzsGZBJj3H0gVFUdAo4BTsGOgRuxB2dXUlAUKNr/yEkFlROmekOlnebzchVprGsq2/jS+qFrFy72xRsSwOvAUwtWJcw0MRnAGDcDOEnoA4ETgAmAwm6BFQMIDNt/SGj89Gn+ipFTxOsv0Ke0b7HisYbk7s2romveXOvd8r53gmwoLJfGW4HXTJI4sxjjZphQVfVg4HBsExcDUezSaCX+oK9w7NRx/sFjx/vDQ8d7gkUZa8+rA6WUsqJ7NiV2blwd27hsfbzuQwV4sUcc+TewzOkLbcgwxrh9hNMK6wBgJjAFOxZuAvYAFoCvbHg4OHLSeH/FqHG+kopxbuiVpFKJWLJ+24fxbWtrW9a+s9WK1relIJqAF4HXo7U12safyheMcfuBUFV1BTAZmIadlBZsI+/BDvAgIgWVE4cVDNtvvK906ChPsHiQ+IM9bnnUFygrlbRiTdtS0T1bU407tyZ2bNgW27Q8ipUKOvrXAjXACuBjZ3RNQz9gjNvPOC2yxmDHxtOx5zsCiAO7gda2fcUf9PkHja7wlw6r8JZUVHiLSis8wZIKT0GoPJPtppVSSsVb9qRaGrammnZtTdZv3ZrYuXFbYsf6JpQqwi54A0gAS7CnNq2N1tbUZ0qDoXcY42omVFVdCozHbuBxMHa+2MIeD0xh55Gj2AVd9p8lIr6yyrA3FC7yBIuCnkBhUPyFQfEXBMXj8+HxeMXj9eLx+gSwkvFWlWhtUfGWmBVvabHi0ZjV2hyzWpparJaGmBVrTGKbswjwO9cR7OF91gEfAquBddHampyYX9btGONmGU4VUwUwCBiKHTuPcn4rZ/FgGysFJJ3Fare0FRT5AV/aotIWnHMlsUe/XINt1K3ANmcKU0MWYozrEkJV1T7s5pYVQAkQdD4HOJ8F2CZtW3xAC3bdcttS76xrwY7BW7Dz2LtM/tRdGOMaDC4kL8ZVNhhyDWNcg8GFGOMaDC7EGNdgcCHGuAaDCzHGNRhciDGuweBCjHENBhdijGswuBBjXIPBhRjjGgwuxBjXYHAhxrgGgwsxxjUYXIgxrsHgQoxxDQYXYoxrMLgQY1yDwYUY4xoMLsQY12BwIca4BoMLMcY1GFyIMa7B4EKMcQ0GF2KMazC4EGNcg8GFGOMaDC7EGNdgcCHGuAaDC/n/VRsAq0oyaS4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O4AAAD7CAYAAABt9agKAAAABHNCSVQICAgIfAhkiAAAAAlwSFlzAAALEgAACxIB0t1+/AAAADl0RVh0U29mdHdhcmUAbWF0cGxvdGxpYiB2ZXJzaW9uIDMuMC4yLCBodHRwOi8vbWF0cGxvdGxpYi5vcmcvOIA7rQAAIABJREFUeJztnXd4HNW9v9/vNq1Wkley5Cp3R2CMbcDGCEIxYANOCB0CxARCbhKc5IYQfrmENFhyU+4ll1ACIQFC6ME4EDCYQOjdohhjbFyEccWWu9VWqy1zfn/MCBahaq90dnbP+zzz7O7Uz8yez5x+jiilMBgM7sKjW4DBYOg9xrgGgwsxxjUYXIgxrsHgQoxxDQYXYoxrMLiQnDKuiDwvIufq1mHoP0Tk9yKyU0TW6dbSn0hP6nFFpCntZwhoBVLO70uUUvf3gbacQETmAgcrpebq1rK3iMgi4Gal1H26taQjIlXAu8AopdQu3Xr6E19PdlJKFbd9d95s31JKPdtXotyEiHgAlFJWP1zLq5RKdb9n3jAaqMs30wKglOrVAqwDZrVbVwjcAmwBNgG/B/zOtqHAU8AeYCfwfNpxv3SOaQBWAEd3cL0DgG1pv+8DNqT9/gcw1/m+CLjA+T4XeA64ybn2mnTdzr5XO58NwJNAWdr2o4Ea59jFwJHtjv2Vsz0GjAC+7TybRuAj4Jw0HX/u5FnOBj4ErgF2pR/nbH/Q0f9voBk4ynnWNwAbgTrgj0BB2jHnAEude6oFZjrrBwL3OMdsdO7d092zAq7DTl3FgCbgOmf9rc5/3QC8CRyepqEYeMA51zLgp8CHadtHAo8BO5x7nttFeBvonGs7sBa4AhDgK0ALYDm6PveM6STsAUFAASPaPetf9OA5VqQ9x93AvLRjznCO2QO8AkzsLqwDR2KnGhqcc/6uRz7MkHGvdYRWAEOAt4CfO9uuB27Ejt0DwDHO+oOcP22I80eMA8Z2cs2twIHO97XOMjZt2wGdGDcBXAh4gR8B69qZbxUwHigCXgcizrYxzh89C7sc4MtOwClLO/YjYH/ADwxy/qzxzvbKNk3dPMvZQBL4nfNsZgHRtHt7ENvQ1Y6OAuDP2C+rUiAMPA1cnfay2Q0c5+w/CtjP2fYvbJOHgGFOYLmoF8/qgnbaLwTKnPv/OfbLoO1lfQPwjKNvNPABjnGd878P/MS55/2ADcCMTp7RQ8B87JfBF5z/fk76i6+L59tZ2OvSuN08x+eAe53nn37Ow7GNOc25x+8Aq51rdxrWnf+h7SVfAlT3p3E/Bo5P+30asDLN1POBce2OOdC50eMAXzfXnA98D9tQS7Fjhm9gx8ZbOwpgTmBclrZtoPNnlabt++O07ZcDjzrfrwZub6fhJeDctGN/lratDNu4pwHBXjzL2dgxWTBt3QLgv9IC021p23xAHKhMW3ccsML5fjcdvLGxzdOMYyxn3cXAv3rxrC7o4j4E+4Wzv/N7M2lGBP6TT407A6htd/w1wK0dnLcAO7Yfl7buh8BTPTRuZ2GvO+N29hzHOs+/pINtf8OJrNLWrcd+6XYa1rFTKz8Hynvjw30uVRYRwU6SrE9bvR471gH4DfYf+YKIfCgilwMopZYDVzrbt4nI/SIypJPLvAQcCxzjfH8ROwDMAF7uQl5d2veo81ncxfa2baOBC0RkT9sCHAoMT9t/Y9sXpdRuYA5wKVAnIgtE5Atd6Epnu1IqlvZ7fWfXcdb7geVpuh4FBjvbR2Inc9szGjuwbk877kbsGKCN7p7VZxCRn4rIKhGpx46dgkCFEx6GtNOd/n00MKbds70cOwy1Zyh2jLchbV162OqODsNeD+jsOY7EzrY1drBtNPCzdvc1CPsl21VYvwiYAqwWkRoROaknAvfZuMp+bdQ5wtsYhR0Lo5SqV0r9UCk1GjgL+IWIHOlsu1sp9UXspEMQ+HUnl3kJ26Rtxn3Z+T7D+Z1pNgJ3KKVK05YipdT1afuo9AOUUguVUjOxzbUBOw/YEypEJJj2exR2YOvoOluwk9bj03SFlVLlabrHd3I/TdhJ/bbjBiilpvZQ42fuVUROAH6AnacrxY6hW7BrKRSwDTvf38bIdlpWtnu2JUqpMzq4bh12HnZU2rpPwla3ojsPe3HsrEEobff0F0dXz3GwiHT0QtsIXNXuvkJKqUccLR2GdaXUCqXUudgv35uAR0Qk0N29Zaoe9+/A1SJSLiKDsaP++wBE5FQRGeu8ieuxkz4pEZkoIjNEpAD7T2/h0yqm9izDzjecA7yslNqBHSucTN8Y927gHBGZKSJeESl0vncUKyAilSJysoi0VZU10fm9tMcP/FJEAiJyPHAC8HBHOyqlEsCdwI0iUiE2Ix0jAdwBXCIix4iIx9m2n1JqLXZy91oRKXG2VYnIUT3UuBU7wLVRgh3wt2Pn836FHRjbeAj4uYiERWQU8N20ba8CiMhlIhIUEZ+ITBGRz71ElFKtwD+B34pIkYiMx04q96haqrOwp+wagPeBOc7/ewpwRNqhXT3Hl4GbnXsLiMgxzjG3AT8QkUOd/6XYuX6oq7AuIheKSLmyawvqsV+S3dZQZMq4V2EXQCwHlgCvYecvwM6Hvohd2voy8H9KqUXYpaPXYZcsbsFOll3V0cmdt/grwGal1DZn9UvYgWdZhu4h/XofYb+hr3H0rccOMJ09Ly92yWkddqHWdOwYqSesw45F67BNebFz/c64DDtGfhv7j34Ku9AGpdQr2PnVPznbnuPTmO987NhxJXaB1zw+m1TuiuuBC0Vkt4hcCzyO/V+uwS502YFt4jZ+gZ18Xo9dKPYQ9gut7eXzZeCLzvbt2KmTzpLllzif64HnsU3V03YDnYU9sPPd5zo6zwCeaDuoB8/Rj13SXIfzUlJKvYadVfoLdnnHauBr2EbsKqx/BVglIo3YhZRfVUolu7uxHjXAMPQNIjIbu2FDT/PDrkREfgTMVkr1KP9m6J6cavJoyA6cpOXhTjLzQOzUyj9168oletRyymDoJQXYyf7R2EnR+7CTuIYMYZLKBoMLMUllg8GFGOMaDC7EGNdgcCHGuAaDCzHGNRhciDGuweBCjHENBhdijGswuBBjXIPBhRjjGgwuxBjXYHAhxrgGgwsxxjUYXIgxrsHgQoxxDQYXYoxrMLgQY1yDwYUY4xoMLsQY12BwIca4BoMLMcY1GFyIMa7B4EKMcQ0GF2IGRHc5Y65cWI49r81w7Dlq/G3LH/x/ip3pfTWIPcFUEnuO3O3Ys+ltI1LfoEe1YV8xxs1yxly5cDQwCXuqyhHtPiv57FSRn2G42vo69uRaHRMJx/jUyFuAVdiz2C0DPiBS35KRmzBkHGPcLGLMlQsLgKnYZjtCKXWEiAzv5rBO2dXYOo6yLncJYr8A2uav/UraNotIeA22id/HnqbzZSL1zXurx5A5jHE1MubKhYOwJ+g+wpn0eKozhyoA9rSue4/X42ndh8M9QJWztE06HScSXoQ97eRzQA2R+m6nhDRkHmPcfmbMlQvLgLOUss4HmSEiXth3k/YTAewXzTHYcwc3Egm/jD1f7nwi9bt0issnjHH7gTFXLiwGTldWag7imWXPwp4TBfolwMnOchOR8FPYk04vIFIf06osxzHG7SPGXLkwCJxsm1W+LOIpEI9Xt6y+JACc6iwNRMKPYE+v+QKRekurshzEGDfDjLly4VCVSl6GeOaKxxPOcbN2xgDgG86yhkj4D8DfTCl15jDGzRBjrlx4oBVv+aX4C84Ur8+vW08WMR64BbiGSPgW4GYi9Ts0a3I9xrj7yOgrFhyikvFrxR+c6QkUuqKESRMVwNXAFUTCdwPXEan/ULMm12KMu5eM/q/Hpqlk/P88BaFjJVCoW46bKATmAt8hEr4L+DmR+jq9ktyHMW4vGfnDBysR+as3WHySeM3j2wc8wDeBrxIJ/w92DGxKontITtRJ9AdDL/i9p3LuHb/xBIJrvMHik3TrySGKgV8Dq4iEv0YkbLIbPcAYtwdUfvvPx/rLR37kLx32M/H6C7o/wrAXjMKuA36DSPgw3WKyHZPW64LK79xWJr7AX30DK08X8ZiYoH+oBl4nEv49cDWR+rhuQdmIiXE7ofKS27/vLSlf7xsw6Axj2n7HC1wJvEUkPEW3mGzExLjtGHzmL4YFhu/3mL9s+HTdWgxMwTbvNcD/EqlP6RaULZgYN41Bp195ZsGoyR/4isuNabOHAPAb4FUi4f10i8kWjHGBUFW1b8i5v74uVHXEPG+wuFS3HkOHHA68QyR8lm4h2UDeG3fAYWcMLD36gucLxx5yuXh9JuuQ3RQD/yAS/h2RcF6H3by++fIvXXrYgOmnLw0MHne0bi2GXnElsJBIeIBuIbrIS+OGqqpl8Jm/+H7RAce86CupqNStx7BXzMauNhqrW4gO8s64oarqYPGUE/9Y+IXqmzyBQtPI2N0cCNQQCR+hW0h/k1fGDVVVlxVNPPa+wvGHfU88nry69xxmEPAMkfAM3UL6k7wJvKGq6vKiicfeE5pw1JniMQ0qcowi4Eki4Vm6hfQXeWHcUFV1RdGk4+8NTTj6ZNMKKmcJAY8TCX9Jt5D+IOeNG6qqHlw8+YQHQvsd+SVxyVCKhr0mCDxKJHyabiF9TU4bN1RVPbT4oJMeLKw6/ATj2bwhAMwnEj5bt5C+JGeNG6qqHlZ88Jfmhb5QfZwxbd7hBx4gEp6pW0hfkZPGDVVVV4YmHPW30Pjpx+jWYtCGH3iYSPhA3UL6gpwzbqiqenBB5cTriw6YkTcljIZOCWO3sBqqW0imySnjhqqqi30DK68umXbKV8TjzcsBjQ2fYzR2aXOnsxq6kZwxbqiq2u8Jllwarj7nax5/gWkRZUjnUODvudQxISduJFRVLcD5A6rP+o43NMB0yzN0xKnA73WLyBQ5YVxgRvHBX7osUDFqtG4hhqzmciLhU3SLyASuN26oqnp8cNSUnxaOm3awbi0GV3AnkfBeTxaeLbjauKGq6jJvUdlPig/58tGmKaOhh1QA97o9v+ta8aGqah9wScmhp830+MwcIIZecTzwE90i9gXXGheYWThu+omBilHjdAsxuJJfEQlX6xaxt7jSuKGq6qGeYPEFRZOOM6MxGvYWH3azyCLdQvYG1xk3VFXtAb5Rcuhp0zz+YLFuPQZXMw74pW4Re4PrjAscXTBy0nEFQ8YfoFuIISe4nEh4gm4RvcVVxg1VVZeLv+DCkoNmm0mhDJnCD/xRt4je4hrjOq2jLiiZdup0T0HItI4yZJJZRMJf1S2iN7jGuMCh/kFjZhYMnzBJtxBDTvIHImHXlJm4wrihquoBwMXFk2dNMMPPGPqISuAq3SJ6iiuMC8z2Dx47zFc6rEq3EENO80Mi4RG6RfSErDduqKq6DDixePKsA0xka+hjArikRVXWGxc4ITB43EBfeOj+uoUY8oJvuWHEjKw2bltsWzR55kQT2xr6iSBwhW4R3ZHVxgVODAwZX+4vHWZiW0N/cgmR8GDdIroia40bqqoeCJxQNGnmRN1aDHlHCPixbhFdkbXGxcnb+kuH7qdbiCEv+R6RcJluEZ2RlcZti21DE442XfYMuigCvq5bRGdkpXGB48Vf4PMPrDQdCQw6+Q/dAjoj64wbqqoOAMeHqo4oE68voFuPIa+ZQiSclX2+s864wAQgWFB5QE5OHWFwHd/SLaAjstG4x3hLBnm9JRUmf2vIBs7LxlkQssq4TmeCQ0L7f7HSdCYwZAkDgKzr8pdVxgUOAqRgyPiDdAsxGNK4WLeA9mSNcZ2O8rMKhk8IeoLFFbr1GAxpHEkkPFC3iHSyxrjAcGBU4bhp43ULMRja4QVm6xaRTjYZdzpg+QZWum7gLkNecLJuAelkhXGdIVeP9w8ak/L4gwN06zEYOmA2kXDWzLmcFcbFTiYXB0cc6IrRBwx5yUDg8J7uLCJKRK5L+/1jEYlkSky2GHc8gL98hMnfGrKZ3iSXW4EzRaRPClqzxbiHIp5mb3G5md/WkM18uRf7JoHbgB+13yAio0XkORFZ6nyO6q0Q7cZ12iYfUDBsv6B4fQW69RgMXTCFSDjci/1vAeaISPtjbgbuUUpNAe4HbuqtEO3GBUYBEhgyrlK3EIOhGwS79qNHKKUagHuAS9ttOgJ4wPl+L3BUb4Vkg3HHAOIrHTZStxCDoQf0uIDK4Qbs7oFdzQqoeisiG4w7GWjyFg80xjW4gV7NW6WU2gU8xGf79r4OnOd8nwO82lsRWo3r1N/u7y0emPQECnuTdzAYdHHIXhxzHZBeunwpcLGILMUeZeOHvT2hby9EZJKhQMA/sFK3DoOhp4wgEi4nUr+zq52UUsVp37diD0DX9nsdcPy+iNBtmMGA8pYMyqoG3Ia+JWUpDr29mcoSD098LcR/PNbC21tSKAX7lXu46/RCigOf7dV5/9IEv3+99ZPfS7daLL6kiAMqPJz2YJRNDYrvTQ/wven2oCnfebyF7x4a4JBhfdLY6SDg+b44cU/RnccdCHi8RWVZO5qeIfPcWBPngIpPg971s4O8N7eYpd8tZlTYw81vxj93zJwpfpbMLWbJ3GLuPaOQMaXCwUO9PL0mybRhXpZ+t4jb3rGPe68uhaXoK9OCPUqLVnQbdwTQ6iksMcbNEzY1WCysTfKtqZ8OJzagwI5dlVK0JBTdjaDw92UJzp/kB8DvgZYkJK1Pt//yhVZ+dVyfNgnQXpCq27jDgRZvsNgYN0+47KkY184K4mnnzosfa2HodU2s3Gnxg+quxwictzzB+ZNt454w3kddk0X1Hc1ccWQBC1YlmDbMy/CSPg3a2o2rO487FIhKQcgYNw94YnWCwUXCtOFeXlyX/My2v51WSMpS/OBfMeYtS3DxIR2bt2ZTkpBfmDTYTgb7PMIDZ9nlPomU4qT7oiw4P8TlT8fYUG9x4UF+Tt3fn+lb0W5cbTGu09QxLP4CS3wFJbp0GPqP1zakWLAqyZgbGjnvHy08vzbJBY+0fLLd6xHOPdDPwyuSnZ7jwWXJT5LJ7fnTW3EuOsjPGxtTBLww7+xCfv1ya4f77iP5a1ygDLD8A0eUmXHh8oPfzQqy6fIS1l1WwoNnF3L8WB/3nhHkw112BlUpxeOrk0yo6DhYWkox/4ME53Vg3N0tiidqk1x4kJ9oQuEREIFY5++AfaGSSFhroNWZVC4DlHfA4FKNGgyaUcBFj7bQ0KpQCg4a6uHWkwsBWLAqwdubU/zquCAAL69PMWKAh3Flnzf2r15q5RdHFyAinPQFH7e8FWfyrc3MndYnY+oHsKsyt/bFyXuCKNXrZpIZIVRVfQTw7aIDjw8XTTjqTC0icpy/tP5s/UnhdaarZN8wjUj9Yl0X15lUrgAs8XizZjgQg6EXaB0kXadxC4EUxrgGd6J1XiudxvUDSjweY1yDG9E66INO4/oAZWJcg0vJW+P6AUvEGNfgSvLauCbG7UNaCOipMsgP8ta4PsDC49HdXjpnuVtOKe5+L8NekrfG9QJKxBRO9RXvBqZVbIgGt+nWkaMkdF5cd1LZ6nYvwz5xR3xWnzTWNVCv8+K6k8rKSsRaut3TsNf8PXDW8GhCorp15CB5a1wLECvW3KRRQ86T8BR4H2+eaJLLmUercXV2MtgDjLJijc19cfJNt34TT6AQPB7E42XYRTcA0PDO4zQufgIRL4XjD6XsuG9+5jiVjFP3wE9QyQRYFqH9j6T06DkAbH/89yS2r6dw/HTKZlxk38RrfycweCyhqt4Ot9t/3OS7sPwcdYXlETEFgZkjb427E/BbLQ19YlyAIef/Fm/o01FfY+uX0lK7iOEX34z4/KSa93z+IK+fIef9Fk+gEJVKUnf/FRSOm4b47ULE4d+8mbr7r8BqbcZKtBLfsprSI8/vq1vICB/7RpYsaSrfNLVkl5kNMXPkbVJ5F+BPNe3ut6Ry47tPMuDwcxCf3Z/TW/T5HoUiYsfUgLKSYKVABPH4UMk4SlmoVBLEQ/0r91F69AX9JX+fuMU6Q/doJ7lG3sa4TYBKNu3omxhXhG0PXQVA8cFfouTg2SR2f0zrxuXsefkexBeg7LhvUjBsv88dqqwUW+6+jOTuLZRMPZmC4fsD4CsZxJa7fkjxgceR3L0FgMAQd8wM+lzBzKHbY3fvHhRMmmGC9p0mIvWfH4qyH9FtXItU0lLJREx8/mAmTz50zrX4SspJNe9h67xf4C8fAVYKq7WJoV+/jviW1Wx/7H+pvOQO2o/AIR4vwy/+I1asiW3//A3x7esIDBrDwFnf+WSfbf+4hoEn/Sf1r88jvm0twTEHU3Lw7EzeQsa5P/bFhsuCLxvj7jsf6hagM6n8SUyrkvGMJ5d9JeWAnRwO7XcErZtX4y2pILTfEYgIBcP3R0SwWho6PYcnWExw5GRaPvpsf+lo7SICQ6tQiRjxHesZdPqVNC9/ASsRy/RtZJTb/XOGxVOYet19p1a3AN3GFQAr2ZrR5LIVj2G1Rj/5Hlv7LoFBowlVHU5s/VIAErs+RqWSeAoHfObYVLQeK2a/R6xEK7H1S+zY2kGlkjS8vYAB1Weikq1ttwBKQapvBjjKFM3eksDzTWPqdOvIAbQbV3dS2TZurGk3xQMzNsRKKrqH7Y/82v5hWRRNnEHhuGmoVIKdT97I5r9+D/H6KT/5R4gIycad7HzqJoaccw2ppl3sWHg9KAuURWjC0YS+8OkEbY2LF1I8aSYefxD/oLGAYvNfv0/h+EPxBLO/afANcsGA2fxatwy3o924OsecEuAvQF3J1K8cVjh26klahOQhz6S+vaWqqHmYbh0u5igi9a/pFNBtUllsXhWRL6Wt+6qIPLUvF47W1ihgCxBK7N5ikm/9yF8SX07p1uBytMe43RpX2VHyXOAPIhIUkSLgN8D3M3D9D4Hi+NY12oa5zEceKTilsjEujbp1uBGlVD2Reu1NSHtUOKWUWgY8DvwEuBq4Rym1RkQuEpE3RWSJiPxJRDwi4hORe0XkfRFZJiKXdnHqj4CAFd3TYiVinRfvGjKKJT55OHrILt063IiIvKVbA/SucOoaYDEQBw4VkUnAGcAXlVJJEbkNOA9YA1QopSYDiEhXA57X4XTtSzXv3uwpHTagi30NGeRm/4WDvm69k/J6xPSH7h2v6hYAvagOUko1A/OAe5VSrcAsYDrwtogsAWYA47GTv/uLyI0ichJdNw3b2qYhWb9t497dgmFv2OEdHHqzeehm3TpciLuM62Dxaed3Ae5USh3sLPsrpf5bKbUTmIJ9g5dilxx3SLS2pgnYDoQS29dv6r18w75wozo3o63Vch2lVBJYpFsH7FsDjGeBr4pIBYCIlIvIKBEZhF3NNB87Pzy1m/OsAAa0bl65WSnLjIjRjywKHD5oc0tgh24dLmIJkfo+683WG/bauEqp97Hzvc+KyFLg38AQ7CkIX3aSz7cDP+vmVCuBgErEkla0Ycve6jHsHXe1HmtGx+ghIpIVyWToZcsppVSk3e8HgAc62PWQXpz2k7xtYueGld6i0sreaDLsG3cHvjr8R8l/txT6KNStxQVkjXGzYUSEOiAGBFrWvbdCt5h8o9UT8j3dvJ/2eslsRymVAJ7TraMN7caN1takgBqgPLF97U4r1mTyXP3MDZ4LyyxdbV9dgoIXiNR3MGSKHrQb1+Ft7OFaie/caGLdfmadf9yAD5pLTdVQF3hE5uvWkE62GPdDIAn4WjcuM8bVwC3J06T7vfITpVQKeFS3jnSywrjR2ppW4B2gvPXjFVuseEvWJEnyhX8VnDh8V6vXPPcOSCleI1KfVVm4rDCuQw3OfCyJXZtWataSf4iHB1sOM8btAJ9H5unW0J5sMu5q7FZZntZNH5jksgb+4p8zNJHSOydOtqGUsoB/6tbRnqwxbrS2Jgq8DwyMbVi60UrETLezfqbeOzD4SvMI0wgmjaTFi0Tqs+6ZZI1xHV4HQiil4nUfvq1bTD5yA3OKdGvIJvxeuV63ho7INuOuxE4ue5uXv/CWsrJ89LUcZGngoPJ10UIzsAEQT6mPgSd16+iIrDJutLamEXgZGJJq3t2S2LFhiW5N+cjt8RO1DvadLQjcRKQ+Kzu+ZJVxHZ7DbowhzStfWWQa9PQ/8wpOr2xOSFb0gtFFylKtfq/crltHZ2SdcaO1NR8Dy4CKxPZ1O1MN21br1pRvJKXA81jzpO26degknuJBIvW7devojKwzrsOTQBFAdM1bb2jWkpfc5LtoUMpSWZlM7A8K/XKdbg1dka3GXQV8DAyIrV28LmX66fY7db7hRe82V+Rl++XmuHqRSP37unV0RVYaN1pbYwGPAWUAsQ1Ls2K4kHzjZutsv24NOvB7+bFuDd2RlcZ1WII9TUmweeXLy6zWaNbmN3KVFwtmDNkW8+3UraM/2RNTLwT+u+Ed3Tq6I2uNG62tiQMLgcGkkla09o2ndWvKR+6JHd1vE4/rxlJKBbxcpltHT8ha4zq8BrQCweiq11YlG7av0S0o37gzcN7w1jyZmnN3i3os9JuGpbp19ISsNq7TIGMeMBSg8b2nnzIjQfYvUU+J/7mmcTk/t1PSUokCn/xAt46ektXGdXgVu4S5LLHtox3xujU1ugXlG9d7vh7O9YYwO6PqjuLfNrhmbO+sN260tiYJ3AOUAtK4+ImXrERmJ8I2dE2tf//S1dGSnK2Sa2xV27weLtetozdkvXEdVgNvAMOsWGNrbO3iZ3ULyjf+nPhKTmZRlFKs22PNrbi2MaZbS29whXGduXT/ga030PT+M0tS0T0fa5aVVzxa8OXh9XFPzs2ouL5ePTX51qas6yjfHa4wLkC0tmYH9kgEwwCa3n/uSZXrGa8sQolP/hGdmlNTczbFVePWJmuObh17g2uM6/AssAsoad20fHPr5pWv6BaUT9zi+/qQpEXO9JFeu9v6f9V3NLvyZeQq4zqjQd4DDAI8DW8+8lKqebdrSgLdzi7foMJFTcNyopBqY731+uRbm7K22153uMq4DkuBF4BKrJTV8OY/H1apZF40EMgGcmFqzvqYqq/dZZ2tW8e+4DrjOgVV84CdwMDErk17orVvLNQsK294q+CwQZtaClzbVzeRUqmX1ie/efzdza5OObjOuPDJiJC3AiWAv3n5C+9VBwzTAAAJrUlEQVTHt601g8v1E3e2znRV1Uk6r2xI/eWOxQnXlSK3x5XGBYjW1qwFHgRGAFL/+oNPpZpNFVF/cF/g7OEtSVw3r+7ybak3b1gUv2zBqoTrayNca1yHZ7AnDKtUqUSqftH8h1Qy7roA5TbinqB3YdMEV03NWddkbXt4ReLUBasSOTHgu6uN63S4/xt2FVF5cs+Whsalz8xXlpXSLC3nudF74UC3TM3ZklCtz6xJnnvVC605M+ysq40LEK2taQJuBkJAMLb2nXXNK1562DTO6Fs2+scMWNZclvVD28RTKvnIisR/ff2fLS/q1pJJXG9cgGhtzQbgNuxWVYHoyldWtNQuWmC827fckjojq8NP0lLW399P3DpvefIW3VoyTVY/+N4Qra2pwW6cMQLwNb3/zJLYunfNqBl9yNOBmcN2tnqzckghSyn18AfJBx9ekbxiwapEznWQyBnjOjwPzAdGAd7GxU8sim364CXNmnIX8XB/yxFZ2fFg4erkv+5/P3HJglUJ11ZddUVOGddpnPEE9lhVowFPQ80/Xmzdajrf9xW3+782NJEiq6YseX5t8pXbFycuWLAqkbPjZeWUceET887Hjn1HA1L/6v1PxXdufE+vstyk0Vta8GLzqKxphfTC2uSbNyyKn71gVSIrk/CZIueMC59UE90HLMJONrPnpbsfS+zalNWDXLuVG7igRLcGpRSPrky8er1tWlfVMe8NOWlc+GTIm79iz0M0EmWp3S/c+Ujs4xWmK2CGWR6YNHBNNKRtQLmUpax73ks8e+e7iYsWrEps1KWjP8lZ48InYzP/CXtKk9GANCya/3x09euPmdEiM8vt8dla+ukmUir557cTjz28InnxglWJj3Ro0IHkQ11nqKo6AFwAHAtsAJLBsVPHlEw56Vzx+V3fTS0b8KqE9Z7vG9Fivyrur2tGEyr2x5r4Q69tTP14waqEa3ss7Q05HeO24cS8d2F3BxwFFMbWLl635/UH7zBTm2SGlPg9/2yesqO/rre92dr921dab3ttY+rSfDMt5EmMm06oqvowYC5QD9R7iweGSo+ac563qGykZmmuZ3CqLvpG4Y8KvB7x9uV13qtLfXTdG6137Ilx44JVibzsVJJ3xgUIVVV/AfiR83O7+ALe0qPmnOovHzlFp65c4KHEDzceVrK9T16CKUulHl6RfPu+pYk/Aw8sWJXIqvrj/iQvjQsQqqoegm3ecuyZEiiaOOPAUNURJ4svUKhVnIs5qvXVrfeF/zQk0+dtaFWNNyxqfeHtzda1wOu50Kd2X8hb4wKEqqpLsJPNk7DNG/cOGFQcPuysU33hwVV61bmXRVy0c2gwUZ6p89XuTG38n1fjj26Pqv9bsCqxIVPndTN5bVyAUFW1FzgeOA+IAdsBiqeceEjhuENni9cX0KnPjXw3dueGn5Q+O2pfzxNLqpb5yxOL53+QfBC4K5ebMPaWvDduG6Gq6krg28AY7Ng34SurDA+YfvrpvpLyMTq1uY2gFU0uCXwrGfSx11Vty7alVt+wKP7OtmZ1N/BMLvbw2ReMcdMIVVX7gZOAs4Am7JEkKTnk5OrgmINnicfr06nPTfyx9ar1p4Q/HN3b4xpbVcNdS+JvPvNR6jXgTpM07hhj3A4IVVWPwY59hwObgJR/4IjS4oNnz/KXDT9QqziXMD5RW/9s8VVhEenR/pZSVs2m1PKb34wvboxzH/DiglWJnJk1IdMY43ZCqKq6APiKszQDOwAKRk4eUTzx2BO9xabetzueTM7dPLG4YXhX+yilWLXTWnnH4sTK1TutV4F786GTwL5ijNsNoarqccDXgCps8zYChCYcfUDh+OnHeYPFg3Tqy2ZOaV348R/D91d2tn3dHuvDO9+NL1tSZ20G7gXeNHnZnmGM2wNCVdUe4CBgDna971YghogUHXDsgYVjp87wBIsqtIrMQkQl1WLvNxrKAlY4ff3mRmvDve8llr62MVWHPejBs6bEuHcY4/YCp7PCUcCZQBHpBp543OTg6ClHeAsHDNUqMsv4aezG9ZeU1oxWSrGxQa15dGVi1bMfpeqwx8R+Otc7vPcVxrh7QaiquhDbwGcAhbQZGCgYMXF44bhDp/oHjphs6oChLL6t4c7oD1bPW5ZY+8F2qwl4FXg8HzsGZBJj3H0gVFUdAo4BTsGOgRuxB2dXUlAUKNr/yEkFlROmekOlnebzchVprGsq2/jS+qFrFy72xRsSwOvAUwtWJcw0MRnAGDcDOEnoA4ETgAmAwm6BFQMIDNt/SGj89Gn+ipFTxOsv0Ke0b7HisYbk7s2romveXOvd8r53gmwoLJfGW4HXTJI4sxjjZphQVfVg4HBsExcDUezSaCX+oK9w7NRx/sFjx/vDQ8d7gkUZa8+rA6WUsqJ7NiV2blwd27hsfbzuQwV4sUcc+TewzOkLbcgwxrh9hNMK6wBgJjAFOxZuAvYAFoCvbHg4OHLSeH/FqHG+kopxbuiVpFKJWLJ+24fxbWtrW9a+s9WK1relIJqAF4HXo7U12safyheMcfuBUFV1BTAZmIadlBZsI+/BDvAgIgWVE4cVDNtvvK906ChPsHiQ+IM9bnnUFygrlbRiTdtS0T1bU407tyZ2bNgW27Q8ipUKOvrXAjXACuBjZ3RNQz9gjNvPOC2yxmDHxtOx5zsCiAO7gda2fcUf9PkHja7wlw6r8JZUVHiLSis8wZIKT0GoPJPtppVSSsVb9qRaGrammnZtTdZv3ZrYuXFbYsf6JpQqwi54A0gAS7CnNq2N1tbUZ0qDoXcY42omVFVdCozHbuBxMHa+2MIeD0xh55Gj2AVd9p8lIr6yyrA3FC7yBIuCnkBhUPyFQfEXBMXj8+HxeMXj9eLx+gSwkvFWlWhtUfGWmBVvabHi0ZjV2hyzWpparJaGmBVrTGKbswjwO9cR7OF91gEfAquBddHampyYX9btGONmGU4VUwUwCBiKHTuPcn4rZ/FgGysFJJ3Fare0FRT5AV/aotIWnHMlsUe/XINt1K3ANmcKU0MWYozrEkJV1T7s5pYVQAkQdD4HOJ8F2CZtW3xAC3bdcttS76xrwY7BW7Dz2LtM/tRdGOMaDC4kL8ZVNhhyDWNcg8GFGOMaDC7EGNdgcCHGuAaDCzHGNRhciDGuweBCjHENBhdijGswuBBjXIPBhRjjGgwuxBjXYHAhxrgGgwsxxjUYXIgxrsHgQoxxDQYXYoxrMLgQY1yDwYUY4xoMLsQY12BwIca4BoMLMcY1GFyIMa7B4EKMcQ0GF2KMazC4EGNcg8GFGOMaDC7EGNdgcCHGuAaDC/n/VRsAq0oyaS4AAAAASUVORK5CYII=%0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3315768" y="1183046"/>
            <a:ext cx="4496379" cy="4366901"/>
          </a:xfrm>
          <a:prstGeom prst="rect">
            <a:avLst/>
          </a:prstGeom>
        </p:spPr>
      </p:pic>
      <p:sp>
        <p:nvSpPr>
          <p:cNvPr id="12" name="TextBox 11"/>
          <p:cNvSpPr txBox="1"/>
          <p:nvPr/>
        </p:nvSpPr>
        <p:spPr>
          <a:xfrm>
            <a:off x="709302" y="5481581"/>
            <a:ext cx="10981345" cy="923330"/>
          </a:xfrm>
          <a:prstGeom prst="rect">
            <a:avLst/>
          </a:prstGeom>
          <a:noFill/>
        </p:spPr>
        <p:txBody>
          <a:bodyPr wrap="square" rtlCol="0">
            <a:spAutoFit/>
          </a:bodyPr>
          <a:lstStyle/>
          <a:p>
            <a:r>
              <a:rPr lang="en-US">
                <a:solidFill>
                  <a:schemeClr val="bg1"/>
                </a:solidFill>
              </a:rPr>
              <a:t>Conclusion</a:t>
            </a:r>
            <a:r>
              <a:rPr lang="en-US" smtClean="0">
                <a:solidFill>
                  <a:schemeClr val="bg1"/>
                </a:solidFill>
              </a:rPr>
              <a:t>:-</a:t>
            </a:r>
            <a:r>
              <a:rPr lang="en-US" smtClean="0">
                <a:solidFill>
                  <a:srgbClr val="FFFF00"/>
                </a:solidFill>
              </a:rPr>
              <a:t>The above graph shows that the match can go either way where toss winner have very slight edge.Graph concludes the unpredictability of a match.</a:t>
            </a:r>
            <a:endParaRPr lang="en-US">
              <a:solidFill>
                <a:srgbClr val="FFFF00"/>
              </a:solidFill>
            </a:endParaRPr>
          </a:p>
          <a:p>
            <a:endParaRPr lang="en-US"/>
          </a:p>
        </p:txBody>
      </p:sp>
    </p:spTree>
    <p:extLst>
      <p:ext uri="{BB962C8B-B14F-4D97-AF65-F5344CB8AC3E}">
        <p14:creationId xmlns:p14="http://schemas.microsoft.com/office/powerpoint/2010/main" val="2212433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4" y="1085317"/>
            <a:ext cx="7383567" cy="564022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888" y="1877489"/>
            <a:ext cx="4509411" cy="2949196"/>
          </a:xfrm>
          <a:prstGeom prst="rect">
            <a:avLst/>
          </a:prstGeom>
        </p:spPr>
      </p:pic>
      <p:sp>
        <p:nvSpPr>
          <p:cNvPr id="8" name="TextBox 7"/>
          <p:cNvSpPr txBox="1"/>
          <p:nvPr/>
        </p:nvSpPr>
        <p:spPr>
          <a:xfrm>
            <a:off x="309032" y="316195"/>
            <a:ext cx="10424485" cy="461665"/>
          </a:xfrm>
          <a:prstGeom prst="rect">
            <a:avLst/>
          </a:prstGeom>
          <a:noFill/>
        </p:spPr>
        <p:txBody>
          <a:bodyPr wrap="square" rtlCol="0">
            <a:spAutoFit/>
          </a:bodyPr>
          <a:lstStyle/>
          <a:p>
            <a:r>
              <a:rPr lang="en-US" sz="2400" b="1" smtClean="0">
                <a:solidFill>
                  <a:schemeClr val="bg1"/>
                </a:solidFill>
              </a:rPr>
              <a:t>MOST NUMBER OF MATCHES WIN BY TEAMS IN EACH SEASON OF IPL?</a:t>
            </a:r>
            <a:endParaRPr lang="en-US" sz="2400" b="1">
              <a:solidFill>
                <a:schemeClr val="bg1"/>
              </a:solidFill>
            </a:endParaRPr>
          </a:p>
        </p:txBody>
      </p:sp>
    </p:spTree>
    <p:extLst>
      <p:ext uri="{BB962C8B-B14F-4D97-AF65-F5344CB8AC3E}">
        <p14:creationId xmlns:p14="http://schemas.microsoft.com/office/powerpoint/2010/main" val="2193912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5297" y="358924"/>
            <a:ext cx="10118221" cy="461665"/>
          </a:xfrm>
          <a:prstGeom prst="rect">
            <a:avLst/>
          </a:prstGeom>
          <a:noFill/>
        </p:spPr>
        <p:txBody>
          <a:bodyPr wrap="square" rtlCol="0">
            <a:spAutoFit/>
          </a:bodyPr>
          <a:lstStyle/>
          <a:p>
            <a:r>
              <a:rPr lang="en-US" sz="2400" b="1" smtClean="0">
                <a:solidFill>
                  <a:schemeClr val="bg1"/>
                </a:solidFill>
              </a:rPr>
              <a:t>WHICH TEAM IS BEST CHASSING TEAM IN IPL?</a:t>
            </a:r>
            <a:endParaRPr lang="en-US" sz="2400" b="1">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96" y="1025126"/>
            <a:ext cx="7503207" cy="5059480"/>
          </a:xfrm>
          <a:prstGeom prst="rect">
            <a:avLst/>
          </a:prstGeom>
        </p:spPr>
      </p:pic>
      <p:sp>
        <p:nvSpPr>
          <p:cNvPr id="4" name="TextBox 3"/>
          <p:cNvSpPr txBox="1"/>
          <p:nvPr/>
        </p:nvSpPr>
        <p:spPr>
          <a:xfrm>
            <a:off x="2290273" y="6211669"/>
            <a:ext cx="9024359" cy="646331"/>
          </a:xfrm>
          <a:prstGeom prst="rect">
            <a:avLst/>
          </a:prstGeom>
          <a:noFill/>
        </p:spPr>
        <p:txBody>
          <a:bodyPr wrap="square" rtlCol="0">
            <a:spAutoFit/>
          </a:bodyPr>
          <a:lstStyle/>
          <a:p>
            <a:r>
              <a:rPr lang="en-US">
                <a:solidFill>
                  <a:schemeClr val="bg1"/>
                </a:solidFill>
              </a:rPr>
              <a:t>Conclusion:-</a:t>
            </a:r>
            <a:r>
              <a:rPr lang="en-US">
                <a:solidFill>
                  <a:srgbClr val="FFFF00"/>
                </a:solidFill>
              </a:rPr>
              <a:t>Royal Challenger Bangloure is best chasing team in IPL.</a:t>
            </a:r>
          </a:p>
          <a:p>
            <a:endParaRPr lang="en-US"/>
          </a:p>
        </p:txBody>
      </p:sp>
    </p:spTree>
    <p:extLst>
      <p:ext uri="{BB962C8B-B14F-4D97-AF65-F5344CB8AC3E}">
        <p14:creationId xmlns:p14="http://schemas.microsoft.com/office/powerpoint/2010/main" val="1360973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901" y="1034041"/>
            <a:ext cx="6274896" cy="4742916"/>
          </a:xfrm>
          <a:prstGeom prst="rect">
            <a:avLst/>
          </a:prstGeom>
        </p:spPr>
      </p:pic>
      <p:sp>
        <p:nvSpPr>
          <p:cNvPr id="4" name="TextBox 3"/>
          <p:cNvSpPr txBox="1"/>
          <p:nvPr/>
        </p:nvSpPr>
        <p:spPr>
          <a:xfrm>
            <a:off x="628924" y="5866305"/>
            <a:ext cx="11220851" cy="646331"/>
          </a:xfrm>
          <a:prstGeom prst="rect">
            <a:avLst/>
          </a:prstGeom>
          <a:noFill/>
        </p:spPr>
        <p:txBody>
          <a:bodyPr wrap="square" rtlCol="0">
            <a:spAutoFit/>
          </a:bodyPr>
          <a:lstStyle/>
          <a:p>
            <a:r>
              <a:rPr lang="en-US" dirty="0" smtClean="0">
                <a:solidFill>
                  <a:schemeClr val="bg1"/>
                </a:solidFill>
              </a:rPr>
              <a:t>Conclusion:-</a:t>
            </a:r>
            <a:r>
              <a:rPr lang="en-US" dirty="0" smtClean="0">
                <a:solidFill>
                  <a:srgbClr val="FFFF00"/>
                </a:solidFill>
              </a:rPr>
              <a:t>Bangalore and Kolkata are cities more likely to have a bad </a:t>
            </a:r>
            <a:r>
              <a:rPr lang="en-US" dirty="0" err="1" smtClean="0">
                <a:solidFill>
                  <a:srgbClr val="FFFF00"/>
                </a:solidFill>
              </a:rPr>
              <a:t>weather,hence</a:t>
            </a:r>
            <a:r>
              <a:rPr lang="en-US" dirty="0" smtClean="0">
                <a:solidFill>
                  <a:srgbClr val="FFFF00"/>
                </a:solidFill>
              </a:rPr>
              <a:t> it is not a good option to host knockout matches there.</a:t>
            </a:r>
            <a:endParaRPr lang="en-US" dirty="0">
              <a:solidFill>
                <a:srgbClr val="FFFF00"/>
              </a:solidFill>
            </a:endParaRPr>
          </a:p>
        </p:txBody>
      </p:sp>
      <p:sp>
        <p:nvSpPr>
          <p:cNvPr id="6" name="TextBox 5"/>
          <p:cNvSpPr txBox="1"/>
          <p:nvPr/>
        </p:nvSpPr>
        <p:spPr>
          <a:xfrm>
            <a:off x="304184" y="296870"/>
            <a:ext cx="9472205" cy="461665"/>
          </a:xfrm>
          <a:prstGeom prst="rect">
            <a:avLst/>
          </a:prstGeom>
          <a:noFill/>
        </p:spPr>
        <p:txBody>
          <a:bodyPr wrap="square" rtlCol="0">
            <a:spAutoFit/>
          </a:bodyPr>
          <a:lstStyle/>
          <a:p>
            <a:r>
              <a:rPr lang="en-US" sz="2400" b="1" smtClean="0">
                <a:solidFill>
                  <a:srgbClr val="002060"/>
                </a:solidFill>
              </a:rPr>
              <a:t>WHICH CITIES ARE MOST LIKELY TO HAVE BAD WEATHER?</a:t>
            </a:r>
            <a:endParaRPr lang="en-US" sz="2400" b="1">
              <a:solidFill>
                <a:srgbClr val="002060"/>
              </a:solidFill>
            </a:endParaRPr>
          </a:p>
        </p:txBody>
      </p:sp>
    </p:spTree>
    <p:extLst>
      <p:ext uri="{BB962C8B-B14F-4D97-AF65-F5344CB8AC3E}">
        <p14:creationId xmlns:p14="http://schemas.microsoft.com/office/powerpoint/2010/main" val="3527349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62" y="918769"/>
            <a:ext cx="6379043" cy="5118931"/>
          </a:xfrm>
          <a:prstGeom prst="rect">
            <a:avLst/>
          </a:prstGeom>
        </p:spPr>
      </p:pic>
      <p:sp>
        <p:nvSpPr>
          <p:cNvPr id="6" name="TextBox 5"/>
          <p:cNvSpPr txBox="1"/>
          <p:nvPr/>
        </p:nvSpPr>
        <p:spPr>
          <a:xfrm>
            <a:off x="773788" y="6221338"/>
            <a:ext cx="10011004" cy="369332"/>
          </a:xfrm>
          <a:prstGeom prst="rect">
            <a:avLst/>
          </a:prstGeom>
          <a:noFill/>
        </p:spPr>
        <p:txBody>
          <a:bodyPr wrap="square" rtlCol="0">
            <a:spAutoFit/>
          </a:bodyPr>
          <a:lstStyle/>
          <a:p>
            <a:r>
              <a:rPr lang="en-US" dirty="0" smtClean="0">
                <a:solidFill>
                  <a:schemeClr val="bg1"/>
                </a:solidFill>
              </a:rPr>
              <a:t>Conclusion:-</a:t>
            </a:r>
            <a:r>
              <a:rPr lang="en-US" dirty="0" smtClean="0">
                <a:solidFill>
                  <a:srgbClr val="FFFF00"/>
                </a:solidFill>
              </a:rPr>
              <a:t>There are high chances of team like </a:t>
            </a:r>
            <a:r>
              <a:rPr lang="en-US" dirty="0" err="1" smtClean="0">
                <a:solidFill>
                  <a:srgbClr val="FFFF00"/>
                </a:solidFill>
              </a:rPr>
              <a:t>Deccan,Kochi</a:t>
            </a:r>
            <a:r>
              <a:rPr lang="en-US" dirty="0" smtClean="0">
                <a:solidFill>
                  <a:srgbClr val="FFFF00"/>
                </a:solidFill>
              </a:rPr>
              <a:t> &amp; Mumbai to win </a:t>
            </a:r>
            <a:r>
              <a:rPr lang="en-US" smtClean="0">
                <a:solidFill>
                  <a:srgbClr val="FFFF00"/>
                </a:solidFill>
              </a:rPr>
              <a:t>a toss.</a:t>
            </a:r>
            <a:endParaRPr lang="en-US" dirty="0">
              <a:solidFill>
                <a:srgbClr val="FFFF00"/>
              </a:solidFill>
            </a:endParaRPr>
          </a:p>
        </p:txBody>
      </p:sp>
      <p:sp>
        <p:nvSpPr>
          <p:cNvPr id="2" name="TextBox 1"/>
          <p:cNvSpPr txBox="1"/>
          <p:nvPr/>
        </p:nvSpPr>
        <p:spPr>
          <a:xfrm>
            <a:off x="491777" y="273466"/>
            <a:ext cx="11083895" cy="461665"/>
          </a:xfrm>
          <a:prstGeom prst="rect">
            <a:avLst/>
          </a:prstGeom>
          <a:noFill/>
        </p:spPr>
        <p:txBody>
          <a:bodyPr wrap="square" rtlCol="0">
            <a:spAutoFit/>
          </a:bodyPr>
          <a:lstStyle/>
          <a:p>
            <a:r>
              <a:rPr lang="en-US" sz="2400" b="1" smtClean="0">
                <a:solidFill>
                  <a:srgbClr val="002060"/>
                </a:solidFill>
              </a:rPr>
              <a:t>WHICH TEAM HAS BEST TOSS WINNING SUCCESS RATE?</a:t>
            </a:r>
            <a:endParaRPr lang="en-US" sz="2400" b="1">
              <a:solidFill>
                <a:srgbClr val="00206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512" y="1317781"/>
            <a:ext cx="5197421" cy="3811424"/>
          </a:xfrm>
          <a:prstGeom prst="rect">
            <a:avLst/>
          </a:prstGeom>
        </p:spPr>
      </p:pic>
    </p:spTree>
    <p:extLst>
      <p:ext uri="{BB962C8B-B14F-4D97-AF65-F5344CB8AC3E}">
        <p14:creationId xmlns:p14="http://schemas.microsoft.com/office/powerpoint/2010/main" val="1349355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shortpixel.ai/client/q_glossy,ret_img,w_659/https:/techtrunk.in/wp-content/uploads/2018/10/ipl-data-analysis-heat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051" y="1091324"/>
            <a:ext cx="6276975" cy="46599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2549" y="384561"/>
            <a:ext cx="10921525" cy="461665"/>
          </a:xfrm>
          <a:prstGeom prst="rect">
            <a:avLst/>
          </a:prstGeom>
          <a:noFill/>
        </p:spPr>
        <p:txBody>
          <a:bodyPr wrap="square" rtlCol="0">
            <a:spAutoFit/>
          </a:bodyPr>
          <a:lstStyle/>
          <a:p>
            <a:r>
              <a:rPr lang="en-US" sz="2400" b="1" smtClean="0">
                <a:solidFill>
                  <a:schemeClr val="bg1"/>
                </a:solidFill>
              </a:rPr>
              <a:t>SHOW </a:t>
            </a:r>
            <a:r>
              <a:rPr lang="en-US" sz="2400" b="1" smtClean="0">
                <a:solidFill>
                  <a:schemeClr val="bg1"/>
                </a:solidFill>
              </a:rPr>
              <a:t>THE </a:t>
            </a:r>
            <a:r>
              <a:rPr lang="en-US" sz="2400" b="1" smtClean="0">
                <a:solidFill>
                  <a:schemeClr val="bg1"/>
                </a:solidFill>
              </a:rPr>
              <a:t>COORELATION BETWEEN WIN BY WICKETS AND WIN BY RUNS.</a:t>
            </a:r>
            <a:endParaRPr lang="en-US" sz="2400" b="1">
              <a:solidFill>
                <a:schemeClr val="bg1"/>
              </a:solidFill>
            </a:endParaRPr>
          </a:p>
        </p:txBody>
      </p:sp>
      <p:sp>
        <p:nvSpPr>
          <p:cNvPr id="3" name="TextBox 2"/>
          <p:cNvSpPr txBox="1"/>
          <p:nvPr/>
        </p:nvSpPr>
        <p:spPr>
          <a:xfrm>
            <a:off x="546929" y="5996419"/>
            <a:ext cx="11306088" cy="646331"/>
          </a:xfrm>
          <a:prstGeom prst="rect">
            <a:avLst/>
          </a:prstGeom>
          <a:noFill/>
        </p:spPr>
        <p:txBody>
          <a:bodyPr wrap="square" rtlCol="0">
            <a:spAutoFit/>
          </a:bodyPr>
          <a:lstStyle/>
          <a:p>
            <a:r>
              <a:rPr lang="en-US">
                <a:solidFill>
                  <a:schemeClr val="bg1"/>
                </a:solidFill>
              </a:rPr>
              <a:t>Conclusion</a:t>
            </a:r>
            <a:r>
              <a:rPr lang="en-US" smtClean="0">
                <a:solidFill>
                  <a:schemeClr val="bg1"/>
                </a:solidFill>
              </a:rPr>
              <a:t>:-</a:t>
            </a:r>
            <a:r>
              <a:rPr lang="en-US">
                <a:solidFill>
                  <a:srgbClr val="FFFF00"/>
                </a:solidFill>
              </a:rPr>
              <a:t>T</a:t>
            </a:r>
            <a:r>
              <a:rPr lang="en-US" smtClean="0">
                <a:solidFill>
                  <a:srgbClr val="FFFF00"/>
                </a:solidFill>
              </a:rPr>
              <a:t>here </a:t>
            </a:r>
            <a:r>
              <a:rPr lang="en-US">
                <a:solidFill>
                  <a:srgbClr val="FFFF00"/>
                </a:solidFill>
              </a:rPr>
              <a:t>is a negative correlation </a:t>
            </a:r>
            <a:r>
              <a:rPr lang="en-US" smtClean="0">
                <a:solidFill>
                  <a:srgbClr val="FFFF00"/>
                </a:solidFill>
              </a:rPr>
              <a:t>between the</a:t>
            </a:r>
            <a:r>
              <a:rPr lang="en-US">
                <a:solidFill>
                  <a:srgbClr val="FFFF00"/>
                </a:solidFill>
              </a:rPr>
              <a:t> </a:t>
            </a:r>
            <a:r>
              <a:rPr lang="en-US" u="sng" smtClean="0">
                <a:solidFill>
                  <a:srgbClr val="FFFF00"/>
                </a:solidFill>
              </a:rPr>
              <a:t>win by runs</a:t>
            </a:r>
            <a:r>
              <a:rPr lang="en-US">
                <a:solidFill>
                  <a:srgbClr val="FFFF00"/>
                </a:solidFill>
              </a:rPr>
              <a:t> and </a:t>
            </a:r>
            <a:r>
              <a:rPr lang="en-US" u="sng" smtClean="0">
                <a:solidFill>
                  <a:srgbClr val="FFFF00"/>
                </a:solidFill>
              </a:rPr>
              <a:t>win by wickets</a:t>
            </a:r>
            <a:r>
              <a:rPr lang="en-US" smtClean="0">
                <a:solidFill>
                  <a:srgbClr val="FFFF00"/>
                </a:solidFill>
              </a:rPr>
              <a:t> as one variable increases and another variable decrease or vice versa.</a:t>
            </a:r>
            <a:endParaRPr lang="en-US">
              <a:solidFill>
                <a:srgbClr val="FFFF00"/>
              </a:solidFill>
            </a:endParaRPr>
          </a:p>
        </p:txBody>
      </p:sp>
    </p:spTree>
    <p:extLst>
      <p:ext uri="{BB962C8B-B14F-4D97-AF65-F5344CB8AC3E}">
        <p14:creationId xmlns:p14="http://schemas.microsoft.com/office/powerpoint/2010/main" val="1085644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364" y="1042589"/>
            <a:ext cx="7758639" cy="5033471"/>
          </a:xfrm>
          <a:prstGeom prst="rect">
            <a:avLst/>
          </a:prstGeom>
        </p:spPr>
      </p:pic>
      <p:sp>
        <p:nvSpPr>
          <p:cNvPr id="3" name="TextBox 2"/>
          <p:cNvSpPr txBox="1"/>
          <p:nvPr/>
        </p:nvSpPr>
        <p:spPr>
          <a:xfrm>
            <a:off x="666572" y="6170064"/>
            <a:ext cx="10494235" cy="646331"/>
          </a:xfrm>
          <a:prstGeom prst="rect">
            <a:avLst/>
          </a:prstGeom>
          <a:noFill/>
        </p:spPr>
        <p:txBody>
          <a:bodyPr wrap="square" rtlCol="0">
            <a:spAutoFit/>
          </a:bodyPr>
          <a:lstStyle/>
          <a:p>
            <a:r>
              <a:rPr lang="en-US" dirty="0" smtClean="0">
                <a:solidFill>
                  <a:schemeClr val="bg1"/>
                </a:solidFill>
              </a:rPr>
              <a:t>Conclusion:-</a:t>
            </a:r>
            <a:r>
              <a:rPr lang="en-US" dirty="0" smtClean="0">
                <a:solidFill>
                  <a:srgbClr val="FFFF00"/>
                </a:solidFill>
              </a:rPr>
              <a:t>M </a:t>
            </a:r>
            <a:r>
              <a:rPr lang="en-US" dirty="0" err="1" smtClean="0">
                <a:solidFill>
                  <a:srgbClr val="FFFF00"/>
                </a:solidFill>
              </a:rPr>
              <a:t>Chinnaswamy</a:t>
            </a:r>
            <a:r>
              <a:rPr lang="en-US" dirty="0" smtClean="0">
                <a:solidFill>
                  <a:srgbClr val="FFFF00"/>
                </a:solidFill>
              </a:rPr>
              <a:t> stadium is best for field first after winning toss &amp; Eden Garden stadium is best for bat first after winning </a:t>
            </a:r>
            <a:r>
              <a:rPr lang="en-US" smtClean="0">
                <a:solidFill>
                  <a:srgbClr val="FFFF00"/>
                </a:solidFill>
              </a:rPr>
              <a:t>toss.</a:t>
            </a:r>
            <a:endParaRPr lang="en-US" dirty="0" smtClean="0">
              <a:solidFill>
                <a:srgbClr val="FFFF00"/>
              </a:solidFill>
            </a:endParaRPr>
          </a:p>
        </p:txBody>
      </p:sp>
      <p:sp>
        <p:nvSpPr>
          <p:cNvPr id="4" name="TextBox 3"/>
          <p:cNvSpPr txBox="1"/>
          <p:nvPr/>
        </p:nvSpPr>
        <p:spPr>
          <a:xfrm>
            <a:off x="333285" y="164590"/>
            <a:ext cx="10579693" cy="830997"/>
          </a:xfrm>
          <a:prstGeom prst="rect">
            <a:avLst/>
          </a:prstGeom>
          <a:noFill/>
        </p:spPr>
        <p:txBody>
          <a:bodyPr wrap="square" rtlCol="0">
            <a:spAutoFit/>
          </a:bodyPr>
          <a:lstStyle/>
          <a:p>
            <a:r>
              <a:rPr lang="en-US" sz="2400" b="1" smtClean="0">
                <a:solidFill>
                  <a:srgbClr val="002060"/>
                </a:solidFill>
              </a:rPr>
              <a:t>WHICH STADIUM IS BEST FOR TO DO BATTING IN THE FIRST INNINGS OF THE MATCH?</a:t>
            </a:r>
            <a:endParaRPr lang="en-US" sz="2400" b="1">
              <a:solidFill>
                <a:srgbClr val="002060"/>
              </a:solidFill>
            </a:endParaRPr>
          </a:p>
        </p:txBody>
      </p:sp>
    </p:spTree>
    <p:extLst>
      <p:ext uri="{BB962C8B-B14F-4D97-AF65-F5344CB8AC3E}">
        <p14:creationId xmlns:p14="http://schemas.microsoft.com/office/powerpoint/2010/main" val="1796874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30860" y="-145896"/>
            <a:ext cx="8534400" cy="1914875"/>
          </a:xfrm>
        </p:spPr>
        <p:txBody>
          <a:bodyPr/>
          <a:lstStyle/>
          <a:p>
            <a:r>
              <a:rPr lang="en-US" dirty="0" smtClean="0">
                <a:solidFill>
                  <a:srgbClr val="FF0000"/>
                </a:solidFill>
              </a:rPr>
              <a:t>agenda of project</a:t>
            </a:r>
            <a:endParaRPr lang="en-US" dirty="0">
              <a:solidFill>
                <a:srgbClr val="FF0000"/>
              </a:solidFill>
            </a:endParaRPr>
          </a:p>
        </p:txBody>
      </p:sp>
      <p:sp>
        <p:nvSpPr>
          <p:cNvPr id="6" name="TextBox 5"/>
          <p:cNvSpPr txBox="1"/>
          <p:nvPr/>
        </p:nvSpPr>
        <p:spPr>
          <a:xfrm>
            <a:off x="709300" y="1519744"/>
            <a:ext cx="10622421" cy="4247317"/>
          </a:xfrm>
          <a:prstGeom prst="rect">
            <a:avLst/>
          </a:prstGeom>
          <a:noFill/>
        </p:spPr>
        <p:txBody>
          <a:bodyPr wrap="square" rtlCol="0">
            <a:spAutoFit/>
          </a:bodyPr>
          <a:lstStyle/>
          <a:p>
            <a:r>
              <a:rPr lang="en-US" sz="2000" smtClean="0">
                <a:solidFill>
                  <a:srgbClr val="002060"/>
                </a:solidFill>
              </a:rPr>
              <a:t>As </a:t>
            </a:r>
            <a:r>
              <a:rPr lang="en-US" sz="2000" dirty="0" smtClean="0">
                <a:solidFill>
                  <a:srgbClr val="002060"/>
                </a:solidFill>
              </a:rPr>
              <a:t>we know cricket is the game of </a:t>
            </a:r>
            <a:r>
              <a:rPr lang="en-US" sz="2000" dirty="0" err="1" smtClean="0">
                <a:solidFill>
                  <a:srgbClr val="002060"/>
                </a:solidFill>
              </a:rPr>
              <a:t>uncertainity,where</a:t>
            </a:r>
            <a:r>
              <a:rPr lang="en-US" sz="2000" dirty="0" smtClean="0">
                <a:solidFill>
                  <a:srgbClr val="002060"/>
                </a:solidFill>
              </a:rPr>
              <a:t> a single over can change the momentum of the game.</a:t>
            </a:r>
          </a:p>
          <a:p>
            <a:r>
              <a:rPr lang="en-US" sz="2000" dirty="0" smtClean="0">
                <a:solidFill>
                  <a:srgbClr val="002060"/>
                </a:solidFill>
              </a:rPr>
              <a:t>So, in this </a:t>
            </a:r>
            <a:r>
              <a:rPr lang="en-US" sz="2000" smtClean="0">
                <a:solidFill>
                  <a:srgbClr val="002060"/>
                </a:solidFill>
              </a:rPr>
              <a:t>project we analyze </a:t>
            </a:r>
            <a:r>
              <a:rPr lang="en-US" sz="2000" dirty="0" smtClean="0">
                <a:solidFill>
                  <a:srgbClr val="002060"/>
                </a:solidFill>
              </a:rPr>
              <a:t>the past matches data and by analyzing them we extract the essential and meaningful insights.</a:t>
            </a:r>
          </a:p>
          <a:p>
            <a:r>
              <a:rPr lang="en-US" sz="2000" dirty="0" smtClean="0">
                <a:solidFill>
                  <a:srgbClr val="002060"/>
                </a:solidFill>
              </a:rPr>
              <a:t>The insights from the dataset can help the team to improve </a:t>
            </a:r>
            <a:r>
              <a:rPr lang="en-US" sz="2000" dirty="0" err="1" smtClean="0">
                <a:solidFill>
                  <a:srgbClr val="002060"/>
                </a:solidFill>
              </a:rPr>
              <a:t>themselves,it</a:t>
            </a:r>
            <a:r>
              <a:rPr lang="en-US" sz="2000" dirty="0" smtClean="0">
                <a:solidFill>
                  <a:srgbClr val="002060"/>
                </a:solidFill>
              </a:rPr>
              <a:t> can help management and coach to decide a best playing 11 from the team.</a:t>
            </a:r>
          </a:p>
          <a:p>
            <a:r>
              <a:rPr lang="en-US" sz="2000" dirty="0" smtClean="0">
                <a:solidFill>
                  <a:srgbClr val="002060"/>
                </a:solidFill>
              </a:rPr>
              <a:t>The insights also helps the advertisement companies to reach the relevant audience across the </a:t>
            </a:r>
            <a:r>
              <a:rPr lang="en-US" sz="2000" dirty="0" err="1" smtClean="0">
                <a:solidFill>
                  <a:srgbClr val="002060"/>
                </a:solidFill>
              </a:rPr>
              <a:t>nation,it</a:t>
            </a:r>
            <a:r>
              <a:rPr lang="en-US" sz="2000" dirty="0" smtClean="0">
                <a:solidFill>
                  <a:srgbClr val="002060"/>
                </a:solidFill>
              </a:rPr>
              <a:t> can influence the market </a:t>
            </a:r>
            <a:r>
              <a:rPr lang="en-US" sz="2000" smtClean="0">
                <a:solidFill>
                  <a:srgbClr val="002060"/>
                </a:solidFill>
              </a:rPr>
              <a:t>performance.</a:t>
            </a:r>
          </a:p>
          <a:p>
            <a:r>
              <a:rPr lang="en-US" sz="2000" smtClean="0">
                <a:solidFill>
                  <a:srgbClr val="002060"/>
                </a:solidFill>
              </a:rPr>
              <a:t>So main aim of the project is:-</a:t>
            </a:r>
          </a:p>
          <a:p>
            <a:r>
              <a:rPr lang="en-US" b="1" smtClean="0">
                <a:solidFill>
                  <a:srgbClr val="002060"/>
                </a:solidFill>
              </a:rPr>
              <a:t>• </a:t>
            </a:r>
            <a:r>
              <a:rPr lang="en-US" b="1">
                <a:solidFill>
                  <a:srgbClr val="002060"/>
                </a:solidFill>
              </a:rPr>
              <a:t>Created a model that predicts the score (in terms of range) of IPL </a:t>
            </a:r>
            <a:r>
              <a:rPr lang="en-US" b="1" smtClean="0">
                <a:solidFill>
                  <a:srgbClr val="002060"/>
                </a:solidFill>
              </a:rPr>
              <a:t>matches</a:t>
            </a:r>
          </a:p>
          <a:p>
            <a:r>
              <a:rPr lang="en-US" b="1" smtClean="0">
                <a:solidFill>
                  <a:srgbClr val="002060"/>
                </a:solidFill>
              </a:rPr>
              <a:t>• To help advertisement companies to advertise their product to the maximum and relevant audience.</a:t>
            </a:r>
            <a:r>
              <a:rPr lang="en-US" b="1">
                <a:solidFill>
                  <a:srgbClr val="002060"/>
                </a:solidFill>
              </a:rPr>
              <a:t/>
            </a:r>
            <a:br>
              <a:rPr lang="en-US" b="1">
                <a:solidFill>
                  <a:srgbClr val="002060"/>
                </a:solidFill>
              </a:rPr>
            </a:br>
            <a:r>
              <a:rPr lang="en-US" b="1">
                <a:solidFill>
                  <a:srgbClr val="002060"/>
                </a:solidFill>
              </a:rPr>
              <a:t>• Optimized Multiple-Linear, Decision Tree, Random Forest, </a:t>
            </a:r>
            <a:r>
              <a:rPr lang="en-US" b="1" smtClean="0">
                <a:solidFill>
                  <a:srgbClr val="002060"/>
                </a:solidFill>
              </a:rPr>
              <a:t>Ridge Regression, Lasso Regression</a:t>
            </a:r>
            <a:r>
              <a:rPr lang="en-US" smtClean="0">
                <a:solidFill>
                  <a:srgbClr val="002060"/>
                </a:solidFill>
              </a:rPr>
              <a:t>.</a:t>
            </a:r>
            <a:endParaRPr lang="en-US" dirty="0" smtClean="0">
              <a:solidFill>
                <a:srgbClr val="002060"/>
              </a:solidFill>
            </a:endParaRPr>
          </a:p>
        </p:txBody>
      </p:sp>
    </p:spTree>
    <p:extLst>
      <p:ext uri="{BB962C8B-B14F-4D97-AF65-F5344CB8AC3E}">
        <p14:creationId xmlns:p14="http://schemas.microsoft.com/office/powerpoint/2010/main" val="3169457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3107" y="128185"/>
            <a:ext cx="11186445" cy="6463308"/>
          </a:xfrm>
          <a:prstGeom prst="rect">
            <a:avLst/>
          </a:prstGeom>
          <a:noFill/>
        </p:spPr>
        <p:txBody>
          <a:bodyPr wrap="square" rtlCol="0">
            <a:spAutoFit/>
          </a:bodyPr>
          <a:lstStyle/>
          <a:p>
            <a:r>
              <a:rPr lang="en-US" b="1" smtClean="0">
                <a:solidFill>
                  <a:srgbClr val="002060"/>
                </a:solidFill>
              </a:rPr>
              <a:t>IN WHICH MATCHES THE ADVERTISEMENT COMPANIES SHOULD ADVERTISE THEIR PRODUCTS MORE SO THAT THEIR PRODUCT REACHES TO MAXIMUM AUDIENCE, AND HENCE THEY GOT MORE PROFIT?</a:t>
            </a:r>
          </a:p>
          <a:p>
            <a:r>
              <a:rPr lang="en-US">
                <a:solidFill>
                  <a:srgbClr val="002060"/>
                </a:solidFill>
              </a:rPr>
              <a:t> </a:t>
            </a:r>
            <a:r>
              <a:rPr lang="en-US" smtClean="0">
                <a:solidFill>
                  <a:srgbClr val="002060"/>
                </a:solidFill>
              </a:rPr>
              <a:t> </a:t>
            </a:r>
          </a:p>
          <a:p>
            <a:r>
              <a:rPr lang="en-US" smtClean="0">
                <a:solidFill>
                  <a:srgbClr val="002060"/>
                </a:solidFill>
              </a:rPr>
              <a:t>The answer of this question is directly depend on the result of most viewed matches by audience by means of television or other ott platforms.</a:t>
            </a:r>
          </a:p>
          <a:p>
            <a:endParaRPr lang="en-US" smtClean="0">
              <a:solidFill>
                <a:srgbClr val="002060"/>
              </a:solidFill>
            </a:endParaRPr>
          </a:p>
          <a:p>
            <a:r>
              <a:rPr lang="en-US">
                <a:solidFill>
                  <a:srgbClr val="002060"/>
                </a:solidFill>
              </a:rPr>
              <a:t>With 11.2 billion minutes, the MI-CSK game became the most-watched IPL mid-season match ever (in BARC history). This match also became the most-watched match of season 14. This is in addition to IPL 2021 surpassing the overall reach to 367 million versus 357 million in 2020. </a:t>
            </a:r>
            <a:endParaRPr lang="en-US" smtClean="0">
              <a:solidFill>
                <a:srgbClr val="002060"/>
              </a:solidFill>
            </a:endParaRPr>
          </a:p>
          <a:p>
            <a:endParaRPr lang="en-US">
              <a:solidFill>
                <a:srgbClr val="002060"/>
              </a:solidFill>
            </a:endParaRPr>
          </a:p>
          <a:p>
            <a:r>
              <a:rPr lang="en-US">
                <a:solidFill>
                  <a:srgbClr val="002060"/>
                </a:solidFill>
              </a:rPr>
              <a:t>Moreover, the Mumbai Indians team 2021 found the spot 3 times in the 5 most-watched programs list. Match 17 that took place between the Mumbai Indians and the Punjab Kings was on the </a:t>
            </a:r>
            <a:r>
              <a:rPr lang="en-US" smtClean="0">
                <a:solidFill>
                  <a:srgbClr val="002060"/>
                </a:solidFill>
              </a:rPr>
              <a:t>2</a:t>
            </a:r>
            <a:r>
              <a:rPr lang="en-US" baseline="30000" smtClean="0">
                <a:solidFill>
                  <a:srgbClr val="002060"/>
                </a:solidFill>
              </a:rPr>
              <a:t>nd</a:t>
            </a:r>
            <a:r>
              <a:rPr lang="en-US" smtClean="0">
                <a:solidFill>
                  <a:srgbClr val="002060"/>
                </a:solidFill>
              </a:rPr>
              <a:t> most top </a:t>
            </a:r>
            <a:r>
              <a:rPr lang="en-US">
                <a:solidFill>
                  <a:srgbClr val="002060"/>
                </a:solidFill>
              </a:rPr>
              <a:t>of the list with 22,047 people watching the match live per minute. The match took place on Friday, 23 April at the MA Chidambaram Stadium in Chennai</a:t>
            </a:r>
            <a:r>
              <a:rPr lang="en-US" smtClean="0">
                <a:solidFill>
                  <a:srgbClr val="002060"/>
                </a:solidFill>
              </a:rPr>
              <a:t>.</a:t>
            </a:r>
          </a:p>
          <a:p>
            <a:endParaRPr lang="en-US">
              <a:solidFill>
                <a:srgbClr val="002060"/>
              </a:solidFill>
            </a:endParaRPr>
          </a:p>
          <a:p>
            <a:r>
              <a:rPr lang="en-US">
                <a:solidFill>
                  <a:srgbClr val="002060"/>
                </a:solidFill>
              </a:rPr>
              <a:t>The </a:t>
            </a:r>
            <a:r>
              <a:rPr lang="en-US" smtClean="0">
                <a:solidFill>
                  <a:srgbClr val="002060"/>
                </a:solidFill>
              </a:rPr>
              <a:t>3rd </a:t>
            </a:r>
            <a:r>
              <a:rPr lang="en-US">
                <a:solidFill>
                  <a:srgbClr val="002060"/>
                </a:solidFill>
              </a:rPr>
              <a:t>spot on the list for the most watched programs was taken by Match 15 between the Chennai Super Kings and the Kolkata Knight Riders. The </a:t>
            </a:r>
            <a:r>
              <a:rPr lang="en-US" smtClean="0">
                <a:solidFill>
                  <a:srgbClr val="002060"/>
                </a:solidFill>
              </a:rPr>
              <a:t>4th </a:t>
            </a:r>
            <a:r>
              <a:rPr lang="en-US">
                <a:solidFill>
                  <a:srgbClr val="002060"/>
                </a:solidFill>
              </a:rPr>
              <a:t>spot went to Match 16 between the Rajasthan Royals and the Royal Challengers Bangalore. The subsequent 4th and 5th positions went to matches involving the Mumbai Indians team 2021, which made them appear 3 times on the list</a:t>
            </a:r>
            <a:r>
              <a:rPr lang="en-US" smtClean="0">
                <a:solidFill>
                  <a:srgbClr val="002060"/>
                </a:solidFill>
              </a:rPr>
              <a:t>.</a:t>
            </a:r>
          </a:p>
          <a:p>
            <a:endParaRPr lang="en-US">
              <a:solidFill>
                <a:srgbClr val="002060"/>
              </a:solidFill>
            </a:endParaRPr>
          </a:p>
          <a:p>
            <a:r>
              <a:rPr lang="en-US" smtClean="0">
                <a:solidFill>
                  <a:srgbClr val="002060"/>
                </a:solidFill>
              </a:rPr>
              <a:t>So,by analyzing the most viewed matches data which would be taken from BARC &amp; hotstar we conclude that it would be beneficial for advertising companies to advertise their product more in especially during the day when Mumbai Indians would play matches. </a:t>
            </a:r>
          </a:p>
        </p:txBody>
      </p:sp>
    </p:spTree>
    <p:extLst>
      <p:ext uri="{BB962C8B-B14F-4D97-AF65-F5344CB8AC3E}">
        <p14:creationId xmlns:p14="http://schemas.microsoft.com/office/powerpoint/2010/main" val="1971374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5297" y="153824"/>
            <a:ext cx="10263499" cy="830997"/>
          </a:xfrm>
          <a:prstGeom prst="rect">
            <a:avLst/>
          </a:prstGeom>
          <a:noFill/>
        </p:spPr>
        <p:txBody>
          <a:bodyPr wrap="square" rtlCol="0">
            <a:spAutoFit/>
          </a:bodyPr>
          <a:lstStyle/>
          <a:p>
            <a:r>
              <a:rPr lang="en-US" sz="2400" smtClean="0">
                <a:solidFill>
                  <a:srgbClr val="FF0000"/>
                </a:solidFill>
              </a:rPr>
              <a:t>OPTIMISATION OF LINEAR REGRESSION, RIDGE REGRESSION, LASSO REGRESSION, DECISION TREE AND RANDOM FOREST MODELS.</a:t>
            </a:r>
            <a:endParaRPr lang="en-US" sz="240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962" y="3764878"/>
            <a:ext cx="4733190" cy="7925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962" y="1764575"/>
            <a:ext cx="3909399" cy="7468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962" y="2798166"/>
            <a:ext cx="3093988" cy="7087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962" y="4800710"/>
            <a:ext cx="4046571" cy="69348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7962" y="5810905"/>
            <a:ext cx="4473328" cy="670618"/>
          </a:xfrm>
          <a:prstGeom prst="rect">
            <a:avLst/>
          </a:prstGeom>
        </p:spPr>
      </p:pic>
      <p:sp>
        <p:nvSpPr>
          <p:cNvPr id="2" name="TextBox 1"/>
          <p:cNvSpPr txBox="1"/>
          <p:nvPr/>
        </p:nvSpPr>
        <p:spPr>
          <a:xfrm>
            <a:off x="1226005" y="1169739"/>
            <a:ext cx="5648770" cy="369332"/>
          </a:xfrm>
          <a:prstGeom prst="rect">
            <a:avLst/>
          </a:prstGeom>
          <a:noFill/>
        </p:spPr>
        <p:txBody>
          <a:bodyPr wrap="square" rtlCol="0">
            <a:spAutoFit/>
          </a:bodyPr>
          <a:lstStyle/>
          <a:p>
            <a:r>
              <a:rPr lang="en-US" b="1" smtClean="0">
                <a:solidFill>
                  <a:schemeClr val="bg1"/>
                </a:solidFill>
              </a:rPr>
              <a:t>Machine Learning Models Used:-</a:t>
            </a:r>
            <a:endParaRPr lang="en-US" b="1">
              <a:solidFill>
                <a:schemeClr val="bg1"/>
              </a:solidFill>
            </a:endParaRPr>
          </a:p>
        </p:txBody>
      </p:sp>
      <p:sp>
        <p:nvSpPr>
          <p:cNvPr id="9" name="TextBox 8"/>
          <p:cNvSpPr txBox="1"/>
          <p:nvPr/>
        </p:nvSpPr>
        <p:spPr>
          <a:xfrm>
            <a:off x="2141585" y="1888621"/>
            <a:ext cx="2456052" cy="369332"/>
          </a:xfrm>
          <a:prstGeom prst="rect">
            <a:avLst/>
          </a:prstGeom>
          <a:noFill/>
        </p:spPr>
        <p:txBody>
          <a:bodyPr wrap="square" rtlCol="0">
            <a:spAutoFit/>
          </a:bodyPr>
          <a:lstStyle/>
          <a:p>
            <a:r>
              <a:rPr lang="en-US" b="1" smtClean="0">
                <a:solidFill>
                  <a:srgbClr val="002060"/>
                </a:solidFill>
              </a:rPr>
              <a:t>1. Linear Regression</a:t>
            </a:r>
            <a:endParaRPr lang="en-US" b="1">
              <a:solidFill>
                <a:srgbClr val="002060"/>
              </a:solidFill>
            </a:endParaRPr>
          </a:p>
        </p:txBody>
      </p:sp>
      <p:sp>
        <p:nvSpPr>
          <p:cNvPr id="10" name="TextBox 9"/>
          <p:cNvSpPr txBox="1"/>
          <p:nvPr/>
        </p:nvSpPr>
        <p:spPr>
          <a:xfrm>
            <a:off x="2165222" y="2898474"/>
            <a:ext cx="2408777" cy="369332"/>
          </a:xfrm>
          <a:prstGeom prst="rect">
            <a:avLst/>
          </a:prstGeom>
          <a:noFill/>
        </p:spPr>
        <p:txBody>
          <a:bodyPr wrap="square" rtlCol="0">
            <a:spAutoFit/>
          </a:bodyPr>
          <a:lstStyle/>
          <a:p>
            <a:r>
              <a:rPr lang="en-US" b="1" smtClean="0">
                <a:solidFill>
                  <a:srgbClr val="002060"/>
                </a:solidFill>
              </a:rPr>
              <a:t>2. Ridge Regression</a:t>
            </a:r>
            <a:endParaRPr lang="en-US" b="1">
              <a:solidFill>
                <a:srgbClr val="002060"/>
              </a:solidFill>
            </a:endParaRPr>
          </a:p>
        </p:txBody>
      </p:sp>
      <p:sp>
        <p:nvSpPr>
          <p:cNvPr id="11" name="TextBox 10"/>
          <p:cNvSpPr txBox="1"/>
          <p:nvPr/>
        </p:nvSpPr>
        <p:spPr>
          <a:xfrm>
            <a:off x="2042444" y="3976486"/>
            <a:ext cx="3067941" cy="369332"/>
          </a:xfrm>
          <a:prstGeom prst="rect">
            <a:avLst/>
          </a:prstGeom>
          <a:noFill/>
        </p:spPr>
        <p:txBody>
          <a:bodyPr wrap="square" rtlCol="0">
            <a:spAutoFit/>
          </a:bodyPr>
          <a:lstStyle/>
          <a:p>
            <a:r>
              <a:rPr lang="en-US" smtClean="0"/>
              <a:t>  </a:t>
            </a:r>
            <a:r>
              <a:rPr lang="en-US" b="1" smtClean="0">
                <a:solidFill>
                  <a:srgbClr val="002060"/>
                </a:solidFill>
              </a:rPr>
              <a:t>3. Lasso Regression</a:t>
            </a:r>
            <a:endParaRPr lang="en-US" b="1">
              <a:solidFill>
                <a:srgbClr val="002060"/>
              </a:solidFill>
            </a:endParaRPr>
          </a:p>
        </p:txBody>
      </p:sp>
      <p:sp>
        <p:nvSpPr>
          <p:cNvPr id="12" name="TextBox 11"/>
          <p:cNvSpPr txBox="1"/>
          <p:nvPr/>
        </p:nvSpPr>
        <p:spPr>
          <a:xfrm>
            <a:off x="2165222" y="4946492"/>
            <a:ext cx="3085032" cy="369332"/>
          </a:xfrm>
          <a:prstGeom prst="rect">
            <a:avLst/>
          </a:prstGeom>
          <a:noFill/>
        </p:spPr>
        <p:txBody>
          <a:bodyPr wrap="square" rtlCol="0">
            <a:spAutoFit/>
          </a:bodyPr>
          <a:lstStyle/>
          <a:p>
            <a:r>
              <a:rPr lang="en-US" b="1" smtClean="0">
                <a:solidFill>
                  <a:srgbClr val="002060"/>
                </a:solidFill>
              </a:rPr>
              <a:t>4. Decision Tree</a:t>
            </a:r>
            <a:endParaRPr lang="en-US" b="1">
              <a:solidFill>
                <a:srgbClr val="002060"/>
              </a:solidFill>
            </a:endParaRPr>
          </a:p>
        </p:txBody>
      </p:sp>
      <p:sp>
        <p:nvSpPr>
          <p:cNvPr id="13" name="TextBox 12"/>
          <p:cNvSpPr txBox="1"/>
          <p:nvPr/>
        </p:nvSpPr>
        <p:spPr>
          <a:xfrm>
            <a:off x="2165222" y="5961548"/>
            <a:ext cx="2469734" cy="369332"/>
          </a:xfrm>
          <a:prstGeom prst="rect">
            <a:avLst/>
          </a:prstGeom>
          <a:noFill/>
        </p:spPr>
        <p:txBody>
          <a:bodyPr wrap="square" rtlCol="0">
            <a:spAutoFit/>
          </a:bodyPr>
          <a:lstStyle/>
          <a:p>
            <a:r>
              <a:rPr lang="en-US" b="1" smtClean="0">
                <a:solidFill>
                  <a:srgbClr val="002060"/>
                </a:solidFill>
              </a:rPr>
              <a:t>5. Random Forest</a:t>
            </a:r>
            <a:endParaRPr lang="en-US" b="1">
              <a:solidFill>
                <a:srgbClr val="002060"/>
              </a:solidFill>
            </a:endParaRPr>
          </a:p>
        </p:txBody>
      </p:sp>
    </p:spTree>
    <p:extLst>
      <p:ext uri="{BB962C8B-B14F-4D97-AF65-F5344CB8AC3E}">
        <p14:creationId xmlns:p14="http://schemas.microsoft.com/office/powerpoint/2010/main" val="3504437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450" y="0"/>
            <a:ext cx="9015265" cy="2264636"/>
          </a:xfrm>
        </p:spPr>
        <p:txBody>
          <a:bodyPr>
            <a:normAutofit/>
          </a:bodyPr>
          <a:lstStyle/>
          <a:p>
            <a:r>
              <a:rPr lang="en-US" sz="2800" smtClean="0">
                <a:solidFill>
                  <a:srgbClr val="FF0000"/>
                </a:solidFill>
              </a:rPr>
              <a:t>MODEL BUILDING AND MODEL PREDICTION</a:t>
            </a:r>
            <a:r>
              <a:rPr lang="en-US" sz="2800" smtClean="0"/>
              <a:t/>
            </a:r>
            <a:br>
              <a:rPr lang="en-US" sz="2800" smtClean="0"/>
            </a:br>
            <a:endParaRPr lang="en-US" sz="2800"/>
          </a:p>
        </p:txBody>
      </p:sp>
      <p:sp>
        <p:nvSpPr>
          <p:cNvPr id="4" name="TextBox 3"/>
          <p:cNvSpPr txBox="1"/>
          <p:nvPr/>
        </p:nvSpPr>
        <p:spPr>
          <a:xfrm>
            <a:off x="512747" y="1760434"/>
            <a:ext cx="11288995" cy="3970318"/>
          </a:xfrm>
          <a:prstGeom prst="rect">
            <a:avLst/>
          </a:prstGeom>
          <a:noFill/>
        </p:spPr>
        <p:txBody>
          <a:bodyPr wrap="square" rtlCol="0">
            <a:spAutoFit/>
          </a:bodyPr>
          <a:lstStyle/>
          <a:p>
            <a:r>
              <a:rPr lang="en-US" smtClean="0">
                <a:solidFill>
                  <a:srgbClr val="002060"/>
                </a:solidFill>
              </a:rPr>
              <a:t>Evaluation metrics are used to measure the quality of the statistical or machine learning model, the evaluation metrics here we consider is RMSE (Root Mean Squared Error).</a:t>
            </a:r>
          </a:p>
          <a:p>
            <a:r>
              <a:rPr lang="en-US" smtClean="0">
                <a:solidFill>
                  <a:srgbClr val="002060"/>
                </a:solidFill>
              </a:rPr>
              <a:t>And by optimising different models we have the RMSE value of each model which were as follows:-</a:t>
            </a:r>
          </a:p>
          <a:p>
            <a:r>
              <a:rPr lang="en-US">
                <a:solidFill>
                  <a:srgbClr val="002060"/>
                </a:solidFill>
              </a:rPr>
              <a:t> </a:t>
            </a:r>
            <a:r>
              <a:rPr lang="en-US" smtClean="0">
                <a:solidFill>
                  <a:srgbClr val="002060"/>
                </a:solidFill>
              </a:rPr>
              <a:t>    </a:t>
            </a:r>
          </a:p>
          <a:p>
            <a:r>
              <a:rPr lang="en-US"/>
              <a:t> </a:t>
            </a:r>
            <a:r>
              <a:rPr lang="en-US" smtClean="0"/>
              <a:t>       </a:t>
            </a:r>
            <a:r>
              <a:rPr lang="en-US" b="1" smtClean="0">
                <a:solidFill>
                  <a:srgbClr val="002060"/>
                </a:solidFill>
              </a:rPr>
              <a:t>1.Linear Regression RMSE:- 15.8432</a:t>
            </a:r>
          </a:p>
          <a:p>
            <a:r>
              <a:rPr lang="en-US" b="1" smtClean="0">
                <a:solidFill>
                  <a:srgbClr val="002060"/>
                </a:solidFill>
              </a:rPr>
              <a:t>        2.Ridge Regression RMSE:- 15.8439</a:t>
            </a:r>
          </a:p>
          <a:p>
            <a:r>
              <a:rPr lang="en-US" b="1">
                <a:solidFill>
                  <a:srgbClr val="002060"/>
                </a:solidFill>
              </a:rPr>
              <a:t> </a:t>
            </a:r>
            <a:r>
              <a:rPr lang="en-US" b="1" smtClean="0">
                <a:solidFill>
                  <a:srgbClr val="002060"/>
                </a:solidFill>
              </a:rPr>
              <a:t>       3.Lasso Regression RMSE:- 16.1981</a:t>
            </a:r>
          </a:p>
          <a:p>
            <a:r>
              <a:rPr lang="en-US" b="1" smtClean="0">
                <a:solidFill>
                  <a:srgbClr val="002060"/>
                </a:solidFill>
              </a:rPr>
              <a:t>        4.Decision Tress Regression RMSE:- 23.0446</a:t>
            </a:r>
          </a:p>
          <a:p>
            <a:r>
              <a:rPr lang="en-US" b="1">
                <a:solidFill>
                  <a:srgbClr val="002060"/>
                </a:solidFill>
              </a:rPr>
              <a:t> </a:t>
            </a:r>
            <a:r>
              <a:rPr lang="en-US" b="1" smtClean="0">
                <a:solidFill>
                  <a:srgbClr val="002060"/>
                </a:solidFill>
              </a:rPr>
              <a:t>       5.Random Forest Regression RMSE:- 18.1717</a:t>
            </a:r>
          </a:p>
          <a:p>
            <a:endParaRPr lang="en-US" b="1">
              <a:solidFill>
                <a:srgbClr val="002060"/>
              </a:solidFill>
            </a:endParaRPr>
          </a:p>
          <a:p>
            <a:endParaRPr lang="en-US" b="1" smtClean="0">
              <a:solidFill>
                <a:srgbClr val="002060"/>
              </a:solidFill>
            </a:endParaRPr>
          </a:p>
          <a:p>
            <a:r>
              <a:rPr lang="en-US">
                <a:solidFill>
                  <a:srgbClr val="002060"/>
                </a:solidFill>
              </a:rPr>
              <a:t>Since Linear Regression model performs best as compared to the other four models so we this model for prediction.</a:t>
            </a:r>
          </a:p>
          <a:p>
            <a:endParaRPr lang="en-US" b="1" smtClean="0">
              <a:solidFill>
                <a:srgbClr val="002060"/>
              </a:solidFill>
            </a:endParaRPr>
          </a:p>
        </p:txBody>
      </p:sp>
    </p:spTree>
    <p:extLst>
      <p:ext uri="{BB962C8B-B14F-4D97-AF65-F5344CB8AC3E}">
        <p14:creationId xmlns:p14="http://schemas.microsoft.com/office/powerpoint/2010/main" val="1400652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378" y="94004"/>
            <a:ext cx="10682243" cy="2462213"/>
          </a:xfrm>
          <a:prstGeom prst="rect">
            <a:avLst/>
          </a:prstGeom>
          <a:noFill/>
        </p:spPr>
        <p:txBody>
          <a:bodyPr wrap="square" rtlCol="0">
            <a:spAutoFit/>
          </a:bodyPr>
          <a:lstStyle/>
          <a:p>
            <a:r>
              <a:rPr lang="en-US" smtClean="0">
                <a:solidFill>
                  <a:schemeClr val="bg1"/>
                </a:solidFill>
              </a:rPr>
              <a:t>We trained our model on the data based on 2008-2016.And then we test our model on the data of 2017 year.</a:t>
            </a:r>
          </a:p>
          <a:p>
            <a:r>
              <a:rPr lang="en-US" smtClean="0">
                <a:solidFill>
                  <a:schemeClr val="bg1"/>
                </a:solidFill>
              </a:rPr>
              <a:t>And at last we use our model to predict on the data 2018 &amp; 2019.</a:t>
            </a:r>
          </a:p>
          <a:p>
            <a:endParaRPr lang="en-US" sz="2000">
              <a:solidFill>
                <a:schemeClr val="bg1"/>
              </a:solidFill>
            </a:endParaRPr>
          </a:p>
          <a:p>
            <a:endParaRPr lang="en-US" sz="2000" smtClean="0">
              <a:solidFill>
                <a:schemeClr val="bg1"/>
              </a:solidFill>
            </a:endParaRPr>
          </a:p>
          <a:p>
            <a:endParaRPr lang="en-US" sz="2000">
              <a:solidFill>
                <a:schemeClr val="bg1"/>
              </a:solidFill>
            </a:endParaRPr>
          </a:p>
          <a:p>
            <a:endParaRPr lang="en-US" sz="2000" smtClean="0">
              <a:solidFill>
                <a:schemeClr val="bg1"/>
              </a:solidFill>
            </a:endParaRPr>
          </a:p>
          <a:p>
            <a:endParaRPr lang="en-US" sz="2000" smtClean="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749" y="1097421"/>
            <a:ext cx="10058400" cy="121848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749" y="2522252"/>
            <a:ext cx="10058400" cy="12039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749" y="3915546"/>
            <a:ext cx="10058400" cy="135775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7749" y="5462663"/>
            <a:ext cx="10058400" cy="1281092"/>
          </a:xfrm>
          <a:prstGeom prst="rect">
            <a:avLst/>
          </a:prstGeom>
        </p:spPr>
      </p:pic>
    </p:spTree>
    <p:extLst>
      <p:ext uri="{BB962C8B-B14F-4D97-AF65-F5344CB8AC3E}">
        <p14:creationId xmlns:p14="http://schemas.microsoft.com/office/powerpoint/2010/main" val="1456486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892" y="42731"/>
            <a:ext cx="8534400" cy="1162230"/>
          </a:xfrm>
        </p:spPr>
        <p:txBody>
          <a:bodyPr/>
          <a:lstStyle/>
          <a:p>
            <a:r>
              <a:rPr lang="en-US" smtClean="0">
                <a:solidFill>
                  <a:srgbClr val="C00000"/>
                </a:solidFill>
              </a:rPr>
              <a:t>CONCLUSIONS</a:t>
            </a:r>
            <a:endParaRPr lang="en-US">
              <a:solidFill>
                <a:srgbClr val="C00000"/>
              </a:solidFill>
            </a:endParaRPr>
          </a:p>
        </p:txBody>
      </p:sp>
      <p:sp>
        <p:nvSpPr>
          <p:cNvPr id="3" name="TextBox 2"/>
          <p:cNvSpPr txBox="1"/>
          <p:nvPr/>
        </p:nvSpPr>
        <p:spPr>
          <a:xfrm>
            <a:off x="222191" y="1076772"/>
            <a:ext cx="11596643" cy="5632311"/>
          </a:xfrm>
          <a:prstGeom prst="rect">
            <a:avLst/>
          </a:prstGeom>
          <a:noFill/>
        </p:spPr>
        <p:txBody>
          <a:bodyPr wrap="square" rtlCol="0">
            <a:spAutoFit/>
          </a:bodyPr>
          <a:lstStyle/>
          <a:p>
            <a:r>
              <a:rPr lang="en-US" b="1" smtClean="0">
                <a:solidFill>
                  <a:srgbClr val="002060"/>
                </a:solidFill>
              </a:rPr>
              <a:t>1. </a:t>
            </a:r>
            <a:r>
              <a:rPr lang="en-US" smtClean="0">
                <a:solidFill>
                  <a:srgbClr val="002060"/>
                </a:solidFill>
              </a:rPr>
              <a:t>Total 13 teams has participated in the history of IPL, out of which few teams like Pune Warriors, Kochi Tuskers Kerela, Rising Pune Supergiants, Gujarat Lions has been played 2 seasons and that’s why their success rate is good when compared to others.</a:t>
            </a:r>
          </a:p>
          <a:p>
            <a:endParaRPr lang="en-US">
              <a:solidFill>
                <a:srgbClr val="002060"/>
              </a:solidFill>
            </a:endParaRPr>
          </a:p>
          <a:p>
            <a:r>
              <a:rPr lang="en-US" b="1" smtClean="0">
                <a:solidFill>
                  <a:srgbClr val="002060"/>
                </a:solidFill>
              </a:rPr>
              <a:t>2. </a:t>
            </a:r>
            <a:r>
              <a:rPr lang="en-US" smtClean="0">
                <a:solidFill>
                  <a:srgbClr val="002060"/>
                </a:solidFill>
              </a:rPr>
              <a:t>Mumbai Indians &amp; Chennai Super Kings are best defending teams whereas Royal Challeger Banglore &amp; Kolkata Knight Riders are best chasing teams.</a:t>
            </a:r>
          </a:p>
          <a:p>
            <a:endParaRPr lang="en-US">
              <a:solidFill>
                <a:srgbClr val="002060"/>
              </a:solidFill>
            </a:endParaRPr>
          </a:p>
          <a:p>
            <a:r>
              <a:rPr lang="en-US" b="1" smtClean="0">
                <a:solidFill>
                  <a:srgbClr val="002060"/>
                </a:solidFill>
              </a:rPr>
              <a:t>3. </a:t>
            </a:r>
            <a:r>
              <a:rPr lang="en-US" smtClean="0">
                <a:solidFill>
                  <a:srgbClr val="002060"/>
                </a:solidFill>
              </a:rPr>
              <a:t>Overall, Chennai &amp; Mumbai are the teams who won most number of IPL titles, with 4 &amp; 3 respectively.</a:t>
            </a:r>
          </a:p>
          <a:p>
            <a:endParaRPr lang="en-US">
              <a:solidFill>
                <a:srgbClr val="002060"/>
              </a:solidFill>
            </a:endParaRPr>
          </a:p>
          <a:p>
            <a:r>
              <a:rPr lang="en-US" b="1" smtClean="0">
                <a:solidFill>
                  <a:srgbClr val="002060"/>
                </a:solidFill>
              </a:rPr>
              <a:t>4. </a:t>
            </a:r>
            <a:r>
              <a:rPr lang="en-US" smtClean="0">
                <a:solidFill>
                  <a:srgbClr val="002060"/>
                </a:solidFill>
              </a:rPr>
              <a:t>Chris Gayle has won most number of man of matches title with total 21.</a:t>
            </a:r>
          </a:p>
          <a:p>
            <a:endParaRPr lang="en-US">
              <a:solidFill>
                <a:srgbClr val="002060"/>
              </a:solidFill>
            </a:endParaRPr>
          </a:p>
          <a:p>
            <a:r>
              <a:rPr lang="en-US" b="1" smtClean="0">
                <a:solidFill>
                  <a:srgbClr val="002060"/>
                </a:solidFill>
              </a:rPr>
              <a:t>5. </a:t>
            </a:r>
            <a:r>
              <a:rPr lang="en-US" smtClean="0">
                <a:solidFill>
                  <a:srgbClr val="002060"/>
                </a:solidFill>
              </a:rPr>
              <a:t>Cities like Kolkata &amp; Banglore are most likely to have bad weather and that’s why its not good to organize a knockout matches in those cities.</a:t>
            </a:r>
          </a:p>
          <a:p>
            <a:endParaRPr lang="en-US">
              <a:solidFill>
                <a:srgbClr val="002060"/>
              </a:solidFill>
            </a:endParaRPr>
          </a:p>
          <a:p>
            <a:r>
              <a:rPr lang="en-US" b="1" smtClean="0">
                <a:solidFill>
                  <a:srgbClr val="002060"/>
                </a:solidFill>
              </a:rPr>
              <a:t>6. </a:t>
            </a:r>
            <a:r>
              <a:rPr lang="en-US" smtClean="0">
                <a:solidFill>
                  <a:srgbClr val="002060"/>
                </a:solidFill>
              </a:rPr>
              <a:t>Teams have won more matches in their home ground.</a:t>
            </a:r>
          </a:p>
          <a:p>
            <a:endParaRPr lang="en-US">
              <a:solidFill>
                <a:srgbClr val="002060"/>
              </a:solidFill>
            </a:endParaRPr>
          </a:p>
          <a:p>
            <a:r>
              <a:rPr lang="en-US" b="1" smtClean="0">
                <a:solidFill>
                  <a:srgbClr val="002060"/>
                </a:solidFill>
              </a:rPr>
              <a:t>7. </a:t>
            </a:r>
            <a:r>
              <a:rPr lang="en-US" smtClean="0">
                <a:solidFill>
                  <a:srgbClr val="002060"/>
                </a:solidFill>
              </a:rPr>
              <a:t>Stadiums like M Chinnaswamy stadium &amp; Eden Gardens is best suited for fielding whereas MA Chindambaram is best suited for batting.</a:t>
            </a:r>
          </a:p>
          <a:p>
            <a:endParaRPr lang="en-US">
              <a:solidFill>
                <a:srgbClr val="002060"/>
              </a:solidFill>
            </a:endParaRPr>
          </a:p>
        </p:txBody>
      </p:sp>
    </p:spTree>
    <p:extLst>
      <p:ext uri="{BB962C8B-B14F-4D97-AF65-F5344CB8AC3E}">
        <p14:creationId xmlns:p14="http://schemas.microsoft.com/office/powerpoint/2010/main" val="76734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2728" y="145279"/>
            <a:ext cx="8534400" cy="1507067"/>
          </a:xfrm>
        </p:spPr>
        <p:txBody>
          <a:bodyPr/>
          <a:lstStyle/>
          <a:p>
            <a:r>
              <a:rPr lang="en-US" smtClean="0">
                <a:solidFill>
                  <a:srgbClr val="FF0000"/>
                </a:solidFill>
              </a:rPr>
              <a:t>REFERENCE</a:t>
            </a:r>
            <a:endParaRPr lang="en-US">
              <a:solidFill>
                <a:srgbClr val="FF0000"/>
              </a:solidFill>
            </a:endParaRPr>
          </a:p>
        </p:txBody>
      </p:sp>
      <p:sp>
        <p:nvSpPr>
          <p:cNvPr id="4" name="TextBox 3"/>
          <p:cNvSpPr txBox="1"/>
          <p:nvPr/>
        </p:nvSpPr>
        <p:spPr>
          <a:xfrm>
            <a:off x="1642683" y="1811708"/>
            <a:ext cx="10705990" cy="2308324"/>
          </a:xfrm>
          <a:prstGeom prst="rect">
            <a:avLst/>
          </a:prstGeom>
          <a:noFill/>
        </p:spPr>
        <p:txBody>
          <a:bodyPr wrap="square" rtlCol="0">
            <a:spAutoFit/>
          </a:bodyPr>
          <a:lstStyle/>
          <a:p>
            <a:r>
              <a:rPr lang="en-US">
                <a:hlinkClick r:id="rId2"/>
              </a:rPr>
              <a:t>https://</a:t>
            </a:r>
            <a:r>
              <a:rPr lang="en-US" smtClean="0">
                <a:hlinkClick r:id="rId2"/>
              </a:rPr>
              <a:t>www.kaggle.com/nowke9/ipldata?select=matches.csv</a:t>
            </a:r>
            <a:r>
              <a:rPr lang="en-US" smtClean="0"/>
              <a:t>  </a:t>
            </a:r>
          </a:p>
          <a:p>
            <a:endParaRPr lang="en-US"/>
          </a:p>
          <a:p>
            <a:r>
              <a:rPr lang="en-US">
                <a:hlinkClick r:id="rId3"/>
              </a:rPr>
              <a:t>https://</a:t>
            </a:r>
            <a:r>
              <a:rPr lang="en-US" smtClean="0">
                <a:hlinkClick r:id="rId3"/>
              </a:rPr>
              <a:t>www.kaggle.com/rushikeshlavate/ipl-dataset</a:t>
            </a:r>
            <a:endParaRPr lang="en-US" smtClean="0"/>
          </a:p>
          <a:p>
            <a:endParaRPr lang="en-US"/>
          </a:p>
          <a:p>
            <a:r>
              <a:rPr lang="en-US">
                <a:hlinkClick r:id="rId4"/>
              </a:rPr>
              <a:t>https://</a:t>
            </a:r>
            <a:r>
              <a:rPr lang="en-US" smtClean="0">
                <a:hlinkClick r:id="rId4"/>
              </a:rPr>
              <a:t>www.barcindia.co.in/newsletter/ipl-over-the-years.pdf</a:t>
            </a:r>
            <a:endParaRPr lang="en-US" smtClean="0"/>
          </a:p>
          <a:p>
            <a:r>
              <a:rPr lang="en-US"/>
              <a:t> </a:t>
            </a:r>
          </a:p>
          <a:p>
            <a:endParaRPr lang="en-US"/>
          </a:p>
          <a:p>
            <a:endParaRPr lang="en-US"/>
          </a:p>
        </p:txBody>
      </p:sp>
    </p:spTree>
    <p:extLst>
      <p:ext uri="{BB962C8B-B14F-4D97-AF65-F5344CB8AC3E}">
        <p14:creationId xmlns:p14="http://schemas.microsoft.com/office/powerpoint/2010/main" val="3246167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82133" y="2009052"/>
            <a:ext cx="8534400" cy="1507067"/>
          </a:xfrm>
        </p:spPr>
        <p:txBody>
          <a:bodyPr>
            <a:normAutofit/>
          </a:bodyPr>
          <a:lstStyle/>
          <a:p>
            <a:r>
              <a:rPr lang="en-US" sz="6000" b="1" i="1" cap="none" spc="100" smtClean="0">
                <a:effectLst>
                  <a:outerShdw blurRad="38100" dist="38100" dir="2700000" algn="tl">
                    <a:srgbClr val="000000">
                      <a:alpha val="43137"/>
                    </a:srgbClr>
                  </a:outerShdw>
                </a:effectLst>
              </a:rPr>
              <a:t>THANK YOU…!</a:t>
            </a:r>
            <a:endParaRPr lang="en-US" sz="6000" b="1" i="1" cap="none" spc="1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9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538" y="-256374"/>
            <a:ext cx="9972394" cy="1888621"/>
          </a:xfrm>
        </p:spPr>
        <p:txBody>
          <a:bodyPr>
            <a:normAutofit/>
          </a:bodyPr>
          <a:lstStyle/>
          <a:p>
            <a:r>
              <a:rPr lang="en-US" sz="2400" dirty="0" smtClean="0">
                <a:solidFill>
                  <a:srgbClr val="FF0000"/>
                </a:solidFill>
              </a:rPr>
              <a:t>Tools and libraries used for analysis of dataset</a:t>
            </a:r>
            <a:endParaRPr lang="en-US" sz="2400" dirty="0">
              <a:solidFill>
                <a:srgbClr val="FF0000"/>
              </a:solidFill>
            </a:endParaRPr>
          </a:p>
        </p:txBody>
      </p:sp>
      <p:sp>
        <p:nvSpPr>
          <p:cNvPr id="3" name="TextBox 2"/>
          <p:cNvSpPr txBox="1"/>
          <p:nvPr/>
        </p:nvSpPr>
        <p:spPr>
          <a:xfrm>
            <a:off x="264920" y="1262915"/>
            <a:ext cx="11229174" cy="369332"/>
          </a:xfrm>
          <a:prstGeom prst="rect">
            <a:avLst/>
          </a:prstGeom>
          <a:noFill/>
        </p:spPr>
        <p:txBody>
          <a:bodyPr wrap="square" rtlCol="0">
            <a:spAutoFit/>
          </a:bodyPr>
          <a:lstStyle/>
          <a:p>
            <a:r>
              <a:rPr lang="en-US" dirty="0" smtClean="0">
                <a:solidFill>
                  <a:srgbClr val="002060"/>
                </a:solidFill>
              </a:rPr>
              <a:t>The tool used for the analysis of the dataset is </a:t>
            </a:r>
            <a:r>
              <a:rPr lang="en-US" dirty="0" err="1" smtClean="0">
                <a:solidFill>
                  <a:srgbClr val="002060"/>
                </a:solidFill>
              </a:rPr>
              <a:t>jupyter</a:t>
            </a:r>
            <a:r>
              <a:rPr lang="en-US" dirty="0" smtClean="0">
                <a:solidFill>
                  <a:srgbClr val="002060"/>
                </a:solidFill>
              </a:rPr>
              <a:t> notebook </a:t>
            </a:r>
            <a:r>
              <a:rPr lang="en-US" smtClean="0">
                <a:solidFill>
                  <a:srgbClr val="002060"/>
                </a:solidFill>
              </a:rPr>
              <a:t>and python.</a:t>
            </a:r>
            <a:endParaRPr lang="en-US" dirty="0">
              <a:solidFill>
                <a:srgbClr val="002060"/>
              </a:solidFill>
            </a:endParaRPr>
          </a:p>
        </p:txBody>
      </p:sp>
      <p:sp>
        <p:nvSpPr>
          <p:cNvPr id="4" name="TextBox 3"/>
          <p:cNvSpPr txBox="1"/>
          <p:nvPr/>
        </p:nvSpPr>
        <p:spPr>
          <a:xfrm>
            <a:off x="1128044" y="1984425"/>
            <a:ext cx="8366333" cy="369332"/>
          </a:xfrm>
          <a:prstGeom prst="rect">
            <a:avLst/>
          </a:prstGeom>
          <a:noFill/>
        </p:spPr>
        <p:txBody>
          <a:bodyPr wrap="square" rtlCol="0">
            <a:spAutoFit/>
          </a:bodyPr>
          <a:lstStyle/>
          <a:p>
            <a:r>
              <a:rPr lang="en-US" dirty="0" smtClean="0">
                <a:solidFill>
                  <a:srgbClr val="7030A0"/>
                </a:solidFill>
              </a:rPr>
              <a:t>PYTHON LIBRARIES USED </a:t>
            </a:r>
            <a:endParaRPr lang="en-US" dirty="0">
              <a:solidFill>
                <a:srgbClr val="7030A0"/>
              </a:solidFill>
            </a:endParaRPr>
          </a:p>
        </p:txBody>
      </p:sp>
      <p:sp>
        <p:nvSpPr>
          <p:cNvPr id="5" name="TextBox 4"/>
          <p:cNvSpPr txBox="1"/>
          <p:nvPr/>
        </p:nvSpPr>
        <p:spPr>
          <a:xfrm>
            <a:off x="1983171" y="2648722"/>
            <a:ext cx="10314774" cy="1477328"/>
          </a:xfrm>
          <a:prstGeom prst="rect">
            <a:avLst/>
          </a:prstGeom>
          <a:noFill/>
        </p:spPr>
        <p:txBody>
          <a:bodyPr wrap="square" rtlCol="0">
            <a:spAutoFit/>
          </a:bodyPr>
          <a:lstStyle/>
          <a:p>
            <a:r>
              <a:rPr lang="en-US" b="1" smtClean="0">
                <a:solidFill>
                  <a:schemeClr val="bg1"/>
                </a:solidFill>
              </a:rPr>
              <a:t>1. </a:t>
            </a:r>
            <a:r>
              <a:rPr lang="en-US" smtClean="0">
                <a:solidFill>
                  <a:srgbClr val="C00000"/>
                </a:solidFill>
              </a:rPr>
              <a:t>Pandas</a:t>
            </a:r>
          </a:p>
          <a:p>
            <a:r>
              <a:rPr lang="en-US" b="1" smtClean="0">
                <a:solidFill>
                  <a:schemeClr val="bg1"/>
                </a:solidFill>
              </a:rPr>
              <a:t>2. </a:t>
            </a:r>
            <a:r>
              <a:rPr lang="en-US" smtClean="0">
                <a:solidFill>
                  <a:srgbClr val="C00000"/>
                </a:solidFill>
              </a:rPr>
              <a:t>Numpy</a:t>
            </a:r>
          </a:p>
          <a:p>
            <a:r>
              <a:rPr lang="en-US" b="1" smtClean="0">
                <a:solidFill>
                  <a:schemeClr val="bg1"/>
                </a:solidFill>
              </a:rPr>
              <a:t>3. </a:t>
            </a:r>
            <a:r>
              <a:rPr lang="en-US" smtClean="0">
                <a:solidFill>
                  <a:srgbClr val="C00000"/>
                </a:solidFill>
              </a:rPr>
              <a:t>Seaborn</a:t>
            </a:r>
          </a:p>
          <a:p>
            <a:r>
              <a:rPr lang="en-US" b="1" smtClean="0">
                <a:solidFill>
                  <a:schemeClr val="bg1"/>
                </a:solidFill>
              </a:rPr>
              <a:t>4. </a:t>
            </a:r>
            <a:r>
              <a:rPr lang="en-US" smtClean="0">
                <a:solidFill>
                  <a:srgbClr val="C00000"/>
                </a:solidFill>
              </a:rPr>
              <a:t>Matplotlib</a:t>
            </a:r>
          </a:p>
          <a:p>
            <a:r>
              <a:rPr lang="en-US" b="1" smtClean="0">
                <a:solidFill>
                  <a:schemeClr val="bg1"/>
                </a:solidFill>
              </a:rPr>
              <a:t>5. </a:t>
            </a:r>
            <a:r>
              <a:rPr lang="en-US" smtClean="0">
                <a:solidFill>
                  <a:srgbClr val="C00000"/>
                </a:solidFill>
              </a:rPr>
              <a:t>Pickel</a:t>
            </a:r>
            <a:endParaRPr lang="en-US" dirty="0" smtClean="0">
              <a:solidFill>
                <a:srgbClr val="C0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458" y="4525164"/>
            <a:ext cx="5451357" cy="177308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341" y="1844739"/>
            <a:ext cx="2325002" cy="1829506"/>
          </a:xfrm>
          <a:prstGeom prst="rect">
            <a:avLst/>
          </a:prstGeom>
        </p:spPr>
      </p:pic>
    </p:spTree>
    <p:extLst>
      <p:ext uri="{BB962C8B-B14F-4D97-AF65-F5344CB8AC3E}">
        <p14:creationId xmlns:p14="http://schemas.microsoft.com/office/powerpoint/2010/main" val="1917807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40508" y="-2691230"/>
            <a:ext cx="5332576" cy="6656479"/>
          </a:xfrm>
        </p:spPr>
        <p:txBody>
          <a:bodyPr>
            <a:normAutofit/>
          </a:bodyPr>
          <a:lstStyle/>
          <a:p>
            <a:r>
              <a:rPr lang="en-US" sz="4000" dirty="0" smtClean="0">
                <a:solidFill>
                  <a:srgbClr val="FF0000"/>
                </a:solidFill>
              </a:rPr>
              <a:t>Details of dataset</a:t>
            </a:r>
            <a:endParaRPr lang="en-US" sz="4000" dirty="0">
              <a:solidFill>
                <a:srgbClr val="FF0000"/>
              </a:solidFill>
            </a:endParaRPr>
          </a:p>
        </p:txBody>
      </p:sp>
      <p:sp>
        <p:nvSpPr>
          <p:cNvPr id="7" name="TextBox 6"/>
          <p:cNvSpPr txBox="1"/>
          <p:nvPr/>
        </p:nvSpPr>
        <p:spPr>
          <a:xfrm>
            <a:off x="452929" y="1326634"/>
            <a:ext cx="10562600" cy="3970318"/>
          </a:xfrm>
          <a:prstGeom prst="rect">
            <a:avLst/>
          </a:prstGeom>
          <a:noFill/>
        </p:spPr>
        <p:txBody>
          <a:bodyPr wrap="square" rtlCol="0">
            <a:spAutoFit/>
          </a:bodyPr>
          <a:lstStyle/>
          <a:p>
            <a:r>
              <a:rPr lang="en-US" smtClean="0">
                <a:solidFill>
                  <a:srgbClr val="002060"/>
                </a:solidFill>
              </a:rPr>
              <a:t>For this project we took two datasets from the kaggle.</a:t>
            </a:r>
          </a:p>
          <a:p>
            <a:r>
              <a:rPr lang="en-US" b="1" smtClean="0">
                <a:solidFill>
                  <a:srgbClr val="002060"/>
                </a:solidFill>
              </a:rPr>
              <a:t>1.</a:t>
            </a:r>
            <a:r>
              <a:rPr lang="en-US" smtClean="0">
                <a:solidFill>
                  <a:srgbClr val="002060"/>
                </a:solidFill>
              </a:rPr>
              <a:t>Matches.csv which contains </a:t>
            </a:r>
            <a:r>
              <a:rPr lang="en-US" dirty="0" smtClean="0">
                <a:solidFill>
                  <a:srgbClr val="002060"/>
                </a:solidFill>
              </a:rPr>
              <a:t>the data of </a:t>
            </a:r>
            <a:r>
              <a:rPr lang="en-US" dirty="0" err="1" smtClean="0">
                <a:solidFill>
                  <a:srgbClr val="002060"/>
                </a:solidFill>
              </a:rPr>
              <a:t>IPL</a:t>
            </a:r>
            <a:r>
              <a:rPr lang="en-US" dirty="0" smtClean="0">
                <a:solidFill>
                  <a:srgbClr val="002060"/>
                </a:solidFill>
              </a:rPr>
              <a:t> matches </a:t>
            </a:r>
            <a:r>
              <a:rPr lang="en-US" smtClean="0">
                <a:solidFill>
                  <a:srgbClr val="002060"/>
                </a:solidFill>
              </a:rPr>
              <a:t>from 2008-2017.The </a:t>
            </a:r>
            <a:r>
              <a:rPr lang="en-US" dirty="0" smtClean="0">
                <a:solidFill>
                  <a:srgbClr val="002060"/>
                </a:solidFill>
              </a:rPr>
              <a:t>dataset has nearly 636 rows and 18 </a:t>
            </a:r>
            <a:r>
              <a:rPr lang="en-US" smtClean="0">
                <a:solidFill>
                  <a:srgbClr val="002060"/>
                </a:solidFill>
              </a:rPr>
              <a:t>columns.</a:t>
            </a:r>
          </a:p>
          <a:p>
            <a:endParaRPr lang="en-US">
              <a:solidFill>
                <a:srgbClr val="002060"/>
              </a:solidFill>
            </a:endParaRPr>
          </a:p>
          <a:p>
            <a:endParaRPr lang="en-US" smtClean="0">
              <a:solidFill>
                <a:srgbClr val="002060"/>
              </a:solidFill>
            </a:endParaRPr>
          </a:p>
          <a:p>
            <a:endParaRPr lang="en-US" smtClean="0">
              <a:solidFill>
                <a:srgbClr val="002060"/>
              </a:solidFill>
            </a:endParaRPr>
          </a:p>
          <a:p>
            <a:endParaRPr lang="en-US">
              <a:solidFill>
                <a:srgbClr val="002060"/>
              </a:solidFill>
            </a:endParaRPr>
          </a:p>
          <a:p>
            <a:endParaRPr lang="en-US">
              <a:solidFill>
                <a:srgbClr val="002060"/>
              </a:solidFill>
            </a:endParaRPr>
          </a:p>
          <a:p>
            <a:endParaRPr lang="en-US" b="1" smtClean="0">
              <a:solidFill>
                <a:srgbClr val="002060"/>
              </a:solidFill>
            </a:endParaRPr>
          </a:p>
          <a:p>
            <a:endParaRPr lang="en-US" b="1">
              <a:solidFill>
                <a:srgbClr val="002060"/>
              </a:solidFill>
            </a:endParaRPr>
          </a:p>
          <a:p>
            <a:endParaRPr lang="en-US" b="1" smtClean="0">
              <a:solidFill>
                <a:srgbClr val="002060"/>
              </a:solidFill>
            </a:endParaRPr>
          </a:p>
          <a:p>
            <a:r>
              <a:rPr lang="en-US" b="1" smtClean="0">
                <a:solidFill>
                  <a:srgbClr val="002060"/>
                </a:solidFill>
              </a:rPr>
              <a:t>2.</a:t>
            </a:r>
            <a:r>
              <a:rPr lang="en-US" smtClean="0">
                <a:solidFill>
                  <a:srgbClr val="002060"/>
                </a:solidFill>
              </a:rPr>
              <a:t>Ipl.csv </a:t>
            </a:r>
            <a:r>
              <a:rPr lang="en-US">
                <a:solidFill>
                  <a:srgbClr val="002060"/>
                </a:solidFill>
              </a:rPr>
              <a:t>which contains the data of IPL matches from 2008-2019 with detailed ball-to-ball details of every </a:t>
            </a:r>
            <a:r>
              <a:rPr lang="en-US" smtClean="0">
                <a:solidFill>
                  <a:srgbClr val="002060"/>
                </a:solidFill>
              </a:rPr>
              <a:t>match.The dataset has 76014 rows and 15 columns.</a:t>
            </a:r>
            <a:endParaRPr lang="en-US">
              <a:solidFill>
                <a:srgbClr val="002060"/>
              </a:solidFill>
            </a:endParaRPr>
          </a:p>
          <a:p>
            <a:endParaRPr lang="en-US" dirty="0" smtClean="0">
              <a:solidFill>
                <a:srgbClr val="00206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81" y="2645643"/>
            <a:ext cx="3924640" cy="75444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664" y="5363528"/>
            <a:ext cx="2102381" cy="68170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4204" y="2340817"/>
            <a:ext cx="6645216" cy="136409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4204" y="5097632"/>
            <a:ext cx="5845047" cy="1213503"/>
          </a:xfrm>
          <a:prstGeom prst="rect">
            <a:avLst/>
          </a:prstGeom>
        </p:spPr>
      </p:pic>
    </p:spTree>
    <p:extLst>
      <p:ext uri="{BB962C8B-B14F-4D97-AF65-F5344CB8AC3E}">
        <p14:creationId xmlns:p14="http://schemas.microsoft.com/office/powerpoint/2010/main" val="3364888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3436" y="-3662949"/>
            <a:ext cx="5794049" cy="8534051"/>
          </a:xfrm>
        </p:spPr>
        <p:txBody>
          <a:bodyPr>
            <a:normAutofit/>
          </a:bodyPr>
          <a:lstStyle/>
          <a:p>
            <a:r>
              <a:rPr lang="en-US" sz="3200" dirty="0" smtClean="0">
                <a:solidFill>
                  <a:srgbClr val="FF0000"/>
                </a:solidFill>
              </a:rPr>
              <a:t>Data cleaning</a:t>
            </a:r>
            <a:endParaRPr lang="en-US" sz="32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756" y="2899462"/>
            <a:ext cx="4938188" cy="426757"/>
          </a:xfrm>
          <a:prstGeom prst="rect">
            <a:avLst/>
          </a:prstGeom>
        </p:spPr>
      </p:pic>
      <p:sp>
        <p:nvSpPr>
          <p:cNvPr id="5" name="TextBox 4"/>
          <p:cNvSpPr txBox="1"/>
          <p:nvPr/>
        </p:nvSpPr>
        <p:spPr>
          <a:xfrm>
            <a:off x="-880218" y="4553591"/>
            <a:ext cx="10972800" cy="369332"/>
          </a:xfrm>
          <a:prstGeom prst="rect">
            <a:avLst/>
          </a:prstGeom>
          <a:noFill/>
        </p:spPr>
        <p:txBody>
          <a:bodyPr wrap="square" rtlCol="0">
            <a:spAutoFit/>
          </a:bodyPr>
          <a:lstStyle/>
          <a:p>
            <a:r>
              <a:rPr lang="en-US" b="1" smtClean="0">
                <a:solidFill>
                  <a:schemeClr val="bg1"/>
                </a:solidFill>
              </a:rPr>
              <a:t>                                        2. Keeping only consistent teams which played almost all seasons.</a:t>
            </a:r>
            <a:endParaRPr lang="en-US" b="1"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273" y="3641544"/>
            <a:ext cx="7620660" cy="723963"/>
          </a:xfrm>
          <a:prstGeom prst="rect">
            <a:avLst/>
          </a:prstGeom>
        </p:spPr>
      </p:pic>
      <p:sp>
        <p:nvSpPr>
          <p:cNvPr id="8" name="TextBox 7"/>
          <p:cNvSpPr txBox="1"/>
          <p:nvPr/>
        </p:nvSpPr>
        <p:spPr>
          <a:xfrm>
            <a:off x="786212" y="1017895"/>
            <a:ext cx="10152403" cy="2308324"/>
          </a:xfrm>
          <a:prstGeom prst="rect">
            <a:avLst/>
          </a:prstGeom>
          <a:noFill/>
        </p:spPr>
        <p:txBody>
          <a:bodyPr wrap="square" rtlCol="0">
            <a:spAutoFit/>
          </a:bodyPr>
          <a:lstStyle/>
          <a:p>
            <a:r>
              <a:rPr lang="en-US" smtClean="0">
                <a:solidFill>
                  <a:schemeClr val="bg1"/>
                </a:solidFill>
              </a:rPr>
              <a:t>We perform data cleaning technique in both the dataset that we took from kaggle i.e </a:t>
            </a:r>
            <a:r>
              <a:rPr lang="en-US">
                <a:solidFill>
                  <a:schemeClr val="bg1"/>
                </a:solidFill>
              </a:rPr>
              <a:t>matches.csv &amp; </a:t>
            </a:r>
            <a:r>
              <a:rPr lang="en-US" smtClean="0">
                <a:solidFill>
                  <a:schemeClr val="bg1"/>
                </a:solidFill>
              </a:rPr>
              <a:t>ipl.csv.</a:t>
            </a:r>
          </a:p>
          <a:p>
            <a:endParaRPr lang="en-US" smtClean="0">
              <a:solidFill>
                <a:schemeClr val="bg1"/>
              </a:solidFill>
            </a:endParaRPr>
          </a:p>
          <a:p>
            <a:r>
              <a:rPr lang="en-US" smtClean="0">
                <a:solidFill>
                  <a:schemeClr val="bg1"/>
                </a:solidFill>
              </a:rPr>
              <a:t>Action performed in this section are:-</a:t>
            </a:r>
          </a:p>
          <a:p>
            <a:endParaRPr lang="en-US">
              <a:solidFill>
                <a:schemeClr val="bg1"/>
              </a:solidFill>
            </a:endParaRPr>
          </a:p>
          <a:p>
            <a:r>
              <a:rPr lang="en-US">
                <a:solidFill>
                  <a:schemeClr val="bg1"/>
                </a:solidFill>
              </a:rPr>
              <a:t> </a:t>
            </a:r>
            <a:r>
              <a:rPr lang="en-US" smtClean="0">
                <a:solidFill>
                  <a:schemeClr val="bg1"/>
                </a:solidFill>
              </a:rPr>
              <a:t>                                  </a:t>
            </a:r>
            <a:r>
              <a:rPr lang="en-US" b="1" smtClean="0">
                <a:solidFill>
                  <a:schemeClr val="bg1"/>
                </a:solidFill>
              </a:rPr>
              <a:t>1</a:t>
            </a:r>
            <a:r>
              <a:rPr lang="en-US" b="1">
                <a:solidFill>
                  <a:schemeClr val="bg1"/>
                </a:solidFill>
              </a:rPr>
              <a:t>. Removing of unwanted columns.</a:t>
            </a:r>
            <a:endParaRPr lang="en-US" smtClean="0">
              <a:solidFill>
                <a:schemeClr val="bg1"/>
              </a:solidFill>
            </a:endParaRPr>
          </a:p>
          <a:p>
            <a:endParaRPr lang="en-US" smtClean="0">
              <a:solidFill>
                <a:schemeClr val="bg1"/>
              </a:solidFill>
            </a:endParaRPr>
          </a:p>
          <a:p>
            <a:r>
              <a:rPr lang="en-US" smtClean="0">
                <a:solidFill>
                  <a:schemeClr val="bg1"/>
                </a:solidFill>
              </a:rPr>
              <a:t>                                  </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874" y="5077132"/>
            <a:ext cx="6081287" cy="964594"/>
          </a:xfrm>
          <a:prstGeom prst="rect">
            <a:avLst/>
          </a:prstGeom>
        </p:spPr>
      </p:pic>
    </p:spTree>
    <p:extLst>
      <p:ext uri="{BB962C8B-B14F-4D97-AF65-F5344CB8AC3E}">
        <p14:creationId xmlns:p14="http://schemas.microsoft.com/office/powerpoint/2010/main" val="381951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5694" y="555476"/>
            <a:ext cx="8528703" cy="369332"/>
          </a:xfrm>
          <a:prstGeom prst="rect">
            <a:avLst/>
          </a:prstGeom>
          <a:noFill/>
        </p:spPr>
        <p:txBody>
          <a:bodyPr wrap="square" rtlCol="0">
            <a:spAutoFit/>
          </a:bodyPr>
          <a:lstStyle/>
          <a:p>
            <a:r>
              <a:rPr lang="en-US" b="1" smtClean="0">
                <a:solidFill>
                  <a:schemeClr val="bg1"/>
                </a:solidFill>
              </a:rPr>
              <a:t>3. Removing the first 5 over data from every match.</a:t>
            </a:r>
            <a:endParaRPr lang="en-US" b="1">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208" y="1123293"/>
            <a:ext cx="4305673" cy="727801"/>
          </a:xfrm>
          <a:prstGeom prst="rect">
            <a:avLst/>
          </a:prstGeom>
        </p:spPr>
      </p:pic>
      <p:sp>
        <p:nvSpPr>
          <p:cNvPr id="6" name="TextBox 5"/>
          <p:cNvSpPr txBox="1"/>
          <p:nvPr/>
        </p:nvSpPr>
        <p:spPr>
          <a:xfrm>
            <a:off x="1435694" y="2606467"/>
            <a:ext cx="8178326" cy="369332"/>
          </a:xfrm>
          <a:prstGeom prst="rect">
            <a:avLst/>
          </a:prstGeom>
          <a:noFill/>
        </p:spPr>
        <p:txBody>
          <a:bodyPr wrap="square" rtlCol="0">
            <a:spAutoFit/>
          </a:bodyPr>
          <a:lstStyle/>
          <a:p>
            <a:r>
              <a:rPr lang="en-US" b="1" smtClean="0">
                <a:solidFill>
                  <a:schemeClr val="bg1"/>
                </a:solidFill>
              </a:rPr>
              <a:t>4. Converting the column name ‘date’ from string into datetime object.</a:t>
            </a:r>
            <a:endParaRPr lang="en-US" b="1">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808" y="3350477"/>
            <a:ext cx="6264183" cy="1137403"/>
          </a:xfrm>
          <a:prstGeom prst="rect">
            <a:avLst/>
          </a:prstGeom>
        </p:spPr>
      </p:pic>
    </p:spTree>
    <p:extLst>
      <p:ext uri="{BB962C8B-B14F-4D97-AF65-F5344CB8AC3E}">
        <p14:creationId xmlns:p14="http://schemas.microsoft.com/office/powerpoint/2010/main" val="3212552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246" y="42928"/>
            <a:ext cx="8534400" cy="777667"/>
          </a:xfrm>
        </p:spPr>
        <p:txBody>
          <a:bodyPr/>
          <a:lstStyle/>
          <a:p>
            <a:r>
              <a:rPr lang="en-US" smtClean="0">
                <a:solidFill>
                  <a:srgbClr val="FF0000"/>
                </a:solidFill>
              </a:rPr>
              <a:t>Data preprocessing</a:t>
            </a:r>
            <a:endParaRPr lang="en-US">
              <a:solidFill>
                <a:srgbClr val="FF0000"/>
              </a:solidFill>
            </a:endParaRPr>
          </a:p>
        </p:txBody>
      </p:sp>
      <p:sp>
        <p:nvSpPr>
          <p:cNvPr id="4" name="TextBox 3"/>
          <p:cNvSpPr txBox="1"/>
          <p:nvPr/>
        </p:nvSpPr>
        <p:spPr>
          <a:xfrm>
            <a:off x="1341691" y="947079"/>
            <a:ext cx="10348956" cy="923330"/>
          </a:xfrm>
          <a:prstGeom prst="rect">
            <a:avLst/>
          </a:prstGeom>
          <a:noFill/>
        </p:spPr>
        <p:txBody>
          <a:bodyPr wrap="square" rtlCol="0">
            <a:spAutoFit/>
          </a:bodyPr>
          <a:lstStyle/>
          <a:p>
            <a:r>
              <a:rPr lang="en-US">
                <a:solidFill>
                  <a:schemeClr val="bg1"/>
                </a:solidFill>
              </a:rPr>
              <a:t>Action performed in this </a:t>
            </a:r>
            <a:r>
              <a:rPr lang="en-US" smtClean="0">
                <a:solidFill>
                  <a:schemeClr val="bg1"/>
                </a:solidFill>
              </a:rPr>
              <a:t>section </a:t>
            </a:r>
            <a:r>
              <a:rPr lang="en-US">
                <a:solidFill>
                  <a:schemeClr val="bg1"/>
                </a:solidFill>
              </a:rPr>
              <a:t>are:-</a:t>
            </a:r>
          </a:p>
          <a:p>
            <a:endParaRPr lang="en-US" smtClean="0">
              <a:solidFill>
                <a:srgbClr val="002060"/>
              </a:solidFill>
            </a:endParaRPr>
          </a:p>
          <a:p>
            <a:r>
              <a:rPr lang="en-US" b="1">
                <a:solidFill>
                  <a:srgbClr val="002060"/>
                </a:solidFill>
              </a:rPr>
              <a:t> </a:t>
            </a:r>
            <a:r>
              <a:rPr lang="en-US" b="1" smtClean="0">
                <a:solidFill>
                  <a:srgbClr val="002060"/>
                </a:solidFill>
              </a:rPr>
              <a:t>                  1.</a:t>
            </a:r>
            <a:r>
              <a:rPr lang="en-US" b="1">
                <a:solidFill>
                  <a:srgbClr val="002060"/>
                </a:solidFill>
              </a:rPr>
              <a:t> </a:t>
            </a:r>
            <a:r>
              <a:rPr lang="en-US" b="1" smtClean="0">
                <a:solidFill>
                  <a:srgbClr val="002060"/>
                </a:solidFill>
              </a:rPr>
              <a:t>Handling </a:t>
            </a:r>
            <a:r>
              <a:rPr lang="en-US" b="1">
                <a:solidFill>
                  <a:srgbClr val="002060"/>
                </a:solidFill>
              </a:rPr>
              <a:t>categorical </a:t>
            </a:r>
            <a:r>
              <a:rPr lang="en-US" b="1" smtClean="0">
                <a:solidFill>
                  <a:srgbClr val="002060"/>
                </a:solidFill>
              </a:rPr>
              <a:t>features using OneHotEncoding method.</a:t>
            </a:r>
            <a:endParaRPr lang="en-US" b="1">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415" y="1996893"/>
            <a:ext cx="6050804" cy="566845"/>
          </a:xfrm>
          <a:prstGeom prst="rect">
            <a:avLst/>
          </a:prstGeom>
        </p:spPr>
      </p:pic>
      <p:sp>
        <p:nvSpPr>
          <p:cNvPr id="8" name="TextBox 7"/>
          <p:cNvSpPr txBox="1"/>
          <p:nvPr/>
        </p:nvSpPr>
        <p:spPr>
          <a:xfrm>
            <a:off x="2538101" y="2766203"/>
            <a:ext cx="7691215" cy="369332"/>
          </a:xfrm>
          <a:prstGeom prst="rect">
            <a:avLst/>
          </a:prstGeom>
          <a:noFill/>
        </p:spPr>
        <p:txBody>
          <a:bodyPr wrap="square" rtlCol="0">
            <a:spAutoFit/>
          </a:bodyPr>
          <a:lstStyle/>
          <a:p>
            <a:r>
              <a:rPr lang="en-US" b="1" smtClean="0">
                <a:solidFill>
                  <a:schemeClr val="bg1"/>
                </a:solidFill>
              </a:rPr>
              <a:t>2. Rearranging the columns.</a:t>
            </a:r>
            <a:endParaRPr lang="en-US" b="1">
              <a:solidFill>
                <a:schemeClr val="bg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688" y="3238856"/>
            <a:ext cx="9944962" cy="1136591"/>
          </a:xfrm>
          <a:prstGeom prst="rect">
            <a:avLst/>
          </a:prstGeom>
        </p:spPr>
      </p:pic>
      <p:sp>
        <p:nvSpPr>
          <p:cNvPr id="10" name="TextBox 9"/>
          <p:cNvSpPr txBox="1"/>
          <p:nvPr/>
        </p:nvSpPr>
        <p:spPr>
          <a:xfrm>
            <a:off x="2445574" y="4570193"/>
            <a:ext cx="8332149" cy="369332"/>
          </a:xfrm>
          <a:prstGeom prst="rect">
            <a:avLst/>
          </a:prstGeom>
          <a:noFill/>
        </p:spPr>
        <p:txBody>
          <a:bodyPr wrap="square" rtlCol="0">
            <a:spAutoFit/>
          </a:bodyPr>
          <a:lstStyle/>
          <a:p>
            <a:r>
              <a:rPr lang="en-US" b="1" smtClean="0">
                <a:solidFill>
                  <a:schemeClr val="bg1"/>
                </a:solidFill>
              </a:rPr>
              <a:t>  3. Splitting the data into train and test set.</a:t>
            </a:r>
            <a:endParaRPr lang="en-US" b="1">
              <a:solidFill>
                <a:schemeClr val="bg1"/>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6941" y="4998851"/>
            <a:ext cx="7270110" cy="1490085"/>
          </a:xfrm>
          <a:prstGeom prst="rect">
            <a:avLst/>
          </a:prstGeom>
        </p:spPr>
      </p:pic>
    </p:spTree>
    <p:extLst>
      <p:ext uri="{BB962C8B-B14F-4D97-AF65-F5344CB8AC3E}">
        <p14:creationId xmlns:p14="http://schemas.microsoft.com/office/powerpoint/2010/main" val="4034904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289" y="401651"/>
            <a:ext cx="6742631" cy="880217"/>
          </a:xfrm>
        </p:spPr>
        <p:txBody>
          <a:bodyPr/>
          <a:lstStyle/>
          <a:p>
            <a:r>
              <a:rPr lang="en-US" smtClean="0">
                <a:solidFill>
                  <a:srgbClr val="FF0000"/>
                </a:solidFill>
              </a:rPr>
              <a:t>DATA visualization &amp; eda</a:t>
            </a:r>
            <a:endParaRPr lang="en-US">
              <a:solidFill>
                <a:srgbClr val="FF0000"/>
              </a:solidFill>
            </a:endParaRPr>
          </a:p>
        </p:txBody>
      </p:sp>
      <p:sp>
        <p:nvSpPr>
          <p:cNvPr id="3" name="TextBox 2"/>
          <p:cNvSpPr txBox="1"/>
          <p:nvPr/>
        </p:nvSpPr>
        <p:spPr>
          <a:xfrm>
            <a:off x="770269" y="1572425"/>
            <a:ext cx="11421731" cy="4524315"/>
          </a:xfrm>
          <a:prstGeom prst="rect">
            <a:avLst/>
          </a:prstGeom>
          <a:noFill/>
        </p:spPr>
        <p:txBody>
          <a:bodyPr wrap="square" rtlCol="0">
            <a:spAutoFit/>
          </a:bodyPr>
          <a:lstStyle/>
          <a:p>
            <a:r>
              <a:rPr lang="en-US" smtClean="0">
                <a:solidFill>
                  <a:srgbClr val="002060"/>
                </a:solidFill>
              </a:rPr>
              <a:t>In this project we use some data visualization tools to visualize our datasets.</a:t>
            </a:r>
          </a:p>
          <a:p>
            <a:r>
              <a:rPr lang="en-US" smtClean="0">
                <a:solidFill>
                  <a:srgbClr val="002060"/>
                </a:solidFill>
              </a:rPr>
              <a:t>    </a:t>
            </a:r>
          </a:p>
          <a:p>
            <a:r>
              <a:rPr lang="en-US" smtClean="0">
                <a:solidFill>
                  <a:srgbClr val="002060"/>
                </a:solidFill>
              </a:rPr>
              <a:t>Some of them are:-</a:t>
            </a:r>
          </a:p>
          <a:p>
            <a:r>
              <a:rPr lang="en-US">
                <a:solidFill>
                  <a:srgbClr val="002060"/>
                </a:solidFill>
              </a:rPr>
              <a:t> </a:t>
            </a:r>
            <a:r>
              <a:rPr lang="en-US" smtClean="0">
                <a:solidFill>
                  <a:srgbClr val="002060"/>
                </a:solidFill>
              </a:rPr>
              <a:t>                                  </a:t>
            </a:r>
          </a:p>
          <a:p>
            <a:r>
              <a:rPr lang="en-US" b="1" smtClean="0">
                <a:solidFill>
                  <a:srgbClr val="002060"/>
                </a:solidFill>
              </a:rPr>
              <a:t>            </a:t>
            </a:r>
            <a:r>
              <a:rPr lang="en-US" b="1" smtClean="0">
                <a:solidFill>
                  <a:schemeClr val="bg1"/>
                </a:solidFill>
              </a:rPr>
              <a:t>    1. </a:t>
            </a:r>
            <a:r>
              <a:rPr lang="en-US" smtClean="0">
                <a:solidFill>
                  <a:schemeClr val="bg1"/>
                </a:solidFill>
              </a:rPr>
              <a:t>Bar-graph</a:t>
            </a:r>
          </a:p>
          <a:p>
            <a:r>
              <a:rPr lang="en-US" b="1" smtClean="0">
                <a:solidFill>
                  <a:schemeClr val="bg1"/>
                </a:solidFill>
              </a:rPr>
              <a:t>                2. </a:t>
            </a:r>
            <a:r>
              <a:rPr lang="en-US" smtClean="0">
                <a:solidFill>
                  <a:schemeClr val="bg1"/>
                </a:solidFill>
              </a:rPr>
              <a:t>Pie-chart </a:t>
            </a:r>
          </a:p>
          <a:p>
            <a:r>
              <a:rPr lang="en-US" b="1" smtClean="0">
                <a:solidFill>
                  <a:schemeClr val="bg1"/>
                </a:solidFill>
              </a:rPr>
              <a:t>                3. </a:t>
            </a:r>
            <a:r>
              <a:rPr lang="en-US" smtClean="0">
                <a:solidFill>
                  <a:schemeClr val="bg1"/>
                </a:solidFill>
              </a:rPr>
              <a:t>Histogram</a:t>
            </a:r>
          </a:p>
          <a:p>
            <a:r>
              <a:rPr lang="en-US" b="1" smtClean="0">
                <a:solidFill>
                  <a:schemeClr val="bg1"/>
                </a:solidFill>
              </a:rPr>
              <a:t>                4. </a:t>
            </a:r>
            <a:r>
              <a:rPr lang="en-US" smtClean="0">
                <a:solidFill>
                  <a:schemeClr val="bg1"/>
                </a:solidFill>
              </a:rPr>
              <a:t>Heatmap</a:t>
            </a:r>
          </a:p>
          <a:p>
            <a:r>
              <a:rPr lang="en-US" b="1" smtClean="0">
                <a:solidFill>
                  <a:schemeClr val="bg1"/>
                </a:solidFill>
              </a:rPr>
              <a:t>                5. </a:t>
            </a:r>
            <a:r>
              <a:rPr lang="en-US" smtClean="0">
                <a:solidFill>
                  <a:schemeClr val="bg1"/>
                </a:solidFill>
              </a:rPr>
              <a:t>Tableau</a:t>
            </a:r>
            <a:r>
              <a:rPr lang="en-US">
                <a:solidFill>
                  <a:schemeClr val="bg1"/>
                </a:solidFill>
              </a:rPr>
              <a:t>.</a:t>
            </a:r>
          </a:p>
          <a:p>
            <a:endParaRPr lang="en-US">
              <a:solidFill>
                <a:srgbClr val="002060"/>
              </a:solidFill>
            </a:endParaRPr>
          </a:p>
          <a:p>
            <a:r>
              <a:rPr lang="en-US" smtClean="0">
                <a:solidFill>
                  <a:srgbClr val="002060"/>
                </a:solidFill>
              </a:rPr>
              <a:t>In upcoming slides there are some visualized data with lots of information that can help teams, players, coach &amp; management to took better decisions.</a:t>
            </a:r>
          </a:p>
          <a:p>
            <a:endParaRPr lang="en-US">
              <a:solidFill>
                <a:srgbClr val="002060"/>
              </a:solidFill>
            </a:endParaRPr>
          </a:p>
          <a:p>
            <a:r>
              <a:rPr lang="en-US" smtClean="0">
                <a:solidFill>
                  <a:srgbClr val="002060"/>
                </a:solidFill>
              </a:rPr>
              <a:t>With the help of Bivariate analysis we perform Exploratory data analysis of IPL dataset.</a:t>
            </a:r>
          </a:p>
          <a:p>
            <a:endParaRPr lang="en-US">
              <a:solidFill>
                <a:srgbClr val="002060"/>
              </a:solidFill>
            </a:endParaRPr>
          </a:p>
          <a:p>
            <a:endParaRPr lang="en-US"/>
          </a:p>
        </p:txBody>
      </p:sp>
    </p:spTree>
    <p:extLst>
      <p:ext uri="{BB962C8B-B14F-4D97-AF65-F5344CB8AC3E}">
        <p14:creationId xmlns:p14="http://schemas.microsoft.com/office/powerpoint/2010/main" val="765204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216" y="846034"/>
            <a:ext cx="6138136" cy="5272756"/>
          </a:xfrm>
          <a:prstGeom prst="rect">
            <a:avLst/>
          </a:prstGeom>
        </p:spPr>
      </p:pic>
      <p:sp>
        <p:nvSpPr>
          <p:cNvPr id="6" name="TextBox 5"/>
          <p:cNvSpPr txBox="1"/>
          <p:nvPr/>
        </p:nvSpPr>
        <p:spPr>
          <a:xfrm>
            <a:off x="940038" y="6287748"/>
            <a:ext cx="10699334" cy="369332"/>
          </a:xfrm>
          <a:prstGeom prst="rect">
            <a:avLst/>
          </a:prstGeom>
          <a:noFill/>
        </p:spPr>
        <p:txBody>
          <a:bodyPr wrap="square" rtlCol="0">
            <a:spAutoFit/>
          </a:bodyPr>
          <a:lstStyle/>
          <a:p>
            <a:r>
              <a:rPr lang="en-US" dirty="0" smtClean="0">
                <a:solidFill>
                  <a:schemeClr val="bg1"/>
                </a:solidFill>
              </a:rPr>
              <a:t>Conclusion:-</a:t>
            </a:r>
            <a:r>
              <a:rPr lang="en-US" dirty="0" smtClean="0">
                <a:solidFill>
                  <a:srgbClr val="FFFF00"/>
                </a:solidFill>
              </a:rPr>
              <a:t>M </a:t>
            </a:r>
            <a:r>
              <a:rPr lang="en-US" dirty="0" err="1" smtClean="0">
                <a:solidFill>
                  <a:srgbClr val="FFFF00"/>
                </a:solidFill>
              </a:rPr>
              <a:t>chinnaswamy</a:t>
            </a:r>
            <a:r>
              <a:rPr lang="en-US" dirty="0" smtClean="0">
                <a:solidFill>
                  <a:srgbClr val="FFFF00"/>
                </a:solidFill>
              </a:rPr>
              <a:t> stadium hosted most number of matches with total 66 matches. </a:t>
            </a:r>
            <a:endParaRPr lang="en-US" dirty="0">
              <a:solidFill>
                <a:srgbClr val="FFFF00"/>
              </a:solidFill>
            </a:endParaRPr>
          </a:p>
        </p:txBody>
      </p:sp>
      <p:sp>
        <p:nvSpPr>
          <p:cNvPr id="8" name="TextBox 7"/>
          <p:cNvSpPr txBox="1"/>
          <p:nvPr/>
        </p:nvSpPr>
        <p:spPr>
          <a:xfrm>
            <a:off x="6633331" y="5443671"/>
            <a:ext cx="5558669" cy="369332"/>
          </a:xfrm>
          <a:prstGeom prst="rect">
            <a:avLst/>
          </a:prstGeom>
          <a:noFill/>
        </p:spPr>
        <p:txBody>
          <a:bodyPr wrap="square" rtlCol="0">
            <a:spAutoFit/>
          </a:bodyPr>
          <a:lstStyle/>
          <a:p>
            <a:r>
              <a:rPr lang="en-US" smtClean="0">
                <a:solidFill>
                  <a:srgbClr val="FFFF00"/>
                </a:solidFill>
              </a:rPr>
              <a:t>.</a:t>
            </a:r>
            <a:endParaRPr lang="en-US" dirty="0">
              <a:solidFill>
                <a:srgbClr val="FFFF00"/>
              </a:solidFill>
            </a:endParaRPr>
          </a:p>
        </p:txBody>
      </p:sp>
      <p:sp>
        <p:nvSpPr>
          <p:cNvPr id="2" name="TextBox 1"/>
          <p:cNvSpPr txBox="1"/>
          <p:nvPr/>
        </p:nvSpPr>
        <p:spPr>
          <a:xfrm>
            <a:off x="418744" y="215411"/>
            <a:ext cx="10160949" cy="461665"/>
          </a:xfrm>
          <a:prstGeom prst="rect">
            <a:avLst/>
          </a:prstGeom>
          <a:noFill/>
        </p:spPr>
        <p:txBody>
          <a:bodyPr wrap="square" rtlCol="0">
            <a:spAutoFit/>
          </a:bodyPr>
          <a:lstStyle/>
          <a:p>
            <a:r>
              <a:rPr lang="en-US" sz="2400" b="1" smtClean="0">
                <a:solidFill>
                  <a:schemeClr val="bg1"/>
                </a:solidFill>
              </a:rPr>
              <a:t>MOST STADIUM HOSTED MAXIMUM NUMBER OF MATCHES?</a:t>
            </a:r>
            <a:endParaRPr lang="en-US" sz="2400" b="1">
              <a:solidFill>
                <a:schemeClr val="bg1"/>
              </a:solidFill>
            </a:endParaRPr>
          </a:p>
        </p:txBody>
      </p:sp>
    </p:spTree>
    <p:extLst>
      <p:ext uri="{BB962C8B-B14F-4D97-AF65-F5344CB8AC3E}">
        <p14:creationId xmlns:p14="http://schemas.microsoft.com/office/powerpoint/2010/main" val="1182106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637</TotalTime>
  <Words>1309</Words>
  <Application>Microsoft Office PowerPoint</Application>
  <PresentationFormat>Widescreen</PresentationFormat>
  <Paragraphs>139</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Century Gothic</vt:lpstr>
      <vt:lpstr>Wingdings 3</vt:lpstr>
      <vt:lpstr>Slice</vt:lpstr>
      <vt:lpstr>Data Analysis of IPL(2008-2019)</vt:lpstr>
      <vt:lpstr>agenda of project</vt:lpstr>
      <vt:lpstr>Tools and libraries used for analysis of dataset</vt:lpstr>
      <vt:lpstr>Details of dataset</vt:lpstr>
      <vt:lpstr>Data cleaning</vt:lpstr>
      <vt:lpstr>PowerPoint Presentation</vt:lpstr>
      <vt:lpstr>Data preprocessing</vt:lpstr>
      <vt:lpstr>DATA visualization &amp;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AND MODEL PREDICTION </vt:lpstr>
      <vt:lpstr>PowerPoint Presentation</vt:lpstr>
      <vt:lpstr>CONCLUSIONS</vt:lpstr>
      <vt:lpstr>REFERENCE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IPL(2008-2017)</dc:title>
  <dc:creator>Microsoft account</dc:creator>
  <cp:lastModifiedBy>Microsoft account</cp:lastModifiedBy>
  <cp:revision>75</cp:revision>
  <dcterms:created xsi:type="dcterms:W3CDTF">2021-07-09T09:05:46Z</dcterms:created>
  <dcterms:modified xsi:type="dcterms:W3CDTF">2021-09-11T08:14:21Z</dcterms:modified>
</cp:coreProperties>
</file>