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6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7E1CD4-E977-469B-8F8B-AEFA593A4B2D}" v="1641" dt="2021-11-16T18:43:05.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9000"/>
            </a:lvl1pPr>
          </a:lstStyle>
          <a:p>
            <a:r>
              <a:rPr lang="en-US" dirty="0"/>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347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721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02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446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9000"/>
            </a:lvl1pPr>
          </a:lstStyle>
          <a:p>
            <a:r>
              <a:rPr lang="en-US" dirty="0"/>
              <a:t>Click to edit Master title style</a:t>
            </a:r>
          </a:p>
        </p:txBody>
      </p:sp>
      <p:sp>
        <p:nvSpPr>
          <p:cNvPr id="3" name="Text Placeholder 2"/>
          <p:cNvSpPr>
            <a:spLocks noGrp="1"/>
          </p:cNvSpPr>
          <p:nvPr>
            <p:ph type="body" idx="1"/>
          </p:nvPr>
        </p:nvSpPr>
        <p:spPr>
          <a:xfrm>
            <a:off x="2245997" y="14686287"/>
            <a:ext cx="28392120" cy="4800598"/>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877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532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dirty="0"/>
              <a:t>Click to edit Master title style</a:t>
            </a:r>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dirty="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dirty="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747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398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652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4800"/>
            </a:lvl1pPr>
          </a:lstStyle>
          <a:p>
            <a:r>
              <a:rPr lang="en-US" dirty="0"/>
              <a:t>Click to edit Master title style</a:t>
            </a:r>
          </a:p>
        </p:txBody>
      </p:sp>
      <p:sp>
        <p:nvSpPr>
          <p:cNvPr id="3" name="Content Placeholder 2"/>
          <p:cNvSpPr>
            <a:spLocks noGrp="1"/>
          </p:cNvSpPr>
          <p:nvPr>
            <p:ph idx="1"/>
          </p:nvPr>
        </p:nvSpPr>
        <p:spPr>
          <a:xfrm>
            <a:off x="13994608" y="3159765"/>
            <a:ext cx="16664940" cy="1559560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03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4800"/>
            </a:lvl1pPr>
          </a:lstStyle>
          <a:p>
            <a:r>
              <a:rPr lang="en-US" dirty="0"/>
              <a:t>Click to edit Master title style</a:t>
            </a:r>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665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1800">
                <a:solidFill>
                  <a:schemeClr val="tx1">
                    <a:tint val="75000"/>
                  </a:schemeClr>
                </a:solidFill>
              </a:defRPr>
            </a:lvl1pPr>
          </a:lstStyle>
          <a:p>
            <a:fld id="{C764DE79-268F-4C1A-8933-263129D2AF90}" type="datetimeFigureOut">
              <a:rPr lang="en-US" dirty="0"/>
              <a:t>11/16/2021</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49999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FBB57F5-A98F-4486-A9BD-5F31F19F144F}"/>
              </a:ext>
            </a:extLst>
          </p:cNvPr>
          <p:cNvSpPr/>
          <p:nvPr/>
        </p:nvSpPr>
        <p:spPr>
          <a:xfrm>
            <a:off x="10975389" y="2479174"/>
            <a:ext cx="21945599" cy="5711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6EDB9EA-6987-44AB-90CA-2AA82D0F22AC}"/>
              </a:ext>
            </a:extLst>
          </p:cNvPr>
          <p:cNvSpPr/>
          <p:nvPr/>
        </p:nvSpPr>
        <p:spPr>
          <a:xfrm>
            <a:off x="10975390" y="2491025"/>
            <a:ext cx="11114995" cy="104040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ogo&#10;&#10;Description automatically generated">
            <a:extLst>
              <a:ext uri="{FF2B5EF4-FFF2-40B4-BE49-F238E27FC236}">
                <a16:creationId xmlns:a16="http://schemas.microsoft.com/office/drawing/2014/main" id="{FAFA154B-0F93-42E2-9B0C-E4D26E964D4B}"/>
              </a:ext>
            </a:extLst>
          </p:cNvPr>
          <p:cNvPicPr>
            <a:picLocks noChangeAspect="1"/>
          </p:cNvPicPr>
          <p:nvPr/>
        </p:nvPicPr>
        <p:blipFill>
          <a:blip r:embed="rId2"/>
          <a:stretch>
            <a:fillRect/>
          </a:stretch>
        </p:blipFill>
        <p:spPr>
          <a:xfrm>
            <a:off x="25276722" y="582461"/>
            <a:ext cx="6649437" cy="1192421"/>
          </a:xfrm>
          <a:prstGeom prst="rect">
            <a:avLst/>
          </a:prstGeom>
        </p:spPr>
      </p:pic>
      <p:sp>
        <p:nvSpPr>
          <p:cNvPr id="5" name="TextBox 4">
            <a:extLst>
              <a:ext uri="{FF2B5EF4-FFF2-40B4-BE49-F238E27FC236}">
                <a16:creationId xmlns:a16="http://schemas.microsoft.com/office/drawing/2014/main" id="{F9DEA614-270E-426A-9DA7-51D0F6F08543}"/>
              </a:ext>
            </a:extLst>
          </p:cNvPr>
          <p:cNvSpPr txBox="1"/>
          <p:nvPr/>
        </p:nvSpPr>
        <p:spPr>
          <a:xfrm>
            <a:off x="972135" y="411502"/>
            <a:ext cx="409862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pPr algn="l"/>
            <a:r>
              <a:rPr lang="en-US" sz="6000" b="1" dirty="0">
                <a:solidFill>
                  <a:srgbClr val="F76902"/>
                </a:solidFill>
                <a:latin typeface="Arial"/>
                <a:cs typeface="Arial"/>
              </a:rPr>
              <a:t>Go-Deploy</a:t>
            </a:r>
            <a:endParaRPr lang="en-US" sz="6000" b="1">
              <a:solidFill>
                <a:srgbClr val="F76902"/>
              </a:solidFill>
              <a:latin typeface="Arial"/>
              <a:cs typeface="Arial"/>
            </a:endParaRPr>
          </a:p>
        </p:txBody>
      </p:sp>
      <p:sp>
        <p:nvSpPr>
          <p:cNvPr id="6" name="TextBox 5">
            <a:extLst>
              <a:ext uri="{FF2B5EF4-FFF2-40B4-BE49-F238E27FC236}">
                <a16:creationId xmlns:a16="http://schemas.microsoft.com/office/drawing/2014/main" id="{57367358-0AD7-4BD7-9E03-FF042A548D90}"/>
              </a:ext>
            </a:extLst>
          </p:cNvPr>
          <p:cNvSpPr txBox="1"/>
          <p:nvPr/>
        </p:nvSpPr>
        <p:spPr>
          <a:xfrm>
            <a:off x="994202" y="1489390"/>
            <a:ext cx="997539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a:latin typeface="Arial"/>
                <a:cs typeface="Arial"/>
              </a:rPr>
              <a:t>Deployments made Easy</a:t>
            </a:r>
          </a:p>
        </p:txBody>
      </p:sp>
      <p:sp>
        <p:nvSpPr>
          <p:cNvPr id="7" name="TextBox 6">
            <a:extLst>
              <a:ext uri="{FF2B5EF4-FFF2-40B4-BE49-F238E27FC236}">
                <a16:creationId xmlns:a16="http://schemas.microsoft.com/office/drawing/2014/main" id="{5C2EDE6A-6AF8-4428-87F9-CE55BD3410BC}"/>
              </a:ext>
            </a:extLst>
          </p:cNvPr>
          <p:cNvSpPr txBox="1"/>
          <p:nvPr/>
        </p:nvSpPr>
        <p:spPr>
          <a:xfrm>
            <a:off x="758248" y="2928433"/>
            <a:ext cx="5992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b="1">
                <a:latin typeface="Arial"/>
                <a:cs typeface="Arial"/>
              </a:rPr>
              <a:t>Motivation</a:t>
            </a:r>
            <a:endParaRPr lang="en-US" b="1"/>
          </a:p>
        </p:txBody>
      </p:sp>
      <p:cxnSp>
        <p:nvCxnSpPr>
          <p:cNvPr id="14" name="Straight Arrow Connector 13">
            <a:extLst>
              <a:ext uri="{FF2B5EF4-FFF2-40B4-BE49-F238E27FC236}">
                <a16:creationId xmlns:a16="http://schemas.microsoft.com/office/drawing/2014/main" id="{762FA263-28E6-4A9F-84D7-C34D90289D95}"/>
              </a:ext>
            </a:extLst>
          </p:cNvPr>
          <p:cNvCxnSpPr/>
          <p:nvPr/>
        </p:nvCxnSpPr>
        <p:spPr>
          <a:xfrm>
            <a:off x="1116393" y="2467052"/>
            <a:ext cx="30698064" cy="35619"/>
          </a:xfrm>
          <a:prstGeom prst="straightConnector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DC1F303-5011-4B5E-A6F8-ABD080FE10E8}"/>
              </a:ext>
            </a:extLst>
          </p:cNvPr>
          <p:cNvSpPr txBox="1"/>
          <p:nvPr/>
        </p:nvSpPr>
        <p:spPr>
          <a:xfrm>
            <a:off x="11774979" y="871547"/>
            <a:ext cx="102046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dirty="0">
                <a:solidFill>
                  <a:schemeClr val="tx1">
                    <a:lumMod val="65000"/>
                    <a:lumOff val="35000"/>
                  </a:schemeClr>
                </a:solidFill>
                <a:latin typeface="Arial"/>
                <a:cs typeface="Arial"/>
              </a:rPr>
              <a:t>By Gagan Hegde</a:t>
            </a:r>
          </a:p>
          <a:p>
            <a:r>
              <a:rPr lang="en-US" sz="4000" dirty="0">
                <a:solidFill>
                  <a:schemeClr val="tx1">
                    <a:lumMod val="65000"/>
                    <a:lumOff val="35000"/>
                  </a:schemeClr>
                </a:solidFill>
                <a:latin typeface="Arial"/>
                <a:cs typeface="Calibri"/>
              </a:rPr>
              <a:t>Faculty Advisor: Dr. M. Mustafa Rafique</a:t>
            </a:r>
          </a:p>
        </p:txBody>
      </p:sp>
      <p:pic>
        <p:nvPicPr>
          <p:cNvPr id="18" name="Picture 18" descr="Diagram&#10;&#10;Description automatically generated">
            <a:extLst>
              <a:ext uri="{FF2B5EF4-FFF2-40B4-BE49-F238E27FC236}">
                <a16:creationId xmlns:a16="http://schemas.microsoft.com/office/drawing/2014/main" id="{4DF7BB89-C610-4FAC-9A66-DCF14026BFB0}"/>
              </a:ext>
            </a:extLst>
          </p:cNvPr>
          <p:cNvPicPr>
            <a:picLocks noChangeAspect="1"/>
          </p:cNvPicPr>
          <p:nvPr/>
        </p:nvPicPr>
        <p:blipFill rotWithShape="1">
          <a:blip r:embed="rId3"/>
          <a:srcRect t="3527" r="165" b="3287"/>
          <a:stretch/>
        </p:blipFill>
        <p:spPr>
          <a:xfrm>
            <a:off x="13196571" y="7582073"/>
            <a:ext cx="6549346" cy="4854053"/>
          </a:xfrm>
          <a:prstGeom prst="rect">
            <a:avLst/>
          </a:prstGeom>
        </p:spPr>
      </p:pic>
      <p:pic>
        <p:nvPicPr>
          <p:cNvPr id="2" name="Picture 2" descr="Icon&#10;&#10;Description automatically generated">
            <a:extLst>
              <a:ext uri="{FF2B5EF4-FFF2-40B4-BE49-F238E27FC236}">
                <a16:creationId xmlns:a16="http://schemas.microsoft.com/office/drawing/2014/main" id="{891BDF1B-3426-473C-8E02-8E3152ED83A1}"/>
              </a:ext>
            </a:extLst>
          </p:cNvPr>
          <p:cNvPicPr>
            <a:picLocks noChangeAspect="1"/>
          </p:cNvPicPr>
          <p:nvPr/>
        </p:nvPicPr>
        <p:blipFill>
          <a:blip r:embed="rId4"/>
          <a:stretch>
            <a:fillRect/>
          </a:stretch>
        </p:blipFill>
        <p:spPr>
          <a:xfrm>
            <a:off x="12529949" y="13705394"/>
            <a:ext cx="1487825" cy="1499675"/>
          </a:xfrm>
          <a:prstGeom prst="rect">
            <a:avLst/>
          </a:prstGeom>
        </p:spPr>
      </p:pic>
      <p:pic>
        <p:nvPicPr>
          <p:cNvPr id="23" name="Picture 23" descr="Logo&#10;&#10;Description automatically generated">
            <a:extLst>
              <a:ext uri="{FF2B5EF4-FFF2-40B4-BE49-F238E27FC236}">
                <a16:creationId xmlns:a16="http://schemas.microsoft.com/office/drawing/2014/main" id="{EC93F23F-F4CC-42B7-BE87-106C4E36633B}"/>
              </a:ext>
            </a:extLst>
          </p:cNvPr>
          <p:cNvPicPr>
            <a:picLocks noChangeAspect="1"/>
          </p:cNvPicPr>
          <p:nvPr/>
        </p:nvPicPr>
        <p:blipFill>
          <a:blip r:embed="rId5"/>
          <a:stretch>
            <a:fillRect/>
          </a:stretch>
        </p:blipFill>
        <p:spPr>
          <a:xfrm>
            <a:off x="11435746" y="13841564"/>
            <a:ext cx="1092961" cy="1223277"/>
          </a:xfrm>
          <a:prstGeom prst="rect">
            <a:avLst/>
          </a:prstGeom>
        </p:spPr>
      </p:pic>
      <p:pic>
        <p:nvPicPr>
          <p:cNvPr id="25" name="Picture 25" descr="Logo, icon&#10;&#10;Description automatically generated">
            <a:extLst>
              <a:ext uri="{FF2B5EF4-FFF2-40B4-BE49-F238E27FC236}">
                <a16:creationId xmlns:a16="http://schemas.microsoft.com/office/drawing/2014/main" id="{2618E770-9264-4790-AA2F-B2F8B6BE6301}"/>
              </a:ext>
            </a:extLst>
          </p:cNvPr>
          <p:cNvPicPr>
            <a:picLocks noChangeAspect="1"/>
          </p:cNvPicPr>
          <p:nvPr/>
        </p:nvPicPr>
        <p:blipFill>
          <a:blip r:embed="rId6"/>
          <a:stretch>
            <a:fillRect/>
          </a:stretch>
        </p:blipFill>
        <p:spPr>
          <a:xfrm>
            <a:off x="14079296" y="14296948"/>
            <a:ext cx="1487825" cy="552830"/>
          </a:xfrm>
          <a:prstGeom prst="rect">
            <a:avLst/>
          </a:prstGeom>
        </p:spPr>
      </p:pic>
      <p:pic>
        <p:nvPicPr>
          <p:cNvPr id="27" name="Picture 27" descr="Logo, company name&#10;&#10;Description automatically generated">
            <a:extLst>
              <a:ext uri="{FF2B5EF4-FFF2-40B4-BE49-F238E27FC236}">
                <a16:creationId xmlns:a16="http://schemas.microsoft.com/office/drawing/2014/main" id="{EC092DED-1CD8-4CB9-8297-A548CAA0B869}"/>
              </a:ext>
            </a:extLst>
          </p:cNvPr>
          <p:cNvPicPr>
            <a:picLocks noChangeAspect="1"/>
          </p:cNvPicPr>
          <p:nvPr/>
        </p:nvPicPr>
        <p:blipFill rotWithShape="1">
          <a:blip r:embed="rId7"/>
          <a:srcRect l="19216" r="19118" b="-562"/>
          <a:stretch/>
        </p:blipFill>
        <p:spPr>
          <a:xfrm>
            <a:off x="19623036" y="13870530"/>
            <a:ext cx="1489692" cy="1283391"/>
          </a:xfrm>
          <a:prstGeom prst="rect">
            <a:avLst/>
          </a:prstGeom>
        </p:spPr>
      </p:pic>
      <p:sp>
        <p:nvSpPr>
          <p:cNvPr id="28" name="TextBox 27">
            <a:extLst>
              <a:ext uri="{FF2B5EF4-FFF2-40B4-BE49-F238E27FC236}">
                <a16:creationId xmlns:a16="http://schemas.microsoft.com/office/drawing/2014/main" id="{74F62892-F9A7-482E-8628-323740DA70BC}"/>
              </a:ext>
            </a:extLst>
          </p:cNvPr>
          <p:cNvSpPr txBox="1"/>
          <p:nvPr/>
        </p:nvSpPr>
        <p:spPr>
          <a:xfrm>
            <a:off x="758248" y="8007733"/>
            <a:ext cx="5992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b="1">
                <a:latin typeface="Arial"/>
                <a:cs typeface="Arial"/>
              </a:rPr>
              <a:t>Problem Statement</a:t>
            </a:r>
            <a:endParaRPr lang="en-US" sz="4000" b="1" dirty="0">
              <a:latin typeface="Arial"/>
              <a:cs typeface="Arial"/>
            </a:endParaRPr>
          </a:p>
        </p:txBody>
      </p:sp>
      <p:sp>
        <p:nvSpPr>
          <p:cNvPr id="31" name="TextBox 30">
            <a:extLst>
              <a:ext uri="{FF2B5EF4-FFF2-40B4-BE49-F238E27FC236}">
                <a16:creationId xmlns:a16="http://schemas.microsoft.com/office/drawing/2014/main" id="{162DF8F1-1CA2-4287-9517-95A5165574A7}"/>
              </a:ext>
            </a:extLst>
          </p:cNvPr>
          <p:cNvSpPr txBox="1"/>
          <p:nvPr/>
        </p:nvSpPr>
        <p:spPr>
          <a:xfrm>
            <a:off x="11391922" y="12903165"/>
            <a:ext cx="5992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b="1">
                <a:latin typeface="Arial"/>
                <a:cs typeface="Arial"/>
              </a:rPr>
              <a:t>Technologies</a:t>
            </a:r>
            <a:endParaRPr lang="en-US" b="1"/>
          </a:p>
        </p:txBody>
      </p:sp>
      <p:sp>
        <p:nvSpPr>
          <p:cNvPr id="32" name="TextBox 31">
            <a:extLst>
              <a:ext uri="{FF2B5EF4-FFF2-40B4-BE49-F238E27FC236}">
                <a16:creationId xmlns:a16="http://schemas.microsoft.com/office/drawing/2014/main" id="{700E363D-E7F3-438E-B717-FBDD710F0121}"/>
              </a:ext>
            </a:extLst>
          </p:cNvPr>
          <p:cNvSpPr txBox="1"/>
          <p:nvPr/>
        </p:nvSpPr>
        <p:spPr>
          <a:xfrm>
            <a:off x="11393854" y="2928433"/>
            <a:ext cx="93615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b="1">
                <a:latin typeface="Arial"/>
                <a:cs typeface="Arial"/>
              </a:rPr>
              <a:t>System Architecture</a:t>
            </a:r>
            <a:endParaRPr lang="en-US" b="1"/>
          </a:p>
        </p:txBody>
      </p:sp>
      <p:sp>
        <p:nvSpPr>
          <p:cNvPr id="33" name="TextBox 32">
            <a:extLst>
              <a:ext uri="{FF2B5EF4-FFF2-40B4-BE49-F238E27FC236}">
                <a16:creationId xmlns:a16="http://schemas.microsoft.com/office/drawing/2014/main" id="{89572F51-2E52-42F4-9771-2D5B5AAC7B19}"/>
              </a:ext>
            </a:extLst>
          </p:cNvPr>
          <p:cNvSpPr txBox="1"/>
          <p:nvPr/>
        </p:nvSpPr>
        <p:spPr>
          <a:xfrm>
            <a:off x="22342954" y="13651622"/>
            <a:ext cx="5992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b="1">
                <a:latin typeface="Arial"/>
                <a:cs typeface="Arial"/>
              </a:rPr>
              <a:t>Conclusion</a:t>
            </a:r>
            <a:endParaRPr lang="en-US" b="1"/>
          </a:p>
        </p:txBody>
      </p:sp>
      <p:sp>
        <p:nvSpPr>
          <p:cNvPr id="34" name="TextBox 33">
            <a:extLst>
              <a:ext uri="{FF2B5EF4-FFF2-40B4-BE49-F238E27FC236}">
                <a16:creationId xmlns:a16="http://schemas.microsoft.com/office/drawing/2014/main" id="{297DB8C9-52AD-4F6E-B380-B61BD594E82F}"/>
              </a:ext>
            </a:extLst>
          </p:cNvPr>
          <p:cNvSpPr txBox="1"/>
          <p:nvPr/>
        </p:nvSpPr>
        <p:spPr>
          <a:xfrm>
            <a:off x="22342954" y="18079518"/>
            <a:ext cx="5992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b="1">
                <a:latin typeface="Arial"/>
                <a:cs typeface="Arial"/>
              </a:rPr>
              <a:t>Future Work</a:t>
            </a:r>
            <a:endParaRPr lang="en-US">
              <a:cs typeface="Calibri" panose="020F0502020204030204"/>
            </a:endParaRPr>
          </a:p>
        </p:txBody>
      </p:sp>
      <p:pic>
        <p:nvPicPr>
          <p:cNvPr id="35" name="Picture 35" descr="Icon&#10;&#10;Description automatically generated">
            <a:extLst>
              <a:ext uri="{FF2B5EF4-FFF2-40B4-BE49-F238E27FC236}">
                <a16:creationId xmlns:a16="http://schemas.microsoft.com/office/drawing/2014/main" id="{924FFD46-E19D-4D09-BB34-8026F768D934}"/>
              </a:ext>
            </a:extLst>
          </p:cNvPr>
          <p:cNvPicPr>
            <a:picLocks noChangeAspect="1"/>
          </p:cNvPicPr>
          <p:nvPr/>
        </p:nvPicPr>
        <p:blipFill>
          <a:blip r:embed="rId8"/>
          <a:stretch>
            <a:fillRect/>
          </a:stretch>
        </p:blipFill>
        <p:spPr>
          <a:xfrm>
            <a:off x="17485305" y="14049143"/>
            <a:ext cx="1949272" cy="914087"/>
          </a:xfrm>
          <a:prstGeom prst="rect">
            <a:avLst/>
          </a:prstGeom>
        </p:spPr>
      </p:pic>
      <p:pic>
        <p:nvPicPr>
          <p:cNvPr id="37" name="Graphic 37">
            <a:extLst>
              <a:ext uri="{FF2B5EF4-FFF2-40B4-BE49-F238E27FC236}">
                <a16:creationId xmlns:a16="http://schemas.microsoft.com/office/drawing/2014/main" id="{4B4AA0C0-2681-4DBF-AE13-26031D72B5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770651" y="13783517"/>
            <a:ext cx="1253950" cy="1444391"/>
          </a:xfrm>
          <a:prstGeom prst="rect">
            <a:avLst/>
          </a:prstGeom>
        </p:spPr>
      </p:pic>
      <p:sp>
        <p:nvSpPr>
          <p:cNvPr id="47" name="TextBox 46">
            <a:extLst>
              <a:ext uri="{FF2B5EF4-FFF2-40B4-BE49-F238E27FC236}">
                <a16:creationId xmlns:a16="http://schemas.microsoft.com/office/drawing/2014/main" id="{D366641F-AA4F-46D2-937A-27209062CA71}"/>
              </a:ext>
            </a:extLst>
          </p:cNvPr>
          <p:cNvSpPr txBox="1"/>
          <p:nvPr/>
        </p:nvSpPr>
        <p:spPr>
          <a:xfrm>
            <a:off x="959762" y="3678769"/>
            <a:ext cx="9473815" cy="4324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500">
                <a:ea typeface="+mn-lt"/>
                <a:cs typeface="+mn-lt"/>
              </a:rPr>
              <a:t>Develop an application that can achieve end to end application delivery using the state of the Art GitOps methodology.</a:t>
            </a:r>
            <a:endParaRPr lang="en-US" sz="2500" dirty="0">
              <a:cs typeface="Calibri"/>
            </a:endParaRPr>
          </a:p>
          <a:p>
            <a:pPr marL="285750" indent="-285750">
              <a:buFont typeface="Arial"/>
              <a:buChar char="•"/>
            </a:pPr>
            <a:r>
              <a:rPr lang="en-US" sz="2500">
                <a:ea typeface="+mn-lt"/>
                <a:cs typeface="+mn-lt"/>
              </a:rPr>
              <a:t>Understand the latest trends and strategies in application deployments and delivery.</a:t>
            </a:r>
            <a:endParaRPr lang="en-US" sz="2500" dirty="0">
              <a:cs typeface="Calibri"/>
            </a:endParaRPr>
          </a:p>
          <a:p>
            <a:pPr marL="285750" indent="-285750">
              <a:buFont typeface="Arial"/>
              <a:buChar char="•"/>
            </a:pPr>
            <a:r>
              <a:rPr lang="en-US" sz="2500">
                <a:ea typeface="+mn-lt"/>
                <a:cs typeface="+mn-lt"/>
              </a:rPr>
              <a:t>Compare different Continuous integration technologies and device the best method to integrate a CI pipeline with a version control system.</a:t>
            </a:r>
            <a:endParaRPr lang="en-US" sz="2500" dirty="0">
              <a:cs typeface="Calibri"/>
            </a:endParaRPr>
          </a:p>
          <a:p>
            <a:pPr marL="285750" indent="-285750">
              <a:buFont typeface="Arial"/>
              <a:buChar char="•"/>
            </a:pPr>
            <a:r>
              <a:rPr lang="en-US" sz="2500">
                <a:ea typeface="+mn-lt"/>
                <a:cs typeface="+mn-lt"/>
              </a:rPr>
              <a:t>Understand the use and benefits of cloud native software like ArgoCD and Kubernetes.</a:t>
            </a:r>
            <a:endParaRPr lang="en-US" sz="2500" dirty="0">
              <a:cs typeface="Calibri"/>
            </a:endParaRPr>
          </a:p>
          <a:p>
            <a:pPr marL="285750" indent="-285750">
              <a:buFont typeface="Arial"/>
              <a:buChar char="•"/>
            </a:pPr>
            <a:r>
              <a:rPr lang="en-US" sz="2500">
                <a:ea typeface="+mn-lt"/>
                <a:cs typeface="+mn-lt"/>
              </a:rPr>
              <a:t>Better my understanding of cloud and kubernetes architecture.</a:t>
            </a:r>
            <a:endParaRPr lang="en-US" sz="2500" dirty="0">
              <a:cs typeface="Calibri"/>
            </a:endParaRPr>
          </a:p>
          <a:p>
            <a:pPr algn="l"/>
            <a:endParaRPr lang="en-US" sz="2500" dirty="0">
              <a:cs typeface="Calibri"/>
            </a:endParaRPr>
          </a:p>
        </p:txBody>
      </p:sp>
      <p:sp>
        <p:nvSpPr>
          <p:cNvPr id="49" name="TextBox 48">
            <a:extLst>
              <a:ext uri="{FF2B5EF4-FFF2-40B4-BE49-F238E27FC236}">
                <a16:creationId xmlns:a16="http://schemas.microsoft.com/office/drawing/2014/main" id="{59B19DB6-73A2-4E15-9E19-C604B02E136B}"/>
              </a:ext>
            </a:extLst>
          </p:cNvPr>
          <p:cNvSpPr txBox="1"/>
          <p:nvPr/>
        </p:nvSpPr>
        <p:spPr>
          <a:xfrm>
            <a:off x="959762" y="9129620"/>
            <a:ext cx="9473815"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500">
                <a:ea typeface="+mn-lt"/>
                <a:cs typeface="+mn-lt"/>
              </a:rPr>
              <a:t>The latency between development and deployment with the waterfall cycle is mitigated using the GitOps strategy.</a:t>
            </a:r>
          </a:p>
          <a:p>
            <a:pPr marL="285750" indent="-285750">
              <a:buFont typeface="Arial,Sans-Serif"/>
              <a:buChar char="•"/>
            </a:pPr>
            <a:r>
              <a:rPr lang="en-US" sz="2500">
                <a:ea typeface="+mn-lt"/>
                <a:cs typeface="+mn-lt"/>
              </a:rPr>
              <a:t>The benefits of version control systems such as commit shas, commit logs, security and more recently integrated CI/CD tools had not been leveraged to achieve end to end application delivery using Git as the sole source of truth.</a:t>
            </a:r>
          </a:p>
          <a:p>
            <a:pPr marL="285750" indent="-285750">
              <a:buFont typeface="Arial,Sans-Serif"/>
              <a:buChar char="•"/>
            </a:pPr>
            <a:r>
              <a:rPr lang="en-US" sz="2500">
                <a:ea typeface="+mn-lt"/>
                <a:cs typeface="+mn-lt"/>
              </a:rPr>
              <a:t>Developers were often restricted by the unidirectional flow of the waterfall cycle, making small changes to the state of the cluster often took a longer duration than necessary.</a:t>
            </a:r>
            <a:endParaRPr lang="en-US"/>
          </a:p>
        </p:txBody>
      </p:sp>
      <p:sp>
        <p:nvSpPr>
          <p:cNvPr id="50" name="Rectangle 49">
            <a:extLst>
              <a:ext uri="{FF2B5EF4-FFF2-40B4-BE49-F238E27FC236}">
                <a16:creationId xmlns:a16="http://schemas.microsoft.com/office/drawing/2014/main" id="{97974497-8917-4D23-8414-83BE83CE4CDC}"/>
              </a:ext>
            </a:extLst>
          </p:cNvPr>
          <p:cNvSpPr/>
          <p:nvPr/>
        </p:nvSpPr>
        <p:spPr>
          <a:xfrm>
            <a:off x="2591" y="12918739"/>
            <a:ext cx="10972799" cy="90294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494FA98-F07C-4071-976B-FF2E03339313}"/>
              </a:ext>
            </a:extLst>
          </p:cNvPr>
          <p:cNvSpPr txBox="1"/>
          <p:nvPr/>
        </p:nvSpPr>
        <p:spPr>
          <a:xfrm>
            <a:off x="758248" y="13173506"/>
            <a:ext cx="5992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b="1">
                <a:latin typeface="Arial"/>
                <a:cs typeface="Arial"/>
              </a:rPr>
              <a:t>Process Methodology</a:t>
            </a:r>
            <a:endParaRPr lang="en-US" sz="4000" b="1" dirty="0">
              <a:latin typeface="Arial"/>
              <a:cs typeface="Arial"/>
            </a:endParaRPr>
          </a:p>
        </p:txBody>
      </p:sp>
      <p:sp>
        <p:nvSpPr>
          <p:cNvPr id="51" name="Rectangle 50">
            <a:extLst>
              <a:ext uri="{FF2B5EF4-FFF2-40B4-BE49-F238E27FC236}">
                <a16:creationId xmlns:a16="http://schemas.microsoft.com/office/drawing/2014/main" id="{3A245E2B-AC69-4FBF-935F-8E093C009395}"/>
              </a:ext>
            </a:extLst>
          </p:cNvPr>
          <p:cNvSpPr/>
          <p:nvPr/>
        </p:nvSpPr>
        <p:spPr>
          <a:xfrm>
            <a:off x="6934651" y="15501968"/>
            <a:ext cx="15037237" cy="644622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D5CCB91-973F-455E-A68A-89461E97636F}"/>
              </a:ext>
            </a:extLst>
          </p:cNvPr>
          <p:cNvSpPr txBox="1"/>
          <p:nvPr/>
        </p:nvSpPr>
        <p:spPr>
          <a:xfrm>
            <a:off x="758317" y="14011687"/>
            <a:ext cx="9355318" cy="7786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500">
                <a:cs typeface="Calibri" panose="020F0502020204030204"/>
              </a:rPr>
              <a:t>The user interacts with the Go-Deploy application giving the input with the namespace to which the deployment should occur and the name of the GitLab repository.</a:t>
            </a:r>
            <a:endParaRPr lang="en-US" sz="2500">
              <a:ea typeface="+mn-lt"/>
              <a:cs typeface="+mn-lt"/>
            </a:endParaRPr>
          </a:p>
          <a:p>
            <a:pPr marL="285750" indent="-285750">
              <a:buFont typeface="Arial,Sans-Serif"/>
              <a:buChar char="•"/>
            </a:pPr>
            <a:r>
              <a:rPr lang="en-US" sz="2500">
                <a:cs typeface="Calibri" panose="020F0502020204030204"/>
              </a:rPr>
              <a:t>The application creates the necessary manifests in the namespace/deployment folder.</a:t>
            </a:r>
            <a:endParaRPr lang="en-US" sz="2500">
              <a:ea typeface="+mn-lt"/>
              <a:cs typeface="+mn-lt"/>
            </a:endParaRPr>
          </a:p>
          <a:p>
            <a:pPr marL="285750" indent="-285750">
              <a:buFont typeface="Arial,Sans-Serif"/>
              <a:buChar char="•"/>
            </a:pPr>
            <a:r>
              <a:rPr lang="en-US" sz="2500">
                <a:cs typeface="Calibri" panose="020F0502020204030204"/>
              </a:rPr>
              <a:t>The Developer can continue writing code and collaborating with other developers using GitLab and every commit to the choice of revision creates an end-to-end pipeline that can be manipulated based on the user's needs.</a:t>
            </a:r>
            <a:endParaRPr lang="en-US" sz="2500">
              <a:ea typeface="+mn-lt"/>
              <a:cs typeface="+mn-lt"/>
            </a:endParaRPr>
          </a:p>
          <a:p>
            <a:pPr marL="285750" indent="-285750">
              <a:buFont typeface="Arial,Sans-Serif"/>
              <a:buChar char="•"/>
            </a:pPr>
            <a:r>
              <a:rPr lang="en-US" sz="2500">
                <a:cs typeface="Calibri" panose="020F0502020204030204"/>
              </a:rPr>
              <a:t>The rest of the process is automated, the state of the cluster to which the deployment occurs is matched to the state of the Github repository because of the CRD’s and CI pipeline files generated by the Go-Deploy application.</a:t>
            </a:r>
            <a:endParaRPr lang="en-US" sz="2500">
              <a:ea typeface="+mn-lt"/>
              <a:cs typeface="+mn-lt"/>
            </a:endParaRPr>
          </a:p>
          <a:p>
            <a:pPr marL="285750" indent="-285750">
              <a:buFont typeface="Arial,Sans-Serif"/>
              <a:buChar char="•"/>
            </a:pPr>
            <a:r>
              <a:rPr lang="en-US" sz="2500">
                <a:cs typeface="Calibri" panose="020F0502020204030204"/>
              </a:rPr>
              <a:t>The user can further visualise the cluster state based on the ArgoCD UI exposed by the ArgoCD server.</a:t>
            </a:r>
            <a:endParaRPr lang="en-US" sz="2500">
              <a:ea typeface="+mn-lt"/>
              <a:cs typeface="+mn-lt"/>
            </a:endParaRPr>
          </a:p>
          <a:p>
            <a:pPr marL="285750" indent="-285750">
              <a:buFont typeface="Arial,Sans-Serif"/>
              <a:buChar char="•"/>
            </a:pPr>
            <a:r>
              <a:rPr lang="en-US" sz="2500">
                <a:cs typeface="Calibri" panose="020F0502020204030204"/>
              </a:rPr>
              <a:t>The interface of Go-Deploy can be used to create additional service, deployment, and namespace files in the path chosen before. The use of Go-Deploy makes it easy to create a simple starter kit for end-to-end application delivery which is highly “Kustomizable”.</a:t>
            </a:r>
            <a:endParaRPr lang="en-US"/>
          </a:p>
          <a:p>
            <a:pPr>
              <a:buFont typeface="Arial"/>
              <a:buChar char="•"/>
            </a:pPr>
            <a:endParaRPr lang="en-US" sz="2500" dirty="0">
              <a:ea typeface="+mn-lt"/>
              <a:cs typeface="+mn-lt"/>
            </a:endParaRPr>
          </a:p>
        </p:txBody>
      </p:sp>
      <p:pic>
        <p:nvPicPr>
          <p:cNvPr id="22" name="Picture 22" descr="Diagram&#10;&#10;Description automatically generated">
            <a:extLst>
              <a:ext uri="{FF2B5EF4-FFF2-40B4-BE49-F238E27FC236}">
                <a16:creationId xmlns:a16="http://schemas.microsoft.com/office/drawing/2014/main" id="{95734B07-B1F9-48F2-9DED-C64570AE65FB}"/>
              </a:ext>
            </a:extLst>
          </p:cNvPr>
          <p:cNvPicPr>
            <a:picLocks noChangeAspect="1"/>
          </p:cNvPicPr>
          <p:nvPr/>
        </p:nvPicPr>
        <p:blipFill>
          <a:blip r:embed="rId11"/>
          <a:stretch>
            <a:fillRect/>
          </a:stretch>
        </p:blipFill>
        <p:spPr>
          <a:xfrm>
            <a:off x="12070534" y="16210245"/>
            <a:ext cx="8478442" cy="5248073"/>
          </a:xfrm>
          <a:prstGeom prst="rect">
            <a:avLst/>
          </a:prstGeom>
        </p:spPr>
      </p:pic>
      <p:sp>
        <p:nvSpPr>
          <p:cNvPr id="52" name="TextBox 51">
            <a:extLst>
              <a:ext uri="{FF2B5EF4-FFF2-40B4-BE49-F238E27FC236}">
                <a16:creationId xmlns:a16="http://schemas.microsoft.com/office/drawing/2014/main" id="{B99BAE0C-5E73-46AD-B89C-26932B6E3235}"/>
              </a:ext>
            </a:extLst>
          </p:cNvPr>
          <p:cNvSpPr txBox="1"/>
          <p:nvPr/>
        </p:nvSpPr>
        <p:spPr>
          <a:xfrm>
            <a:off x="22455074" y="14461975"/>
            <a:ext cx="947381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500">
                <a:cs typeface="Calibri"/>
              </a:rPr>
              <a:t>There are a number of tools in the industry that cater to the DevOps methodologies for application delivery.</a:t>
            </a:r>
            <a:endParaRPr lang="en-US" sz="2500">
              <a:ea typeface="+mn-lt"/>
              <a:cs typeface="+mn-lt"/>
            </a:endParaRPr>
          </a:p>
          <a:p>
            <a:pPr marL="285750" indent="-285750">
              <a:buFont typeface="Arial,Sans-Serif"/>
              <a:buChar char="•"/>
            </a:pPr>
            <a:r>
              <a:rPr lang="en-US" sz="2500">
                <a:cs typeface="Calibri"/>
              </a:rPr>
              <a:t> There are few that create an integrated delivery tool for E2E application delivery using the novel GitOps approach.</a:t>
            </a:r>
            <a:endParaRPr lang="en-US" sz="2500">
              <a:ea typeface="+mn-lt"/>
              <a:cs typeface="+mn-lt"/>
            </a:endParaRPr>
          </a:p>
          <a:p>
            <a:pPr marL="285750" indent="-285750">
              <a:buFont typeface="Arial,Sans-Serif"/>
              <a:buChar char="•"/>
            </a:pPr>
            <a:r>
              <a:rPr lang="en-US" sz="2500">
                <a:cs typeface="Calibri"/>
              </a:rPr>
              <a:t>With the benefits of version control and the seamless continuous delivery incorporated using ArgoCD we create an application capable of altering cluster state with a simple merge request.</a:t>
            </a:r>
            <a:endParaRPr lang="en-US"/>
          </a:p>
        </p:txBody>
      </p:sp>
      <p:sp>
        <p:nvSpPr>
          <p:cNvPr id="53" name="TextBox 52">
            <a:extLst>
              <a:ext uri="{FF2B5EF4-FFF2-40B4-BE49-F238E27FC236}">
                <a16:creationId xmlns:a16="http://schemas.microsoft.com/office/drawing/2014/main" id="{A801EF21-EC1C-4EB7-9DC4-E15BC714BE7C}"/>
              </a:ext>
            </a:extLst>
          </p:cNvPr>
          <p:cNvSpPr txBox="1"/>
          <p:nvPr/>
        </p:nvSpPr>
        <p:spPr>
          <a:xfrm>
            <a:off x="22455073" y="18941153"/>
            <a:ext cx="9473815" cy="2785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500">
                <a:ea typeface="+mn-lt"/>
                <a:cs typeface="+mn-lt"/>
              </a:rPr>
              <a:t>Increased capability of the application to customise pipelines based on a wide variety of programming languages can be incorporated.</a:t>
            </a:r>
            <a:endParaRPr lang="en-US">
              <a:ea typeface="+mn-lt"/>
              <a:cs typeface="+mn-lt"/>
            </a:endParaRPr>
          </a:p>
          <a:p>
            <a:pPr marL="342900" indent="-342900">
              <a:buFont typeface="Arial"/>
              <a:buChar char="•"/>
            </a:pPr>
            <a:r>
              <a:rPr lang="en-US" sz="2500">
                <a:ea typeface="+mn-lt"/>
                <a:cs typeface="+mn-lt"/>
              </a:rPr>
              <a:t>Creation of the plethora of different Yaml manifests in the deployment/namespace file should be supported by the tool.</a:t>
            </a:r>
            <a:endParaRPr lang="en-US">
              <a:cs typeface="Calibri"/>
            </a:endParaRPr>
          </a:p>
          <a:p>
            <a:pPr marL="342900" indent="-342900">
              <a:buFont typeface="Arial"/>
              <a:buChar char="•"/>
            </a:pPr>
            <a:r>
              <a:rPr lang="en-US" sz="2500">
                <a:ea typeface="+mn-lt"/>
                <a:cs typeface="+mn-lt"/>
              </a:rPr>
              <a:t>Integration of CI tests can be included in the UI to reduce manual intervention</a:t>
            </a:r>
            <a:endParaRPr lang="en-US"/>
          </a:p>
          <a:p>
            <a:pPr marL="285750" indent="-285750">
              <a:buFont typeface="Arial,Sans-Serif"/>
              <a:buChar char="•"/>
            </a:pPr>
            <a:endParaRPr lang="en-US" sz="2500" dirty="0">
              <a:cs typeface="Calibri"/>
            </a:endParaRPr>
          </a:p>
        </p:txBody>
      </p:sp>
      <p:sp>
        <p:nvSpPr>
          <p:cNvPr id="54" name="TextBox 53">
            <a:extLst>
              <a:ext uri="{FF2B5EF4-FFF2-40B4-BE49-F238E27FC236}">
                <a16:creationId xmlns:a16="http://schemas.microsoft.com/office/drawing/2014/main" id="{5FCD3864-27CF-4127-8D4B-85E8E07449AB}"/>
              </a:ext>
            </a:extLst>
          </p:cNvPr>
          <p:cNvSpPr txBox="1"/>
          <p:nvPr/>
        </p:nvSpPr>
        <p:spPr>
          <a:xfrm>
            <a:off x="11577071" y="3643221"/>
            <a:ext cx="10374390"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ea typeface="+mn-lt"/>
                <a:cs typeface="+mn-lt"/>
              </a:rPr>
              <a:t>Front-end:</a:t>
            </a:r>
            <a:endParaRPr lang="en-US" sz="2500" dirty="0">
              <a:ea typeface="+mn-lt"/>
              <a:cs typeface="+mn-lt"/>
            </a:endParaRPr>
          </a:p>
          <a:p>
            <a:pPr marL="342900" indent="-342900">
              <a:buFont typeface="Arial"/>
              <a:buChar char="•"/>
            </a:pPr>
            <a:r>
              <a:rPr lang="en-US" sz="2500">
                <a:ea typeface="+mn-lt"/>
                <a:cs typeface="+mn-lt"/>
              </a:rPr>
              <a:t> The front end is designed using React JS, it contains separate tabs to create the deployment, service, and namespace yaml files. In addition, it also contains the initial manifest set-up page after a tutorial describing the necessary steps required to continue.</a:t>
            </a:r>
          </a:p>
          <a:p>
            <a:r>
              <a:rPr lang="en-US" sz="2500">
                <a:ea typeface="+mn-lt"/>
                <a:cs typeface="+mn-lt"/>
              </a:rPr>
              <a:t>Back-end:</a:t>
            </a:r>
            <a:endParaRPr lang="en-US" sz="2500" dirty="0">
              <a:ea typeface="+mn-lt"/>
              <a:cs typeface="+mn-lt"/>
            </a:endParaRPr>
          </a:p>
          <a:p>
            <a:pPr marL="342900" indent="-342900">
              <a:buFont typeface="Arial"/>
              <a:buChar char="•"/>
            </a:pPr>
            <a:r>
              <a:rPr lang="en-US" sz="2500">
                <a:ea typeface="+mn-lt"/>
                <a:cs typeface="+mn-lt"/>
              </a:rPr>
              <a:t> The Backend is written in Go, it exploits different Kubernetes/Docker API’s to create the right YAML manifest files for you. The front end interacts with the backend using JSON POST requests to create the necessary manifests in the path chosen.</a:t>
            </a:r>
          </a:p>
          <a:p>
            <a:endParaRPr lang="en-US">
              <a:ea typeface="+mn-lt"/>
              <a:cs typeface="+mn-lt"/>
            </a:endParaRPr>
          </a:p>
        </p:txBody>
      </p:sp>
      <p:sp>
        <p:nvSpPr>
          <p:cNvPr id="60" name="TextBox 59">
            <a:extLst>
              <a:ext uri="{FF2B5EF4-FFF2-40B4-BE49-F238E27FC236}">
                <a16:creationId xmlns:a16="http://schemas.microsoft.com/office/drawing/2014/main" id="{945C2348-47E8-4B7E-818F-032880DA39B9}"/>
              </a:ext>
            </a:extLst>
          </p:cNvPr>
          <p:cNvSpPr txBox="1"/>
          <p:nvPr/>
        </p:nvSpPr>
        <p:spPr>
          <a:xfrm>
            <a:off x="22336577" y="3643220"/>
            <a:ext cx="9983350" cy="4601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ea typeface="+mn-lt"/>
                <a:cs typeface="+mn-lt"/>
              </a:rPr>
              <a:t>Cluster: </a:t>
            </a:r>
          </a:p>
          <a:p>
            <a:pPr marL="285750" indent="-285750">
              <a:buFont typeface="Arial"/>
              <a:buChar char="•"/>
            </a:pPr>
            <a:r>
              <a:rPr lang="en-US" sz="2500">
                <a:ea typeface="+mn-lt"/>
                <a:cs typeface="+mn-lt"/>
              </a:rPr>
              <a:t>In this implementation a version of minikube was used to test deployments made using ArgoCD which is a cluster that runs on the local System, however since this is a cloud native implementation, this service will run on any cloud service. </a:t>
            </a:r>
          </a:p>
          <a:p>
            <a:pPr marL="285750" indent="-285750">
              <a:buFont typeface="Arial"/>
              <a:buChar char="•"/>
            </a:pPr>
            <a:r>
              <a:rPr lang="en-US" sz="2500">
                <a:ea typeface="+mn-lt"/>
                <a:cs typeface="+mn-lt"/>
              </a:rPr>
              <a:t>The cluster has an installation of argoCD which deploys six different pods including the ArgoCD server and the ArgoCD controller. </a:t>
            </a:r>
          </a:p>
          <a:p>
            <a:pPr marL="285750" indent="-285750">
              <a:buFont typeface="Arial"/>
              <a:buChar char="•"/>
            </a:pPr>
            <a:r>
              <a:rPr lang="en-US" sz="2500">
                <a:ea typeface="+mn-lt"/>
                <a:cs typeface="+mn-lt"/>
              </a:rPr>
              <a:t>The controller tests for changes to the Git-Repo and updates cluster state based on the state of the Git-Repository. </a:t>
            </a:r>
          </a:p>
          <a:p>
            <a:pPr marL="285750" indent="-285750">
              <a:buFont typeface="Arial"/>
              <a:buChar char="•"/>
            </a:pPr>
            <a:r>
              <a:rPr lang="en-US" sz="2500">
                <a:ea typeface="+mn-lt"/>
                <a:cs typeface="+mn-lt"/>
              </a:rPr>
              <a:t>The ArgoCD server exposes the UI of ArgoCD to monitor cluster state and visualise different services on the cluster. </a:t>
            </a:r>
          </a:p>
          <a:p>
            <a:endParaRPr lang="en-US">
              <a:ea typeface="+mn-lt"/>
              <a:cs typeface="+mn-lt"/>
            </a:endParaRPr>
          </a:p>
        </p:txBody>
      </p:sp>
      <p:sp>
        <p:nvSpPr>
          <p:cNvPr id="61" name="TextBox 60">
            <a:extLst>
              <a:ext uri="{FF2B5EF4-FFF2-40B4-BE49-F238E27FC236}">
                <a16:creationId xmlns:a16="http://schemas.microsoft.com/office/drawing/2014/main" id="{30C86E07-4A29-448C-B7DF-7C7035CC62CF}"/>
              </a:ext>
            </a:extLst>
          </p:cNvPr>
          <p:cNvSpPr txBox="1"/>
          <p:nvPr/>
        </p:nvSpPr>
        <p:spPr>
          <a:xfrm>
            <a:off x="22342954" y="8366666"/>
            <a:ext cx="5992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a:lstStyle>
          <a:p>
            <a:r>
              <a:rPr lang="en-US" sz="4000" b="1">
                <a:latin typeface="Arial"/>
                <a:cs typeface="Arial"/>
              </a:rPr>
              <a:t>Evaluation</a:t>
            </a:r>
            <a:endParaRPr lang="en-US" b="1"/>
          </a:p>
        </p:txBody>
      </p:sp>
      <p:graphicFrame>
        <p:nvGraphicFramePr>
          <p:cNvPr id="63" name="Table 63">
            <a:extLst>
              <a:ext uri="{FF2B5EF4-FFF2-40B4-BE49-F238E27FC236}">
                <a16:creationId xmlns:a16="http://schemas.microsoft.com/office/drawing/2014/main" id="{9A070428-9A30-4651-9897-F973A0ABD376}"/>
              </a:ext>
            </a:extLst>
          </p:cNvPr>
          <p:cNvGraphicFramePr>
            <a:graphicFrameLocks noGrp="1"/>
          </p:cNvGraphicFramePr>
          <p:nvPr>
            <p:extLst>
              <p:ext uri="{D42A27DB-BD31-4B8C-83A1-F6EECF244321}">
                <p14:modId xmlns:p14="http://schemas.microsoft.com/office/powerpoint/2010/main" val="3104014408"/>
              </p:ext>
            </p:extLst>
          </p:nvPr>
        </p:nvGraphicFramePr>
        <p:xfrm>
          <a:off x="22656580" y="9373093"/>
          <a:ext cx="9240042" cy="3936490"/>
        </p:xfrm>
        <a:graphic>
          <a:graphicData uri="http://schemas.openxmlformats.org/drawingml/2006/table">
            <a:tbl>
              <a:tblPr firstRow="1" bandRow="1">
                <a:tableStyleId>{5C22544A-7EE6-4342-B048-85BDC9FD1C3A}</a:tableStyleId>
              </a:tblPr>
              <a:tblGrid>
                <a:gridCol w="3080014">
                  <a:extLst>
                    <a:ext uri="{9D8B030D-6E8A-4147-A177-3AD203B41FA5}">
                      <a16:colId xmlns:a16="http://schemas.microsoft.com/office/drawing/2014/main" val="1227617152"/>
                    </a:ext>
                  </a:extLst>
                </a:gridCol>
                <a:gridCol w="3080014">
                  <a:extLst>
                    <a:ext uri="{9D8B030D-6E8A-4147-A177-3AD203B41FA5}">
                      <a16:colId xmlns:a16="http://schemas.microsoft.com/office/drawing/2014/main" val="3537973982"/>
                    </a:ext>
                  </a:extLst>
                </a:gridCol>
                <a:gridCol w="3080014">
                  <a:extLst>
                    <a:ext uri="{9D8B030D-6E8A-4147-A177-3AD203B41FA5}">
                      <a16:colId xmlns:a16="http://schemas.microsoft.com/office/drawing/2014/main" val="3857497442"/>
                    </a:ext>
                  </a:extLst>
                </a:gridCol>
              </a:tblGrid>
              <a:tr h="644650">
                <a:tc>
                  <a:txBody>
                    <a:bodyPr/>
                    <a:lstStyle/>
                    <a:p>
                      <a:r>
                        <a:rPr lang="en-US" sz="2500" b="1"/>
                        <a:t>Git-Lab CI</a:t>
                      </a:r>
                    </a:p>
                  </a:txBody>
                  <a:tcPr/>
                </a:tc>
                <a:tc>
                  <a:txBody>
                    <a:bodyPr/>
                    <a:lstStyle/>
                    <a:p>
                      <a:pPr lvl="0">
                        <a:buNone/>
                      </a:pPr>
                      <a:r>
                        <a:rPr lang="en-US" sz="2500" b="1" i="0" u="none" strike="noStrike" noProof="0">
                          <a:latin typeface="Calibri"/>
                        </a:rPr>
                        <a:t>Tekton Pipelines</a:t>
                      </a:r>
                      <a:endParaRPr lang="en-US" sz="2500" b="1"/>
                    </a:p>
                  </a:txBody>
                  <a:tcPr/>
                </a:tc>
                <a:tc>
                  <a:txBody>
                    <a:bodyPr/>
                    <a:lstStyle/>
                    <a:p>
                      <a:pPr lvl="0">
                        <a:buNone/>
                      </a:pPr>
                      <a:r>
                        <a:rPr lang="en-US" sz="2500" b="1" i="0" u="none" strike="noStrike" noProof="0">
                          <a:latin typeface="Calibri"/>
                        </a:rPr>
                        <a:t>Jenkins</a:t>
                      </a:r>
                      <a:endParaRPr lang="en-US" sz="2500" b="1"/>
                    </a:p>
                  </a:txBody>
                  <a:tcPr/>
                </a:tc>
                <a:extLst>
                  <a:ext uri="{0D108BD9-81ED-4DB2-BD59-A6C34878D82A}">
                    <a16:rowId xmlns:a16="http://schemas.microsoft.com/office/drawing/2014/main" val="3836522804"/>
                  </a:ext>
                </a:extLst>
              </a:tr>
              <a:tr h="1084185">
                <a:tc>
                  <a:txBody>
                    <a:bodyPr/>
                    <a:lstStyle/>
                    <a:p>
                      <a:pPr marL="285750" lvl="0" indent="-285750" algn="l">
                        <a:lnSpc>
                          <a:spcPct val="100000"/>
                        </a:lnSpc>
                        <a:spcBef>
                          <a:spcPts val="0"/>
                        </a:spcBef>
                        <a:spcAft>
                          <a:spcPts val="0"/>
                        </a:spcAft>
                        <a:buFont typeface="Arial"/>
                        <a:buChar char="•"/>
                      </a:pPr>
                      <a:r>
                        <a:rPr lang="en-US" sz="1800" b="0" i="0" u="none" strike="noStrike" noProof="0">
                          <a:latin typeface="Calibri"/>
                        </a:rPr>
                        <a:t> Have complete control over the Gitlab repository, aids with security of code, variables and manifest files.</a:t>
                      </a:r>
                      <a:endParaRPr lang="en-US"/>
                    </a:p>
                  </a:txBody>
                  <a:tcPr/>
                </a:tc>
                <a:tc>
                  <a:txBody>
                    <a:bodyPr/>
                    <a:lstStyle/>
                    <a:p>
                      <a:pPr marL="285750" lvl="0" indent="-285750" algn="l">
                        <a:lnSpc>
                          <a:spcPct val="100000"/>
                        </a:lnSpc>
                        <a:spcBef>
                          <a:spcPts val="0"/>
                        </a:spcBef>
                        <a:spcAft>
                          <a:spcPts val="0"/>
                        </a:spcAft>
                        <a:buFont typeface="Arial"/>
                        <a:buChar char="•"/>
                      </a:pPr>
                      <a:r>
                        <a:rPr lang="en-US" sz="1800" b="0" i="0" u="none" strike="noStrike" noProof="0">
                          <a:latin typeface="Calibri"/>
                        </a:rPr>
                        <a:t>Need to separately </a:t>
                      </a:r>
                      <a:r>
                        <a:rPr lang="en-US" sz="1800" b="0" i="0" u="none" strike="noStrike" noProof="0" dirty="0">
                          <a:latin typeface="Calibri"/>
                        </a:rPr>
                        <a:t>integrate security measures like sealed secrets for access-token safety.</a:t>
                      </a:r>
                      <a:endParaRPr lang="en-US" dirty="0"/>
                    </a:p>
                  </a:txBody>
                  <a:tcPr/>
                </a:tc>
                <a:tc>
                  <a:txBody>
                    <a:bodyPr/>
                    <a:lstStyle/>
                    <a:p>
                      <a:pPr marL="285750" lvl="0" indent="-285750" algn="l">
                        <a:lnSpc>
                          <a:spcPct val="100000"/>
                        </a:lnSpc>
                        <a:spcBef>
                          <a:spcPts val="0"/>
                        </a:spcBef>
                        <a:spcAft>
                          <a:spcPts val="0"/>
                        </a:spcAft>
                        <a:buFont typeface="Arial"/>
                        <a:buChar char="•"/>
                      </a:pPr>
                      <a:r>
                        <a:rPr lang="en-US" sz="1800" b="0" i="0" u="none" strike="noStrike" noProof="0">
                          <a:latin typeface="Calibri"/>
                        </a:rPr>
                        <a:t>Need to integrate security </a:t>
                      </a:r>
                      <a:r>
                        <a:rPr lang="en-US" sz="1800" b="0" i="0" u="none" strike="noStrike" noProof="0" dirty="0">
                          <a:latin typeface="Calibri"/>
                        </a:rPr>
                        <a:t>features to the pipeline externally.</a:t>
                      </a:r>
                      <a:endParaRPr lang="en-US" dirty="0"/>
                    </a:p>
                  </a:txBody>
                  <a:tcPr/>
                </a:tc>
                <a:extLst>
                  <a:ext uri="{0D108BD9-81ED-4DB2-BD59-A6C34878D82A}">
                    <a16:rowId xmlns:a16="http://schemas.microsoft.com/office/drawing/2014/main" val="1607863779"/>
                  </a:ext>
                </a:extLst>
              </a:tr>
              <a:tr h="835116">
                <a:tc>
                  <a:txBody>
                    <a:bodyPr/>
                    <a:lstStyle/>
                    <a:p>
                      <a:pPr marL="285750" lvl="0" indent="-285750" algn="l">
                        <a:lnSpc>
                          <a:spcPct val="100000"/>
                        </a:lnSpc>
                        <a:spcBef>
                          <a:spcPts val="0"/>
                        </a:spcBef>
                        <a:spcAft>
                          <a:spcPts val="0"/>
                        </a:spcAft>
                        <a:buFont typeface="Arial"/>
                        <a:buChar char="•"/>
                      </a:pPr>
                      <a:r>
                        <a:rPr lang="en-US" sz="1800" b="0" i="0" u="none" strike="noStrike" noProof="0">
                          <a:latin typeface="Calibri"/>
                        </a:rPr>
                        <a:t>Integrated with the repository, less complex pipeline files.</a:t>
                      </a:r>
                    </a:p>
                  </a:txBody>
                  <a:tcPr/>
                </a:tc>
                <a:tc>
                  <a:txBody>
                    <a:bodyPr/>
                    <a:lstStyle/>
                    <a:p>
                      <a:pPr marL="285750" lvl="0" indent="-285750">
                        <a:buFont typeface="Arial"/>
                        <a:buChar char="•"/>
                      </a:pPr>
                      <a:r>
                        <a:rPr lang="en-US" sz="1800" b="0" i="0" u="none" strike="noStrike" noProof="0">
                          <a:latin typeface="Calibri"/>
                        </a:rPr>
                        <a:t>More complex pipeline files.</a:t>
                      </a:r>
                      <a:endParaRPr lang="en-US"/>
                    </a:p>
                  </a:txBody>
                  <a:tcPr/>
                </a:tc>
                <a:tc>
                  <a:txBody>
                    <a:bodyPr/>
                    <a:lstStyle/>
                    <a:p>
                      <a:pPr marL="285750" lvl="0" indent="-285750">
                        <a:buFont typeface="Arial"/>
                        <a:buChar char="•"/>
                      </a:pPr>
                      <a:r>
                        <a:rPr lang="en-US" sz="1800" b="0" i="0" u="none" strike="noStrike" noProof="0">
                          <a:latin typeface="Calibri"/>
                        </a:rPr>
                        <a:t>More complex pipeline files.</a:t>
                      </a:r>
                      <a:endParaRPr lang="en-US"/>
                    </a:p>
                  </a:txBody>
                  <a:tcPr/>
                </a:tc>
                <a:extLst>
                  <a:ext uri="{0D108BD9-81ED-4DB2-BD59-A6C34878D82A}">
                    <a16:rowId xmlns:a16="http://schemas.microsoft.com/office/drawing/2014/main" val="2068047266"/>
                  </a:ext>
                </a:extLst>
              </a:tr>
              <a:tr h="1084185">
                <a:tc>
                  <a:txBody>
                    <a:bodyPr/>
                    <a:lstStyle/>
                    <a:p>
                      <a:pPr marL="285750" lvl="0" indent="-285750">
                        <a:buFont typeface="Arial"/>
                        <a:buChar char="•"/>
                      </a:pPr>
                      <a:r>
                        <a:rPr lang="en-US" sz="1800" b="0" i="0" u="none" strike="noStrike" noProof="0">
                          <a:latin typeface="Calibri"/>
                        </a:rPr>
                        <a:t>Can use the inbuilt container registry to store images for cluster state update.</a:t>
                      </a:r>
                      <a:endParaRPr lang="en-US"/>
                    </a:p>
                  </a:txBody>
                  <a:tcPr/>
                </a:tc>
                <a:tc>
                  <a:txBody>
                    <a:bodyPr/>
                    <a:lstStyle/>
                    <a:p>
                      <a:pPr marL="285750" lvl="0" indent="-285750">
                        <a:buFont typeface="Arial"/>
                        <a:buChar char="•"/>
                      </a:pPr>
                      <a:r>
                        <a:rPr lang="en-US" sz="1800" b="0" i="0" u="none" strike="noStrike" noProof="0">
                          <a:latin typeface="Calibri"/>
                        </a:rPr>
                        <a:t>Increased dependency on external image registries like docker, Quay etc.</a:t>
                      </a:r>
                      <a:endParaRPr lang="en-US"/>
                    </a:p>
                  </a:txBody>
                  <a:tcPr/>
                </a:tc>
                <a:tc>
                  <a:txBody>
                    <a:bodyPr/>
                    <a:lstStyle/>
                    <a:p>
                      <a:pPr marL="285750" lvl="0" indent="-285750">
                        <a:buFont typeface="Arial"/>
                        <a:buChar char="•"/>
                      </a:pPr>
                      <a:r>
                        <a:rPr lang="en-US" sz="1800" b="0" i="0" u="none" strike="noStrike" noProof="0">
                          <a:latin typeface="Calibri"/>
                        </a:rPr>
                        <a:t>Dependency on external image repositories.</a:t>
                      </a:r>
                      <a:endParaRPr lang="en-US"/>
                    </a:p>
                  </a:txBody>
                  <a:tcPr/>
                </a:tc>
                <a:extLst>
                  <a:ext uri="{0D108BD9-81ED-4DB2-BD59-A6C34878D82A}">
                    <a16:rowId xmlns:a16="http://schemas.microsoft.com/office/drawing/2014/main" val="2639010132"/>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Custom</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481</cp:revision>
  <dcterms:created xsi:type="dcterms:W3CDTF">2021-11-16T14:41:06Z</dcterms:created>
  <dcterms:modified xsi:type="dcterms:W3CDTF">2021-11-16T18:46:49Z</dcterms:modified>
</cp:coreProperties>
</file>