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9" r:id="rId4"/>
    <p:sldId id="261" r:id="rId5"/>
    <p:sldId id="262" r:id="rId6"/>
    <p:sldId id="263" r:id="rId7"/>
    <p:sldId id="264" r:id="rId8"/>
    <p:sldId id="265" r:id="rId9"/>
    <p:sldId id="258" r:id="rId10"/>
    <p:sldId id="266"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C33A1F"/>
    <a:srgbClr val="0000CC"/>
    <a:srgbClr val="9EFF29"/>
    <a:srgbClr val="FF2549"/>
    <a:srgbClr val="007033"/>
    <a:srgbClr val="003635"/>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0A579-CC1C-4C26-A76B-6934F7015192}" v="16" dt="2022-12-29T16:54:37.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16091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1325853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5219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22910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525172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85452" y="1718186"/>
            <a:ext cx="7005484" cy="149696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16742" y="870156"/>
            <a:ext cx="7382308" cy="678426"/>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3" y="290705"/>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34728"/>
            <a:ext cx="8246070" cy="344374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818" y="318046"/>
            <a:ext cx="6827643"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1948" y="1069258"/>
            <a:ext cx="6850625"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70" y="38963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1864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9104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1864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9104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747" y="1843907"/>
            <a:ext cx="7027605" cy="1334728"/>
          </a:xfrm>
        </p:spPr>
        <p:txBody>
          <a:bodyPr>
            <a:normAutofit/>
          </a:bodyPr>
          <a:lstStyle/>
          <a:p>
            <a:r>
              <a:rPr lang="en-US" dirty="0">
                <a:latin typeface="Arial Black" panose="020B0A04020102020204" pitchFamily="34" charset="0"/>
              </a:rPr>
              <a:t>SOCIAL MEDIA</a:t>
            </a:r>
          </a:p>
        </p:txBody>
      </p:sp>
      <p:sp>
        <p:nvSpPr>
          <p:cNvPr id="5" name="Subtitle 4">
            <a:extLst>
              <a:ext uri="{FF2B5EF4-FFF2-40B4-BE49-F238E27FC236}">
                <a16:creationId xmlns:a16="http://schemas.microsoft.com/office/drawing/2014/main" id="{CB612401-3DD0-62C1-07C2-082B49E432E9}"/>
              </a:ext>
            </a:extLst>
          </p:cNvPr>
          <p:cNvSpPr>
            <a:spLocks noGrp="1"/>
          </p:cNvSpPr>
          <p:nvPr>
            <p:ph type="subTitle" idx="1"/>
          </p:nvPr>
        </p:nvSpPr>
        <p:spPr>
          <a:xfrm>
            <a:off x="3888059" y="4816760"/>
            <a:ext cx="5255941" cy="542331"/>
          </a:xfrm>
        </p:spPr>
        <p:txBody>
          <a:bodyPr>
            <a:normAutofit/>
          </a:bodyPr>
          <a:lstStyle/>
          <a:p>
            <a:r>
              <a:rPr lang="en-IN" sz="1600" dirty="0"/>
              <a:t>BY GANESH NAIK AND PAVAN NAIK</a:t>
            </a:r>
          </a:p>
        </p:txBody>
      </p:sp>
    </p:spTree>
    <p:extLst>
      <p:ext uri="{BB962C8B-B14F-4D97-AF65-F5344CB8AC3E}">
        <p14:creationId xmlns:p14="http://schemas.microsoft.com/office/powerpoint/2010/main" val="36392037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91C4A9B-0A61-C075-2427-DBF8DF5D65D6}"/>
              </a:ext>
            </a:extLst>
          </p:cNvPr>
          <p:cNvSpPr>
            <a:spLocks noGrp="1"/>
          </p:cNvSpPr>
          <p:nvPr>
            <p:ph type="title"/>
          </p:nvPr>
        </p:nvSpPr>
        <p:spPr>
          <a:xfrm>
            <a:off x="-946522" y="255818"/>
            <a:ext cx="8093365" cy="763525"/>
          </a:xfrm>
        </p:spPr>
        <p:txBody>
          <a:bodyPr/>
          <a:lstStyle/>
          <a:p>
            <a:r>
              <a:rPr lang="en-IN" b="1" dirty="0"/>
              <a:t>CONCLUSION</a:t>
            </a:r>
          </a:p>
        </p:txBody>
      </p:sp>
      <p:sp>
        <p:nvSpPr>
          <p:cNvPr id="19" name="TextBox 18">
            <a:extLst>
              <a:ext uri="{FF2B5EF4-FFF2-40B4-BE49-F238E27FC236}">
                <a16:creationId xmlns:a16="http://schemas.microsoft.com/office/drawing/2014/main" id="{204F887E-6C91-4280-26FB-133541549558}"/>
              </a:ext>
            </a:extLst>
          </p:cNvPr>
          <p:cNvSpPr txBox="1"/>
          <p:nvPr/>
        </p:nvSpPr>
        <p:spPr>
          <a:xfrm>
            <a:off x="3300761" y="2073334"/>
            <a:ext cx="5664819" cy="2554545"/>
          </a:xfrm>
          <a:prstGeom prst="rect">
            <a:avLst/>
          </a:prstGeom>
          <a:noFill/>
        </p:spPr>
        <p:txBody>
          <a:bodyPr wrap="square" rtlCol="0">
            <a:spAutoFit/>
          </a:bodyPr>
          <a:lstStyle/>
          <a:p>
            <a:r>
              <a:rPr lang="en-US" sz="2000" b="0" i="0" dirty="0">
                <a:solidFill>
                  <a:schemeClr val="tx2">
                    <a:lumMod val="60000"/>
                    <a:lumOff val="40000"/>
                  </a:schemeClr>
                </a:solidFill>
                <a:effectLst/>
                <a:latin typeface="Lilly"/>
              </a:rPr>
              <a:t>Social media is a really convenient and important communicate network for all the people nowadays. We can use it to know friends and keep contact with friends that came from different countries. We can also share our ideas so quickly so that all the things could develop so fast because people could tell us their ideas and we could improve it immediately.</a:t>
            </a:r>
            <a:r>
              <a:rPr lang="en-IN" sz="2000" b="0" i="0" dirty="0">
                <a:solidFill>
                  <a:schemeClr val="tx2">
                    <a:lumMod val="60000"/>
                    <a:lumOff val="40000"/>
                  </a:schemeClr>
                </a:solidFill>
                <a:effectLst/>
                <a:latin typeface="Lilly"/>
              </a:rPr>
              <a:t>But everything should be in a limit and on our control.</a:t>
            </a:r>
            <a:endParaRPr lang="en-US" sz="2000" b="0" i="0" dirty="0">
              <a:solidFill>
                <a:schemeClr val="tx2">
                  <a:lumMod val="60000"/>
                  <a:lumOff val="40000"/>
                </a:schemeClr>
              </a:solidFill>
              <a:effectLst/>
              <a:latin typeface="Lilly"/>
            </a:endParaRPr>
          </a:p>
        </p:txBody>
      </p:sp>
      <p:pic>
        <p:nvPicPr>
          <p:cNvPr id="23" name="Picture 22">
            <a:extLst>
              <a:ext uri="{FF2B5EF4-FFF2-40B4-BE49-F238E27FC236}">
                <a16:creationId xmlns:a16="http://schemas.microsoft.com/office/drawing/2014/main" id="{38DA9E37-364F-3779-57FD-D0A491DFC0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702" y="2233852"/>
            <a:ext cx="2178205" cy="2233511"/>
          </a:xfrm>
          <a:prstGeom prst="rect">
            <a:avLst/>
          </a:prstGeom>
        </p:spPr>
      </p:pic>
    </p:spTree>
    <p:extLst>
      <p:ext uri="{BB962C8B-B14F-4D97-AF65-F5344CB8AC3E}">
        <p14:creationId xmlns:p14="http://schemas.microsoft.com/office/powerpoint/2010/main" val="159995706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2DDB4-01B0-17FE-0DC4-0D60DE203456}"/>
              </a:ext>
            </a:extLst>
          </p:cNvPr>
          <p:cNvSpPr txBox="1"/>
          <p:nvPr/>
        </p:nvSpPr>
        <p:spPr>
          <a:xfrm>
            <a:off x="4363842" y="200258"/>
            <a:ext cx="5389757" cy="923330"/>
          </a:xfrm>
          <a:prstGeom prst="rect">
            <a:avLst/>
          </a:prstGeom>
          <a:noFill/>
        </p:spPr>
        <p:txBody>
          <a:bodyPr wrap="square" rtlCol="0">
            <a:spAutoFit/>
          </a:bodyPr>
          <a:lstStyle/>
          <a:p>
            <a:r>
              <a:rPr lang="en-IN" sz="5400" b="1" dirty="0">
                <a:solidFill>
                  <a:schemeClr val="bg1">
                    <a:lumMod val="95000"/>
                  </a:schemeClr>
                </a:solidFill>
                <a:effectLst>
                  <a:outerShdw blurRad="38100" dist="38100" dir="2700000" algn="tl">
                    <a:srgbClr val="000000">
                      <a:alpha val="43137"/>
                    </a:srgbClr>
                  </a:outerShdw>
                </a:effectLst>
              </a:rPr>
              <a:t>THANK YOU</a:t>
            </a:r>
          </a:p>
        </p:txBody>
      </p:sp>
      <p:pic>
        <p:nvPicPr>
          <p:cNvPr id="7" name="Picture 6">
            <a:extLst>
              <a:ext uri="{FF2B5EF4-FFF2-40B4-BE49-F238E27FC236}">
                <a16:creationId xmlns:a16="http://schemas.microsoft.com/office/drawing/2014/main" id="{E2A2E7DC-64F2-474C-3244-1C0CF311B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390" y="2147539"/>
            <a:ext cx="4285219" cy="2854712"/>
          </a:xfrm>
          <a:prstGeom prst="rect">
            <a:avLst/>
          </a:prstGeom>
        </p:spPr>
      </p:pic>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2333" y="429953"/>
            <a:ext cx="5987904" cy="543920"/>
          </a:xfrm>
        </p:spPr>
        <p:txBody>
          <a:bodyPr>
            <a:normAutofit/>
          </a:bodyPr>
          <a:lstStyle/>
          <a:p>
            <a:pPr algn="l"/>
            <a:r>
              <a:rPr lang="en-US" sz="2800" b="1" i="1" dirty="0"/>
              <a:t>Content</a:t>
            </a:r>
          </a:p>
        </p:txBody>
      </p:sp>
      <p:sp>
        <p:nvSpPr>
          <p:cNvPr id="3" name="Content Placeholder 2"/>
          <p:cNvSpPr>
            <a:spLocks noGrp="1"/>
          </p:cNvSpPr>
          <p:nvPr>
            <p:ph idx="1"/>
          </p:nvPr>
        </p:nvSpPr>
        <p:spPr>
          <a:xfrm>
            <a:off x="129178" y="2145050"/>
            <a:ext cx="3900130" cy="2806091"/>
          </a:xfrm>
        </p:spPr>
        <p:txBody>
          <a:bodyPr/>
          <a:lstStyle/>
          <a:p>
            <a:r>
              <a:rPr lang="en-US" sz="2400" dirty="0">
                <a:solidFill>
                  <a:schemeClr val="tx2">
                    <a:lumMod val="60000"/>
                    <a:lumOff val="40000"/>
                  </a:schemeClr>
                </a:solidFill>
              </a:rPr>
              <a:t>Introduction</a:t>
            </a:r>
          </a:p>
          <a:p>
            <a:r>
              <a:rPr lang="en-US" sz="2400" dirty="0">
                <a:solidFill>
                  <a:schemeClr val="tx2">
                    <a:lumMod val="60000"/>
                    <a:lumOff val="40000"/>
                  </a:schemeClr>
                </a:solidFill>
              </a:rPr>
              <a:t>What is Social Media?</a:t>
            </a:r>
          </a:p>
          <a:p>
            <a:r>
              <a:rPr lang="en-IN" sz="2400" dirty="0">
                <a:solidFill>
                  <a:schemeClr val="tx2">
                    <a:lumMod val="60000"/>
                    <a:lumOff val="40000"/>
                  </a:schemeClr>
                </a:solidFill>
              </a:rPr>
              <a:t>How Social Media Works </a:t>
            </a:r>
            <a:endParaRPr lang="en-US" sz="2400" dirty="0">
              <a:solidFill>
                <a:schemeClr val="tx2">
                  <a:lumMod val="60000"/>
                  <a:lumOff val="40000"/>
                </a:schemeClr>
              </a:solidFill>
            </a:endParaRPr>
          </a:p>
          <a:p>
            <a:r>
              <a:rPr lang="en-US" sz="2400" dirty="0">
                <a:solidFill>
                  <a:schemeClr val="tx2">
                    <a:lumMod val="60000"/>
                    <a:lumOff val="40000"/>
                  </a:schemeClr>
                </a:solidFill>
              </a:rPr>
              <a:t>Some Examples of Social Media </a:t>
            </a:r>
          </a:p>
          <a:p>
            <a:r>
              <a:rPr lang="en-US" sz="2400" dirty="0">
                <a:solidFill>
                  <a:schemeClr val="tx2">
                    <a:lumMod val="60000"/>
                    <a:lumOff val="40000"/>
                  </a:schemeClr>
                </a:solidFill>
              </a:rPr>
              <a:t>Types of Social Media </a:t>
            </a:r>
          </a:p>
          <a:p>
            <a:endParaRPr lang="en-US" sz="1600" dirty="0"/>
          </a:p>
        </p:txBody>
      </p:sp>
      <p:sp>
        <p:nvSpPr>
          <p:cNvPr id="5" name="Content Placeholder 2">
            <a:extLst>
              <a:ext uri="{FF2B5EF4-FFF2-40B4-BE49-F238E27FC236}">
                <a16:creationId xmlns:a16="http://schemas.microsoft.com/office/drawing/2014/main" id="{26F5AA13-F262-2685-C766-DE70A89002AC}"/>
              </a:ext>
            </a:extLst>
          </p:cNvPr>
          <p:cNvSpPr txBox="1">
            <a:spLocks/>
          </p:cNvSpPr>
          <p:nvPr/>
        </p:nvSpPr>
        <p:spPr>
          <a:xfrm>
            <a:off x="4029308" y="2145050"/>
            <a:ext cx="4185424" cy="28060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tx2">
                    <a:lumMod val="60000"/>
                    <a:lumOff val="40000"/>
                  </a:schemeClr>
                </a:solidFill>
              </a:rPr>
              <a:t>Usage graph</a:t>
            </a:r>
          </a:p>
          <a:p>
            <a:r>
              <a:rPr lang="en-US" sz="2400" dirty="0">
                <a:solidFill>
                  <a:schemeClr val="tx2">
                    <a:lumMod val="60000"/>
                    <a:lumOff val="40000"/>
                  </a:schemeClr>
                </a:solidFill>
              </a:rPr>
              <a:t>Advantages &amp; Disadvantages</a:t>
            </a:r>
          </a:p>
          <a:p>
            <a:r>
              <a:rPr lang="en-US" sz="2400" dirty="0">
                <a:solidFill>
                  <a:schemeClr val="tx2">
                    <a:lumMod val="60000"/>
                    <a:lumOff val="40000"/>
                  </a:schemeClr>
                </a:solidFill>
              </a:rPr>
              <a:t>Conclusion</a:t>
            </a:r>
          </a:p>
          <a:p>
            <a:pPr marL="0" indent="0">
              <a:buNone/>
            </a:pPr>
            <a:endParaRPr lang="en-US" sz="2400" dirty="0">
              <a:solidFill>
                <a:schemeClr val="tx2">
                  <a:lumMod val="60000"/>
                  <a:lumOff val="40000"/>
                </a:schemeClr>
              </a:solidFill>
            </a:endParaRPr>
          </a:p>
          <a:p>
            <a:endParaRPr lang="en-US" sz="1600" dirty="0"/>
          </a:p>
        </p:txBody>
      </p:sp>
    </p:spTree>
    <p:extLst>
      <p:ext uri="{BB962C8B-B14F-4D97-AF65-F5344CB8AC3E}">
        <p14:creationId xmlns:p14="http://schemas.microsoft.com/office/powerpoint/2010/main" val="410330949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dirty="0">
                <a:solidFill>
                  <a:schemeClr val="tx2">
                    <a:lumMod val="60000"/>
                    <a:lumOff val="40000"/>
                  </a:schemeClr>
                </a:solidFill>
              </a:rPr>
              <a:t>Social media is a medium that is growing quite fast nowadays because of its user-friendly characteristics. </a:t>
            </a:r>
          </a:p>
          <a:p>
            <a:r>
              <a:rPr lang="en-US" dirty="0">
                <a:solidFill>
                  <a:schemeClr val="tx2">
                    <a:lumMod val="60000"/>
                    <a:lumOff val="40000"/>
                  </a:schemeClr>
                </a:solidFill>
              </a:rPr>
              <a:t>Social media platforms like Facebook, Twitter, Instagram, etc. are allowing people to unite with each other across distances. </a:t>
            </a:r>
          </a:p>
          <a:p>
            <a:r>
              <a:rPr lang="en-US" dirty="0">
                <a:solidFill>
                  <a:schemeClr val="tx2">
                    <a:lumMod val="60000"/>
                    <a:lumOff val="40000"/>
                  </a:schemeClr>
                </a:solidFill>
              </a:rPr>
              <a:t>Today’s generation is particularly one of the most aggressive users of social media.</a:t>
            </a:r>
          </a:p>
          <a:p>
            <a:pPr marL="0" indent="0">
              <a:buNone/>
            </a:pPr>
            <a:endParaRPr lang="en-US" dirty="0"/>
          </a:p>
        </p:txBody>
      </p:sp>
      <p:sp>
        <p:nvSpPr>
          <p:cNvPr id="3" name="Title 2">
            <a:extLst>
              <a:ext uri="{FF2B5EF4-FFF2-40B4-BE49-F238E27FC236}">
                <a16:creationId xmlns:a16="http://schemas.microsoft.com/office/drawing/2014/main" id="{322F92FD-D0AE-4CAA-8323-21DE1A2FC0E8}"/>
              </a:ext>
            </a:extLst>
          </p:cNvPr>
          <p:cNvSpPr>
            <a:spLocks noGrp="1"/>
          </p:cNvSpPr>
          <p:nvPr>
            <p:ph type="title"/>
          </p:nvPr>
        </p:nvSpPr>
        <p:spPr/>
        <p:txBody>
          <a:bodyPr/>
          <a:lstStyle/>
          <a:p>
            <a:pPr algn="ctr"/>
            <a:r>
              <a:rPr lang="en-IN" b="1" dirty="0"/>
              <a:t>Introduction</a:t>
            </a:r>
          </a:p>
        </p:txBody>
      </p:sp>
    </p:spTree>
    <p:extLst>
      <p:ext uri="{BB962C8B-B14F-4D97-AF65-F5344CB8AC3E}">
        <p14:creationId xmlns:p14="http://schemas.microsoft.com/office/powerpoint/2010/main" val="11016338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6818" y="1470702"/>
            <a:ext cx="7162920" cy="3822410"/>
          </a:xfrm>
        </p:spPr>
        <p:txBody>
          <a:bodyPr>
            <a:normAutofit/>
          </a:bodyPr>
          <a:lstStyle/>
          <a:p>
            <a:r>
              <a:rPr lang="en-US" sz="2400" dirty="0">
                <a:solidFill>
                  <a:schemeClr val="tx2">
                    <a:lumMod val="60000"/>
                    <a:lumOff val="40000"/>
                  </a:schemeClr>
                </a:solidFill>
              </a:rPr>
              <a:t>Social Media can be defined as an array of internet-based platforms, which promotes and enhance the sharing of information. </a:t>
            </a:r>
          </a:p>
          <a:p>
            <a:r>
              <a:rPr lang="en-US" sz="2400" dirty="0">
                <a:solidFill>
                  <a:schemeClr val="tx2">
                    <a:lumMod val="60000"/>
                    <a:lumOff val="40000"/>
                  </a:schemeClr>
                </a:solidFill>
              </a:rPr>
              <a:t>Some of the most common types of social media are websites and applications focused to microblogging, forums, social bookmarking, social creation, social networking and Wikipedia. </a:t>
            </a:r>
          </a:p>
          <a:p>
            <a:pPr marL="0" indent="0">
              <a:buNone/>
            </a:pPr>
            <a:endParaRPr lang="en-US" dirty="0">
              <a:solidFill>
                <a:schemeClr val="tx2">
                  <a:lumMod val="60000"/>
                  <a:lumOff val="40000"/>
                </a:schemeClr>
              </a:solidFill>
            </a:endParaRPr>
          </a:p>
          <a:p>
            <a:pPr marL="0" indent="0">
              <a:buNone/>
            </a:pPr>
            <a:endParaRPr lang="en-US" dirty="0"/>
          </a:p>
        </p:txBody>
      </p:sp>
      <p:sp>
        <p:nvSpPr>
          <p:cNvPr id="3" name="Title 2">
            <a:extLst>
              <a:ext uri="{FF2B5EF4-FFF2-40B4-BE49-F238E27FC236}">
                <a16:creationId xmlns:a16="http://schemas.microsoft.com/office/drawing/2014/main" id="{322F92FD-D0AE-4CAA-8323-21DE1A2FC0E8}"/>
              </a:ext>
            </a:extLst>
          </p:cNvPr>
          <p:cNvSpPr>
            <a:spLocks noGrp="1"/>
          </p:cNvSpPr>
          <p:nvPr>
            <p:ph type="title"/>
          </p:nvPr>
        </p:nvSpPr>
        <p:spPr/>
        <p:txBody>
          <a:bodyPr/>
          <a:lstStyle/>
          <a:p>
            <a:pPr algn="ctr"/>
            <a:r>
              <a:rPr lang="en-IN" b="1" dirty="0"/>
              <a:t>What is social media?</a:t>
            </a:r>
          </a:p>
        </p:txBody>
      </p:sp>
      <p:pic>
        <p:nvPicPr>
          <p:cNvPr id="4" name="Picture 3">
            <a:extLst>
              <a:ext uri="{FF2B5EF4-FFF2-40B4-BE49-F238E27FC236}">
                <a16:creationId xmlns:a16="http://schemas.microsoft.com/office/drawing/2014/main" id="{E60D4DB8-3389-D0C0-7A28-79596A022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634" y="0"/>
            <a:ext cx="752905" cy="1182379"/>
          </a:xfrm>
          <a:prstGeom prst="rect">
            <a:avLst/>
          </a:prstGeom>
        </p:spPr>
      </p:pic>
    </p:spTree>
    <p:extLst>
      <p:ext uri="{BB962C8B-B14F-4D97-AF65-F5344CB8AC3E}">
        <p14:creationId xmlns:p14="http://schemas.microsoft.com/office/powerpoint/2010/main" val="157513641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a:solidFill>
                  <a:schemeClr val="tx2">
                    <a:lumMod val="60000"/>
                    <a:lumOff val="40000"/>
                  </a:schemeClr>
                </a:solidFill>
              </a:rPr>
              <a:t>Social media sites start with a user creating a profile, usually by providing a name and an email address. </a:t>
            </a:r>
          </a:p>
          <a:p>
            <a:r>
              <a:rPr lang="en-US" dirty="0">
                <a:solidFill>
                  <a:schemeClr val="tx2">
                    <a:lumMod val="60000"/>
                    <a:lumOff val="40000"/>
                  </a:schemeClr>
                </a:solidFill>
              </a:rPr>
              <a:t>Once a profile has been created, users can create and share content. For instance, an Instagram user with a new account can take a picture and share it on their profile with a caption. </a:t>
            </a:r>
          </a:p>
          <a:p>
            <a:r>
              <a:rPr lang="en-US" dirty="0">
                <a:solidFill>
                  <a:schemeClr val="tx2">
                    <a:lumMod val="60000"/>
                    <a:lumOff val="40000"/>
                  </a:schemeClr>
                </a:solidFill>
              </a:rPr>
              <a:t>Social media often uses "feeds" that allow users to scroll through content. </a:t>
            </a:r>
          </a:p>
          <a:p>
            <a:endParaRPr lang="en-US" dirty="0">
              <a:solidFill>
                <a:schemeClr val="tx2">
                  <a:lumMod val="60000"/>
                  <a:lumOff val="40000"/>
                </a:schemeClr>
              </a:solidFill>
            </a:endParaRPr>
          </a:p>
          <a:p>
            <a:pPr marL="0" indent="0">
              <a:buNone/>
            </a:pPr>
            <a:endParaRPr lang="en-US" dirty="0"/>
          </a:p>
        </p:txBody>
      </p:sp>
      <p:sp>
        <p:nvSpPr>
          <p:cNvPr id="3" name="Title 2">
            <a:extLst>
              <a:ext uri="{FF2B5EF4-FFF2-40B4-BE49-F238E27FC236}">
                <a16:creationId xmlns:a16="http://schemas.microsoft.com/office/drawing/2014/main" id="{322F92FD-D0AE-4CAA-8323-21DE1A2FC0E8}"/>
              </a:ext>
            </a:extLst>
          </p:cNvPr>
          <p:cNvSpPr>
            <a:spLocks noGrp="1"/>
          </p:cNvSpPr>
          <p:nvPr>
            <p:ph type="title"/>
          </p:nvPr>
        </p:nvSpPr>
        <p:spPr>
          <a:xfrm>
            <a:off x="469139" y="201558"/>
            <a:ext cx="6827643" cy="725349"/>
          </a:xfrm>
        </p:spPr>
        <p:txBody>
          <a:bodyPr/>
          <a:lstStyle/>
          <a:p>
            <a:pPr algn="ctr"/>
            <a:r>
              <a:rPr lang="en-IN" b="1" dirty="0"/>
              <a:t>How social media works?</a:t>
            </a:r>
          </a:p>
        </p:txBody>
      </p:sp>
      <p:pic>
        <p:nvPicPr>
          <p:cNvPr id="4" name="Picture 3">
            <a:extLst>
              <a:ext uri="{FF2B5EF4-FFF2-40B4-BE49-F238E27FC236}">
                <a16:creationId xmlns:a16="http://schemas.microsoft.com/office/drawing/2014/main" id="{DBE066A1-323B-B111-4AE3-0785A9A3D0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139" y="59206"/>
            <a:ext cx="1010052" cy="1010052"/>
          </a:xfrm>
          <a:prstGeom prst="rect">
            <a:avLst/>
          </a:prstGeom>
        </p:spPr>
      </p:pic>
    </p:spTree>
    <p:extLst>
      <p:ext uri="{BB962C8B-B14F-4D97-AF65-F5344CB8AC3E}">
        <p14:creationId xmlns:p14="http://schemas.microsoft.com/office/powerpoint/2010/main" val="241556131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endParaRPr lang="en-US" dirty="0">
              <a:solidFill>
                <a:schemeClr val="tx2">
                  <a:lumMod val="60000"/>
                  <a:lumOff val="40000"/>
                </a:schemeClr>
              </a:solidFill>
            </a:endParaRPr>
          </a:p>
          <a:p>
            <a:pPr marL="0" indent="0">
              <a:buNone/>
            </a:pPr>
            <a:endParaRPr lang="en-US" dirty="0"/>
          </a:p>
        </p:txBody>
      </p:sp>
      <p:sp>
        <p:nvSpPr>
          <p:cNvPr id="3" name="Title 2">
            <a:extLst>
              <a:ext uri="{FF2B5EF4-FFF2-40B4-BE49-F238E27FC236}">
                <a16:creationId xmlns:a16="http://schemas.microsoft.com/office/drawing/2014/main" id="{322F92FD-D0AE-4CAA-8323-21DE1A2FC0E8}"/>
              </a:ext>
            </a:extLst>
          </p:cNvPr>
          <p:cNvSpPr>
            <a:spLocks noGrp="1"/>
          </p:cNvSpPr>
          <p:nvPr>
            <p:ph type="title"/>
          </p:nvPr>
        </p:nvSpPr>
        <p:spPr/>
        <p:txBody>
          <a:bodyPr>
            <a:normAutofit/>
          </a:bodyPr>
          <a:lstStyle/>
          <a:p>
            <a:pPr algn="ctr"/>
            <a:r>
              <a:rPr lang="en-IN" b="1" dirty="0"/>
              <a:t>Some Examples Of Social Media</a:t>
            </a:r>
          </a:p>
        </p:txBody>
      </p:sp>
      <p:pic>
        <p:nvPicPr>
          <p:cNvPr id="2" name="Picture 1">
            <a:extLst>
              <a:ext uri="{FF2B5EF4-FFF2-40B4-BE49-F238E27FC236}">
                <a16:creationId xmlns:a16="http://schemas.microsoft.com/office/drawing/2014/main" id="{A776CAF0-3223-1ECE-5C4F-233668EA3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48" y="1167129"/>
            <a:ext cx="7004996" cy="3033163"/>
          </a:xfrm>
          <a:prstGeom prst="rect">
            <a:avLst/>
          </a:prstGeom>
        </p:spPr>
      </p:pic>
    </p:spTree>
    <p:extLst>
      <p:ext uri="{BB962C8B-B14F-4D97-AF65-F5344CB8AC3E}">
        <p14:creationId xmlns:p14="http://schemas.microsoft.com/office/powerpoint/2010/main" val="304971224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sz="1800" b="1" dirty="0"/>
              <a:t>1. Social News</a:t>
            </a:r>
            <a:br>
              <a:rPr lang="en-US" sz="1800" dirty="0"/>
            </a:br>
            <a:r>
              <a:rPr lang="en-US" sz="1800" dirty="0"/>
              <a:t>The users are allowed to post news links to the outside articles on the social news websites.</a:t>
            </a:r>
          </a:p>
          <a:p>
            <a:pPr marL="0" indent="0">
              <a:buNone/>
            </a:pPr>
            <a:r>
              <a:rPr lang="en-US" sz="1800" dirty="0">
                <a:solidFill>
                  <a:schemeClr val="tx2">
                    <a:lumMod val="60000"/>
                    <a:lumOff val="40000"/>
                  </a:schemeClr>
                </a:solidFill>
              </a:rPr>
              <a:t>      Example: Reddit.</a:t>
            </a:r>
          </a:p>
          <a:p>
            <a:r>
              <a:rPr lang="en-US" sz="1800" b="1" dirty="0"/>
              <a:t>2. Social Networks</a:t>
            </a:r>
            <a:br>
              <a:rPr lang="en-US" sz="1800" dirty="0"/>
            </a:br>
            <a:r>
              <a:rPr lang="en-US" sz="1800" dirty="0"/>
              <a:t>The users are allowed to connect and share with the people having similar interests and backgrounds on a social networking website.</a:t>
            </a:r>
          </a:p>
          <a:p>
            <a:pPr marL="0" indent="0">
              <a:buNone/>
            </a:pPr>
            <a:r>
              <a:rPr lang="en-US" sz="1800" dirty="0">
                <a:solidFill>
                  <a:schemeClr val="tx2">
                    <a:lumMod val="60000"/>
                    <a:lumOff val="40000"/>
                  </a:schemeClr>
                </a:solidFill>
              </a:rPr>
              <a:t>      Example: Facebook.</a:t>
            </a:r>
          </a:p>
          <a:p>
            <a:r>
              <a:rPr lang="en-US" sz="1800" b="1" dirty="0"/>
              <a:t>3. Media Sharing</a:t>
            </a:r>
            <a:br>
              <a:rPr lang="en-US" sz="1800" dirty="0"/>
            </a:br>
            <a:r>
              <a:rPr lang="en-US" sz="1800" dirty="0"/>
              <a:t>The users can share different types of media such as video and photos on the media share websites.</a:t>
            </a:r>
          </a:p>
          <a:p>
            <a:pPr marL="0" indent="0">
              <a:buNone/>
            </a:pPr>
            <a:r>
              <a:rPr lang="en-US" sz="1800" dirty="0">
                <a:solidFill>
                  <a:schemeClr val="tx2">
                    <a:lumMod val="60000"/>
                    <a:lumOff val="40000"/>
                  </a:schemeClr>
                </a:solidFill>
              </a:rPr>
              <a:t>      Example: YouTube.</a:t>
            </a:r>
          </a:p>
          <a:p>
            <a:pPr marL="0" indent="0">
              <a:buNone/>
            </a:pPr>
            <a:endParaRPr lang="en-US" dirty="0"/>
          </a:p>
        </p:txBody>
      </p:sp>
      <p:sp>
        <p:nvSpPr>
          <p:cNvPr id="3" name="Title 2">
            <a:extLst>
              <a:ext uri="{FF2B5EF4-FFF2-40B4-BE49-F238E27FC236}">
                <a16:creationId xmlns:a16="http://schemas.microsoft.com/office/drawing/2014/main" id="{322F92FD-D0AE-4CAA-8323-21DE1A2FC0E8}"/>
              </a:ext>
            </a:extLst>
          </p:cNvPr>
          <p:cNvSpPr>
            <a:spLocks noGrp="1"/>
          </p:cNvSpPr>
          <p:nvPr>
            <p:ph type="title"/>
          </p:nvPr>
        </p:nvSpPr>
        <p:spPr/>
        <p:txBody>
          <a:bodyPr>
            <a:normAutofit/>
          </a:bodyPr>
          <a:lstStyle/>
          <a:p>
            <a:pPr algn="ctr"/>
            <a:r>
              <a:rPr lang="en-IN" b="1" dirty="0"/>
              <a:t>Types Of Social Media</a:t>
            </a:r>
          </a:p>
        </p:txBody>
      </p:sp>
    </p:spTree>
    <p:extLst>
      <p:ext uri="{BB962C8B-B14F-4D97-AF65-F5344CB8AC3E}">
        <p14:creationId xmlns:p14="http://schemas.microsoft.com/office/powerpoint/2010/main" val="32833809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3CA26B-E194-F147-4494-91453681447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81" t="17667" r="-1512" b="9823"/>
          <a:stretch/>
        </p:blipFill>
        <p:spPr>
          <a:xfrm>
            <a:off x="476818" y="1207583"/>
            <a:ext cx="7381119" cy="3067052"/>
          </a:xfrm>
        </p:spPr>
      </p:pic>
      <p:sp>
        <p:nvSpPr>
          <p:cNvPr id="3" name="Title 2">
            <a:extLst>
              <a:ext uri="{FF2B5EF4-FFF2-40B4-BE49-F238E27FC236}">
                <a16:creationId xmlns:a16="http://schemas.microsoft.com/office/drawing/2014/main" id="{322F92FD-D0AE-4CAA-8323-21DE1A2FC0E8}"/>
              </a:ext>
            </a:extLst>
          </p:cNvPr>
          <p:cNvSpPr>
            <a:spLocks noGrp="1"/>
          </p:cNvSpPr>
          <p:nvPr>
            <p:ph type="title"/>
          </p:nvPr>
        </p:nvSpPr>
        <p:spPr/>
        <p:txBody>
          <a:bodyPr>
            <a:normAutofit fontScale="90000"/>
          </a:bodyPr>
          <a:lstStyle/>
          <a:p>
            <a:pPr algn="ctr"/>
            <a:r>
              <a:rPr lang="en-IN" b="1" dirty="0"/>
              <a:t>Percentage Usage Of Social Media By Age</a:t>
            </a:r>
          </a:p>
        </p:txBody>
      </p:sp>
    </p:spTree>
    <p:extLst>
      <p:ext uri="{BB962C8B-B14F-4D97-AF65-F5344CB8AC3E}">
        <p14:creationId xmlns:p14="http://schemas.microsoft.com/office/powerpoint/2010/main" val="249139473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672" y="107135"/>
            <a:ext cx="8093365" cy="763525"/>
          </a:xfrm>
        </p:spPr>
        <p:txBody>
          <a:bodyPr>
            <a:normAutofit/>
          </a:bodyPr>
          <a:lstStyle/>
          <a:p>
            <a:r>
              <a:rPr lang="en-US" sz="2800" b="1" dirty="0"/>
              <a:t>ADVANTAGES &amp; DISADVANTAGES</a:t>
            </a:r>
          </a:p>
        </p:txBody>
      </p:sp>
      <p:sp>
        <p:nvSpPr>
          <p:cNvPr id="5" name="Text Placeholder 4"/>
          <p:cNvSpPr>
            <a:spLocks noGrp="1"/>
          </p:cNvSpPr>
          <p:nvPr>
            <p:ph type="body" idx="1"/>
          </p:nvPr>
        </p:nvSpPr>
        <p:spPr>
          <a:xfrm>
            <a:off x="418053" y="2089051"/>
            <a:ext cx="4040188" cy="479822"/>
          </a:xfrm>
        </p:spPr>
        <p:txBody>
          <a:bodyPr/>
          <a:lstStyle/>
          <a:p>
            <a:r>
              <a:rPr lang="en-US" dirty="0"/>
              <a:t>ADVANTAGES</a:t>
            </a:r>
          </a:p>
        </p:txBody>
      </p:sp>
      <p:sp>
        <p:nvSpPr>
          <p:cNvPr id="6" name="Content Placeholder 5"/>
          <p:cNvSpPr>
            <a:spLocks noGrp="1"/>
          </p:cNvSpPr>
          <p:nvPr>
            <p:ph sz="half" idx="2"/>
          </p:nvPr>
        </p:nvSpPr>
        <p:spPr>
          <a:xfrm>
            <a:off x="510570" y="2611612"/>
            <a:ext cx="4040188" cy="2276294"/>
          </a:xfrm>
        </p:spPr>
        <p:txBody>
          <a:bodyPr/>
          <a:lstStyle/>
          <a:p>
            <a:pPr algn="l"/>
            <a:r>
              <a:rPr lang="en-IN" sz="1800" b="0" i="0" dirty="0">
                <a:solidFill>
                  <a:srgbClr val="183665"/>
                </a:solidFill>
                <a:effectLst/>
                <a:latin typeface="Montserrat" panose="020B0604020202020204" pitchFamily="2" charset="0"/>
              </a:rPr>
              <a:t>Global connectivity</a:t>
            </a:r>
          </a:p>
          <a:p>
            <a:pPr algn="l"/>
            <a:r>
              <a:rPr lang="en-US" sz="1800" b="0" i="0" dirty="0">
                <a:solidFill>
                  <a:srgbClr val="183665"/>
                </a:solidFill>
                <a:effectLst/>
                <a:latin typeface="Montserrat" panose="00000500000000000000" pitchFamily="2" charset="0"/>
              </a:rPr>
              <a:t>An excellent tool for education</a:t>
            </a:r>
          </a:p>
          <a:p>
            <a:pPr algn="l"/>
            <a:r>
              <a:rPr lang="en-IN" sz="1800" b="0" i="0" dirty="0">
                <a:solidFill>
                  <a:srgbClr val="183665"/>
                </a:solidFill>
                <a:effectLst/>
                <a:latin typeface="Montserrat" panose="00000500000000000000" pitchFamily="2" charset="0"/>
              </a:rPr>
              <a:t>Information &amp; updates</a:t>
            </a:r>
          </a:p>
          <a:p>
            <a:pPr algn="l"/>
            <a:r>
              <a:rPr lang="en-US" sz="1800" b="0" i="0" dirty="0">
                <a:solidFill>
                  <a:srgbClr val="183665"/>
                </a:solidFill>
                <a:effectLst/>
                <a:latin typeface="Montserrat" panose="00000500000000000000" pitchFamily="2" charset="0"/>
              </a:rPr>
              <a:t> Share a large amount of information daily</a:t>
            </a:r>
          </a:p>
          <a:p>
            <a:pPr algn="l"/>
            <a:endParaRPr lang="en-US" sz="1800" b="0" i="0" dirty="0">
              <a:solidFill>
                <a:srgbClr val="183665"/>
              </a:solidFill>
              <a:effectLst/>
              <a:latin typeface="Montserrat" panose="00000500000000000000" pitchFamily="2" charset="0"/>
            </a:endParaRPr>
          </a:p>
          <a:p>
            <a:pPr algn="l"/>
            <a:endParaRPr lang="en-IN" sz="1800" b="0" i="0" dirty="0">
              <a:solidFill>
                <a:srgbClr val="183665"/>
              </a:solidFill>
              <a:effectLst/>
              <a:latin typeface="Montserrat" panose="00000500000000000000" pitchFamily="2" charset="0"/>
            </a:endParaRPr>
          </a:p>
          <a:p>
            <a:pPr algn="l"/>
            <a:endParaRPr lang="en-US" b="0" i="0" dirty="0">
              <a:solidFill>
                <a:srgbClr val="183665"/>
              </a:solidFill>
              <a:effectLst/>
              <a:latin typeface="Montserrat" panose="00000500000000000000" pitchFamily="2" charset="0"/>
            </a:endParaRPr>
          </a:p>
          <a:p>
            <a:endParaRPr lang="en-IN" b="0" i="0" dirty="0">
              <a:solidFill>
                <a:srgbClr val="183665"/>
              </a:solidFill>
              <a:effectLst/>
              <a:latin typeface="Montserrat" panose="020B0604020202020204" pitchFamily="2" charset="0"/>
            </a:endParaRPr>
          </a:p>
          <a:p>
            <a:endParaRPr lang="en-US" dirty="0"/>
          </a:p>
        </p:txBody>
      </p:sp>
      <p:sp>
        <p:nvSpPr>
          <p:cNvPr id="7" name="Text Placeholder 6"/>
          <p:cNvSpPr>
            <a:spLocks noGrp="1"/>
          </p:cNvSpPr>
          <p:nvPr>
            <p:ph type="body" sz="quarter" idx="3"/>
          </p:nvPr>
        </p:nvSpPr>
        <p:spPr>
          <a:xfrm>
            <a:off x="4635961" y="2088851"/>
            <a:ext cx="4041775" cy="479822"/>
          </a:xfrm>
        </p:spPr>
        <p:txBody>
          <a:bodyPr/>
          <a:lstStyle/>
          <a:p>
            <a:pPr algn="l"/>
            <a:r>
              <a:rPr lang="en-US" dirty="0"/>
              <a:t>DISADVANTAGES</a:t>
            </a:r>
          </a:p>
        </p:txBody>
      </p:sp>
      <p:sp>
        <p:nvSpPr>
          <p:cNvPr id="8" name="Content Placeholder 7"/>
          <p:cNvSpPr>
            <a:spLocks noGrp="1"/>
          </p:cNvSpPr>
          <p:nvPr>
            <p:ph sz="quarter" idx="4"/>
          </p:nvPr>
        </p:nvSpPr>
        <p:spPr>
          <a:xfrm>
            <a:off x="4550758" y="2611612"/>
            <a:ext cx="4041775" cy="2276294"/>
          </a:xfrm>
        </p:spPr>
        <p:txBody>
          <a:bodyPr/>
          <a:lstStyle/>
          <a:p>
            <a:pPr algn="l"/>
            <a:r>
              <a:rPr lang="en-IN" sz="1800" b="0" i="0" dirty="0">
                <a:solidFill>
                  <a:srgbClr val="183665"/>
                </a:solidFill>
                <a:effectLst/>
                <a:latin typeface="Montserrat" panose="00000500000000000000" pitchFamily="2" charset="0"/>
              </a:rPr>
              <a:t>Trouble with privacy</a:t>
            </a:r>
          </a:p>
          <a:p>
            <a:pPr algn="l"/>
            <a:r>
              <a:rPr lang="en-IN" sz="1800" b="0" i="0" dirty="0">
                <a:solidFill>
                  <a:srgbClr val="183665"/>
                </a:solidFill>
                <a:effectLst/>
                <a:latin typeface="Montserrat" panose="00000500000000000000" pitchFamily="2" charset="0"/>
              </a:rPr>
              <a:t> Lack of emotional connect</a:t>
            </a:r>
          </a:p>
          <a:p>
            <a:pPr algn="l"/>
            <a:r>
              <a:rPr lang="en-IN" sz="1800" b="0" i="0" dirty="0">
                <a:solidFill>
                  <a:srgbClr val="183665"/>
                </a:solidFill>
                <a:effectLst/>
                <a:latin typeface="Montserrat" panose="00000500000000000000" pitchFamily="2" charset="0"/>
              </a:rPr>
              <a:t> Spreading of fake news</a:t>
            </a:r>
          </a:p>
          <a:p>
            <a:pPr algn="l"/>
            <a:r>
              <a:rPr lang="en-IN" sz="1800" b="0" i="0" dirty="0">
                <a:solidFill>
                  <a:srgbClr val="183665"/>
                </a:solidFill>
                <a:effectLst/>
                <a:latin typeface="Montserrat" panose="00000500000000000000" pitchFamily="2" charset="0"/>
              </a:rPr>
              <a:t>Addiction</a:t>
            </a:r>
          </a:p>
          <a:p>
            <a:pPr algn="l"/>
            <a:endParaRPr lang="en-IN" sz="1800" b="0" i="0" dirty="0">
              <a:solidFill>
                <a:srgbClr val="183665"/>
              </a:solidFill>
              <a:effectLst/>
              <a:latin typeface="Montserrat" panose="00000500000000000000" pitchFamily="2" charset="0"/>
            </a:endParaRPr>
          </a:p>
          <a:p>
            <a:pPr algn="l"/>
            <a:endParaRPr lang="en-US" dirty="0"/>
          </a:p>
        </p:txBody>
      </p:sp>
    </p:spTree>
    <p:extLst>
      <p:ext uri="{BB962C8B-B14F-4D97-AF65-F5344CB8AC3E}">
        <p14:creationId xmlns:p14="http://schemas.microsoft.com/office/powerpoint/2010/main" val="417078371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Words>
  <Application>Microsoft Office PowerPoint</Application>
  <PresentationFormat>On-screen Show (16:9)</PresentationFormat>
  <Paragraphs>54</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Lilly</vt:lpstr>
      <vt:lpstr>Montserrat</vt:lpstr>
      <vt:lpstr>Office Theme</vt:lpstr>
      <vt:lpstr>SOCIAL MEDIA</vt:lpstr>
      <vt:lpstr>Content</vt:lpstr>
      <vt:lpstr>Introduction</vt:lpstr>
      <vt:lpstr>What is social media?</vt:lpstr>
      <vt:lpstr>How social media works?</vt:lpstr>
      <vt:lpstr>Some Examples Of Social Media</vt:lpstr>
      <vt:lpstr>Types Of Social Media</vt:lpstr>
      <vt:lpstr>Percentage Usage Of Social Media By Age</vt:lpstr>
      <vt:lpstr>ADVANTAGES &amp; DISADVANTAGES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2022-12-30T05:52:17Z</dcterms:modified>
</cp:coreProperties>
</file>