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F69CCFA-F0E3-4DCB-93A0-64BB91B5B4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1/25/22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CC56E64-642E-4AE1-B4C8-11DEC78BA3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"/>
          <p:cNvSpPr/>
          <p:nvPr/>
        </p:nvSpPr>
        <p:spPr>
          <a:xfrm>
            <a:off x="0" y="0"/>
            <a:ext cx="12191760" cy="652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 Light"/>
                <a:ea typeface="Arial"/>
              </a:rPr>
              <a:t>Autism Spectrum Disorder Diagnosis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 Light"/>
                <a:ea typeface="Arial"/>
              </a:rPr>
              <a:t>Dario Ferrero</a:t>
            </a:r>
            <a:r>
              <a:rPr b="0" lang="en-US" sz="1200" spc="-1" strike="noStrike">
                <a:solidFill>
                  <a:srgbClr val="ffffff"/>
                </a:solidFill>
                <a:latin typeface="Calibri Light"/>
              </a:rPr>
              <a:t>, </a:t>
            </a:r>
            <a:r>
              <a:rPr b="0" lang="en-US" sz="1200" spc="-1" strike="noStrike">
                <a:solidFill>
                  <a:srgbClr val="ffffff"/>
                </a:solidFill>
                <a:latin typeface="Calibri Light"/>
                <a:ea typeface="Arial"/>
              </a:rPr>
              <a:t>Gaganjot Shan, Giulia Lorini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" name="TextBox 1"/>
          <p:cNvSpPr/>
          <p:nvPr/>
        </p:nvSpPr>
        <p:spPr>
          <a:xfrm>
            <a:off x="174240" y="900000"/>
            <a:ext cx="1360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r>
              <a:rPr b="1" lang="en-US" sz="1800" spc="-1" strike="noStrike">
                <a:solidFill>
                  <a:srgbClr val="1f4e79"/>
                </a:solidFill>
                <a:latin typeface="Calibri Light"/>
                <a:ea typeface="Arial"/>
              </a:rPr>
              <a:t>Introduction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" name="TextBox 6"/>
          <p:cNvSpPr/>
          <p:nvPr/>
        </p:nvSpPr>
        <p:spPr>
          <a:xfrm>
            <a:off x="174240" y="1260000"/>
            <a:ext cx="3685680" cy="25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More that 1% population over the world falls under Autism Spectrum Disorder.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In this project we initiated a machine learning approach to encounter the early age diagnosis to construct better treatment(s) for patients.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Unlike the research, we followed, we also, tried to focus on the female diagnosis. In this project 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3" name="Rectangle 7"/>
          <p:cNvSpPr/>
          <p:nvPr/>
        </p:nvSpPr>
        <p:spPr>
          <a:xfrm>
            <a:off x="4500000" y="1080000"/>
            <a:ext cx="3580920" cy="20199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8"/>
          <p:cNvSpPr/>
          <p:nvPr/>
        </p:nvSpPr>
        <p:spPr>
          <a:xfrm flipH="1">
            <a:off x="5359680" y="3107520"/>
            <a:ext cx="2034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808080"/>
                </a:solidFill>
                <a:latin typeface="Calibri"/>
              </a:rPr>
              <a:t>Fig XX. </a:t>
            </a: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Example of results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TextBox 9"/>
          <p:cNvSpPr/>
          <p:nvPr/>
        </p:nvSpPr>
        <p:spPr>
          <a:xfrm>
            <a:off x="8100000" y="1080000"/>
            <a:ext cx="411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r>
              <a:rPr b="1" lang="en-US" sz="1800" spc="-1" strike="noStrike">
                <a:solidFill>
                  <a:srgbClr val="1f4e79"/>
                </a:solidFill>
                <a:latin typeface="Calibri Light"/>
                <a:ea typeface="Arial"/>
              </a:rPr>
              <a:t>Logistic Regression with L1 Regularization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1" lang="en-US" sz="1800" spc="-1" strike="noStrike">
                <a:solidFill>
                  <a:srgbClr val="1f4e79"/>
                </a:solidFill>
                <a:latin typeface="Calibri Light"/>
                <a:ea typeface="Arial"/>
              </a:rPr>
              <a:t>and a Support Vector Classifier.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TextBox 10"/>
          <p:cNvSpPr/>
          <p:nvPr/>
        </p:nvSpPr>
        <p:spPr>
          <a:xfrm>
            <a:off x="8277120" y="1816200"/>
            <a:ext cx="378288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Average training accuracy: close to 100%, Average testing accuracy:</a:t>
            </a:r>
            <a:endParaRPr b="0" lang="en-GB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808080"/>
                </a:solidFill>
                <a:latin typeface="Calibri"/>
                <a:ea typeface="PingFang SC"/>
              </a:rPr>
              <a:t>Logistic Regression:</a:t>
            </a: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 53%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  <a:ea typeface="PingFang SC"/>
              </a:rPr>
              <a:t>Support Vector Classifier:</a:t>
            </a: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 67%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" name="Rectangle 11"/>
          <p:cNvSpPr/>
          <p:nvPr/>
        </p:nvSpPr>
        <p:spPr>
          <a:xfrm>
            <a:off x="252720" y="3820680"/>
            <a:ext cx="3527280" cy="22993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2"/>
          <p:cNvSpPr/>
          <p:nvPr/>
        </p:nvSpPr>
        <p:spPr>
          <a:xfrm>
            <a:off x="174240" y="6183720"/>
            <a:ext cx="2316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808080"/>
                </a:solidFill>
                <a:latin typeface="Calibri"/>
              </a:rPr>
              <a:t>Fig XX. </a:t>
            </a: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Some figure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49" name="Picture 13" descr=""/>
          <p:cNvPicPr/>
          <p:nvPr/>
        </p:nvPicPr>
        <p:blipFill>
          <a:blip r:embed="rId1"/>
          <a:stretch/>
        </p:blipFill>
        <p:spPr>
          <a:xfrm>
            <a:off x="256320" y="39240"/>
            <a:ext cx="1140840" cy="569520"/>
          </a:xfrm>
          <a:prstGeom prst="rect">
            <a:avLst/>
          </a:prstGeom>
          <a:ln w="0">
            <a:noFill/>
          </a:ln>
        </p:spPr>
      </p:pic>
      <p:sp>
        <p:nvSpPr>
          <p:cNvPr id="50" name="TextBox 14"/>
          <p:cNvSpPr/>
          <p:nvPr/>
        </p:nvSpPr>
        <p:spPr>
          <a:xfrm>
            <a:off x="4213800" y="3595320"/>
            <a:ext cx="2188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r>
              <a:rPr b="1" lang="en-US" sz="1800" spc="-1" strike="noStrike">
                <a:solidFill>
                  <a:srgbClr val="1f4e79"/>
                </a:solidFill>
                <a:latin typeface="Calibri Light"/>
                <a:ea typeface="Arial"/>
              </a:rPr>
              <a:t>Dataset and Features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" name="TextBox 15"/>
          <p:cNvSpPr/>
          <p:nvPr/>
        </p:nvSpPr>
        <p:spPr>
          <a:xfrm>
            <a:off x="4230360" y="4136760"/>
            <a:ext cx="3763080" cy="25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Dataset: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Age &lt; 40 with an IQ &gt; 80 and a balanced Female-to-Male ratio.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Extraction of features: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Correlation matrices between ROIs using the default CPAC pipeline and </a:t>
            </a:r>
            <a:r>
              <a:rPr b="0" lang="en-US" sz="1600" spc="-1" strike="noStrike">
                <a:solidFill>
                  <a:srgbClr val="808080"/>
                </a:solidFill>
                <a:latin typeface="Calibri"/>
                <a:ea typeface="Arial"/>
              </a:rPr>
              <a:t>time-series analyses</a:t>
            </a: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.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A total of 19900 characteristics were chosen for each sample based on the relationship between ROIs.</a:t>
            </a:r>
            <a:endParaRPr b="0" lang="en-GB" sz="1600" spc="-1" strike="noStrike">
              <a:latin typeface="Arial"/>
            </a:endParaRPr>
          </a:p>
        </p:txBody>
      </p:sp>
      <p:graphicFrame>
        <p:nvGraphicFramePr>
          <p:cNvPr id="52" name="Table 16"/>
          <p:cNvGraphicFramePr/>
          <p:nvPr/>
        </p:nvGraphicFramePr>
        <p:xfrm>
          <a:off x="8423640" y="4857120"/>
          <a:ext cx="3419280" cy="838080"/>
        </p:xfrm>
        <a:graphic>
          <a:graphicData uri="http://schemas.openxmlformats.org/drawingml/2006/table">
            <a:tbl>
              <a:tblPr/>
              <a:tblGrid>
                <a:gridCol w="1709640"/>
                <a:gridCol w="1709640"/>
              </a:tblGrid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Two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440" marR="91440"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17"/>
          <p:cNvSpPr/>
          <p:nvPr/>
        </p:nvSpPr>
        <p:spPr>
          <a:xfrm>
            <a:off x="8363520" y="4513320"/>
            <a:ext cx="2316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808080"/>
                </a:solidFill>
                <a:latin typeface="Calibri"/>
              </a:rPr>
              <a:t>Table XX. </a:t>
            </a: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Some table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4" name="Rectangle 18"/>
          <p:cNvSpPr/>
          <p:nvPr/>
        </p:nvSpPr>
        <p:spPr>
          <a:xfrm>
            <a:off x="8332200" y="5906880"/>
            <a:ext cx="3578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"/>
              </a:rPr>
              <a:t>Lorem ipsum dolor sit amet, consectetur adipiscing elit, sed do eiusmod tempor 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946600" y="7200000"/>
            <a:ext cx="6053400" cy="278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LibreOffice/7.2.5.2$MacOSX_AARCH64 LibreOffice_project/499f9727c189e6ef3471021d6132d4c694f357e5</Application>
  <AppVersion>15.0000</AppVersion>
  <Words>244</Words>
  <Paragraphs>21</Paragraphs>
  <Company>EURECOM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2019-12-11T09:56:38Z</dcterms:created>
  <dc:creator>Maria Zuluaga</dc:creator>
  <dc:description/>
  <dc:language>en-GB</dc:language>
  <cp:lastModifiedBy/>
  <dcterms:modified xsi:type="dcterms:W3CDTF">2022-01-25T00:59:52Z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