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247b4630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247b4630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247b46304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247b46304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247b46304_5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247b46304_5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23fc42dd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23fc42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3fc42dd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23fc42d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c156aef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c156aef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156aefd0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156aef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47b46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247b46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3fc42dd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23fc42d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247b46304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247b4630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c156aefd0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c156aef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01853" y="13410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Chat App</a:t>
            </a:r>
            <a:endParaRPr/>
          </a:p>
        </p:txBody>
      </p:sp>
      <p:sp>
        <p:nvSpPr>
          <p:cNvPr id="129" name="Google Shape;129;p13"/>
          <p:cNvSpPr txBox="1"/>
          <p:nvPr>
            <p:ph idx="1" type="subTitle"/>
          </p:nvPr>
        </p:nvSpPr>
        <p:spPr>
          <a:xfrm>
            <a:off x="3195100" y="2571750"/>
            <a:ext cx="2974800" cy="22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Submitted By : Group 9</a:t>
            </a:r>
            <a:endParaRPr sz="1600"/>
          </a:p>
          <a:p>
            <a:pPr indent="0" lvl="0" marL="0" rtl="0" algn="l">
              <a:spcBef>
                <a:spcPts val="0"/>
              </a:spcBef>
              <a:spcAft>
                <a:spcPts val="0"/>
              </a:spcAft>
              <a:buNone/>
            </a:pPr>
            <a:r>
              <a:t/>
            </a:r>
            <a:endParaRPr sz="1600"/>
          </a:p>
          <a:p>
            <a:pPr indent="-311150" lvl="0" marL="457200" rtl="0" algn="l">
              <a:spcBef>
                <a:spcPts val="0"/>
              </a:spcBef>
              <a:spcAft>
                <a:spcPts val="0"/>
              </a:spcAft>
              <a:buSzPts val="1300"/>
              <a:buAutoNum type="arabicPeriod"/>
            </a:pPr>
            <a:r>
              <a:rPr lang="en" sz="1300"/>
              <a:t>Abhishek Kumar - 17114005</a:t>
            </a:r>
            <a:endParaRPr sz="1300"/>
          </a:p>
          <a:p>
            <a:pPr indent="-311150" lvl="0" marL="457200" rtl="0" algn="l">
              <a:spcBef>
                <a:spcPts val="0"/>
              </a:spcBef>
              <a:spcAft>
                <a:spcPts val="0"/>
              </a:spcAft>
              <a:buSzPts val="1300"/>
              <a:buAutoNum type="arabicPeriod"/>
            </a:pPr>
            <a:r>
              <a:rPr lang="en" sz="1300"/>
              <a:t>Gagan Kumre - 17114028</a:t>
            </a:r>
            <a:endParaRPr sz="1300"/>
          </a:p>
          <a:p>
            <a:pPr indent="-311150" lvl="0" marL="457200" rtl="0" algn="l">
              <a:spcBef>
                <a:spcPts val="0"/>
              </a:spcBef>
              <a:spcAft>
                <a:spcPts val="0"/>
              </a:spcAft>
              <a:buSzPts val="1300"/>
              <a:buAutoNum type="arabicPeriod"/>
            </a:pPr>
            <a:r>
              <a:rPr lang="en" sz="1300"/>
              <a:t>Gandhi Ronnie - 17114029</a:t>
            </a:r>
            <a:endParaRPr sz="1300"/>
          </a:p>
          <a:p>
            <a:pPr indent="-311150" lvl="0" marL="457200" rtl="0" algn="l">
              <a:spcBef>
                <a:spcPts val="0"/>
              </a:spcBef>
              <a:spcAft>
                <a:spcPts val="0"/>
              </a:spcAft>
              <a:buSzPts val="1300"/>
              <a:buAutoNum type="arabicPeriod"/>
            </a:pPr>
            <a:r>
              <a:rPr lang="en" sz="1300"/>
              <a:t>Hemant Singh - 17114038</a:t>
            </a:r>
            <a:endParaRPr sz="1300"/>
          </a:p>
          <a:p>
            <a:pPr indent="-311150" lvl="0" marL="457200" rtl="0" algn="l">
              <a:spcBef>
                <a:spcPts val="0"/>
              </a:spcBef>
              <a:spcAft>
                <a:spcPts val="0"/>
              </a:spcAft>
              <a:buSzPts val="1300"/>
              <a:buAutoNum type="arabicPeriod"/>
            </a:pPr>
            <a:r>
              <a:rPr lang="en" sz="1300"/>
              <a:t>Kishan Kumar - 17114046</a:t>
            </a:r>
            <a:endParaRPr sz="1300"/>
          </a:p>
          <a:p>
            <a:pPr indent="-311150" lvl="0" marL="457200" rtl="0" algn="l">
              <a:spcBef>
                <a:spcPts val="0"/>
              </a:spcBef>
              <a:spcAft>
                <a:spcPts val="0"/>
              </a:spcAft>
              <a:buSzPts val="1300"/>
              <a:buAutoNum type="arabicPeriod"/>
            </a:pPr>
            <a:r>
              <a:rPr lang="en" sz="1300"/>
              <a:t>Siddhant Nayak - 17114071</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819150" y="313150"/>
            <a:ext cx="7505700" cy="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Programming</a:t>
            </a:r>
            <a:endParaRPr/>
          </a:p>
        </p:txBody>
      </p:sp>
      <p:sp>
        <p:nvSpPr>
          <p:cNvPr id="236" name="Google Shape;236;p22"/>
          <p:cNvSpPr txBox="1"/>
          <p:nvPr>
            <p:ph idx="1" type="body"/>
          </p:nvPr>
        </p:nvSpPr>
        <p:spPr>
          <a:xfrm>
            <a:off x="411875" y="904125"/>
            <a:ext cx="8006700" cy="3907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highlight>
                  <a:schemeClr val="dk1"/>
                </a:highlight>
                <a:latin typeface="Arial"/>
                <a:ea typeface="Arial"/>
                <a:cs typeface="Arial"/>
                <a:sym typeface="Arial"/>
              </a:rPr>
              <a:t>Created the link between server and client for messaging.</a:t>
            </a:r>
            <a:br>
              <a:rPr lang="en" sz="1200">
                <a:solidFill>
                  <a:srgbClr val="000000"/>
                </a:solidFill>
                <a:highlight>
                  <a:schemeClr val="dk1"/>
                </a:highlight>
                <a:latin typeface="Arial"/>
                <a:ea typeface="Arial"/>
                <a:cs typeface="Arial"/>
                <a:sym typeface="Arial"/>
              </a:rPr>
            </a:br>
            <a:r>
              <a:rPr lang="en" sz="1200">
                <a:solidFill>
                  <a:srgbClr val="000000"/>
                </a:solidFill>
                <a:highlight>
                  <a:schemeClr val="dk1"/>
                </a:highlight>
                <a:latin typeface="Arial"/>
                <a:ea typeface="Arial"/>
                <a:cs typeface="Arial"/>
                <a:sym typeface="Arial"/>
              </a:rPr>
              <a:t>(i) Client Side for the messaging</a:t>
            </a:r>
            <a:br>
              <a:rPr lang="en" sz="1200">
                <a:solidFill>
                  <a:srgbClr val="000000"/>
                </a:solidFill>
                <a:highlight>
                  <a:schemeClr val="dk1"/>
                </a:highlight>
                <a:latin typeface="Arial"/>
                <a:ea typeface="Arial"/>
                <a:cs typeface="Arial"/>
                <a:sym typeface="Arial"/>
              </a:rPr>
            </a:br>
            <a:r>
              <a:rPr lang="en" sz="1200">
                <a:solidFill>
                  <a:srgbClr val="000000"/>
                </a:solidFill>
                <a:highlight>
                  <a:schemeClr val="dk1"/>
                </a:highlight>
                <a:latin typeface="Arial"/>
                <a:ea typeface="Arial"/>
                <a:cs typeface="Arial"/>
                <a:sym typeface="Arial"/>
              </a:rPr>
              <a:t>(ii) Server Side of the messaging</a:t>
            </a: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br>
              <a:rPr lang="en" sz="1200">
                <a:solidFill>
                  <a:srgbClr val="000000"/>
                </a:solidFill>
                <a:highlight>
                  <a:schemeClr val="dk1"/>
                </a:highlight>
                <a:latin typeface="Arial"/>
                <a:ea typeface="Arial"/>
                <a:cs typeface="Arial"/>
                <a:sym typeface="Arial"/>
              </a:rPr>
            </a:br>
            <a:endParaRPr sz="1200">
              <a:solidFill>
                <a:srgbClr val="000000"/>
              </a:solidFill>
              <a:highlight>
                <a:schemeClr val="dk1"/>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highlight>
                  <a:schemeClr val="dk1"/>
                </a:highlight>
                <a:latin typeface="Arial"/>
                <a:ea typeface="Arial"/>
                <a:cs typeface="Arial"/>
                <a:sym typeface="Arial"/>
              </a:rPr>
              <a:t>Created an event to disconnect clients from the server.</a:t>
            </a:r>
            <a:endParaRPr sz="1200">
              <a:solidFill>
                <a:srgbClr val="000000"/>
              </a:solidFill>
              <a:highlight>
                <a:schemeClr val="dk1"/>
              </a:highlight>
              <a:latin typeface="Arial"/>
              <a:ea typeface="Arial"/>
              <a:cs typeface="Arial"/>
              <a:sym typeface="Arial"/>
            </a:endParaRPr>
          </a:p>
        </p:txBody>
      </p:sp>
      <p:pic>
        <p:nvPicPr>
          <p:cNvPr id="237" name="Google Shape;237;p22"/>
          <p:cNvPicPr preferRelativeResize="0"/>
          <p:nvPr/>
        </p:nvPicPr>
        <p:blipFill>
          <a:blip r:embed="rId3">
            <a:alphaModFix/>
          </a:blip>
          <a:stretch>
            <a:fillRect/>
          </a:stretch>
        </p:blipFill>
        <p:spPr>
          <a:xfrm>
            <a:off x="491800" y="1659275"/>
            <a:ext cx="4036725" cy="2628900"/>
          </a:xfrm>
          <a:prstGeom prst="rect">
            <a:avLst/>
          </a:prstGeom>
          <a:noFill/>
          <a:ln>
            <a:noFill/>
          </a:ln>
        </p:spPr>
      </p:pic>
      <p:pic>
        <p:nvPicPr>
          <p:cNvPr id="238" name="Google Shape;238;p22"/>
          <p:cNvPicPr preferRelativeResize="0"/>
          <p:nvPr/>
        </p:nvPicPr>
        <p:blipFill>
          <a:blip r:embed="rId4">
            <a:alphaModFix/>
          </a:blip>
          <a:stretch>
            <a:fillRect/>
          </a:stretch>
        </p:blipFill>
        <p:spPr>
          <a:xfrm>
            <a:off x="4572000" y="2133725"/>
            <a:ext cx="3796225"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244" name="Google Shape;244;p23"/>
          <p:cNvSpPr txBox="1"/>
          <p:nvPr>
            <p:ph idx="1" type="body"/>
          </p:nvPr>
        </p:nvSpPr>
        <p:spPr>
          <a:xfrm>
            <a:off x="819150" y="1487275"/>
            <a:ext cx="7505700" cy="3024000"/>
          </a:xfrm>
          <a:prstGeom prst="rect">
            <a:avLst/>
          </a:prstGeom>
        </p:spPr>
        <p:txBody>
          <a:bodyPr anchorCtr="0" anchor="t" bIns="91425" lIns="91425" spcFirstLastPara="1" rIns="91425" wrap="square" tIns="91425">
            <a:noAutofit/>
          </a:bodyPr>
          <a:lstStyle/>
          <a:p>
            <a:pPr indent="0" lvl="0" marL="45720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UI for this app consists of:</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A welcome page asking if you are a new user or want to login. </a:t>
            </a:r>
            <a:endParaRPr sz="1100">
              <a:solidFill>
                <a:srgbClr val="695D46"/>
              </a:solidFill>
              <a:latin typeface="Open Sans"/>
              <a:ea typeface="Open Sans"/>
              <a:cs typeface="Open Sans"/>
              <a:sym typeface="Open Sans"/>
            </a:endParaRPr>
          </a:p>
          <a:p>
            <a:pPr indent="0" lvl="0" marL="9144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Then there is a register pager or login page based on what user chooses. In case user registers, he/she is forwarded to login</a:t>
            </a:r>
            <a:endParaRPr sz="1100">
              <a:solidFill>
                <a:srgbClr val="695D46"/>
              </a:solidFill>
              <a:latin typeface="Open Sans"/>
              <a:ea typeface="Open Sans"/>
              <a:cs typeface="Open Sans"/>
              <a:sym typeface="Open Sans"/>
            </a:endParaRPr>
          </a:p>
          <a:p>
            <a:pPr indent="0" lvl="0" marL="9144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 After the user logs in, the public chat page is shown. Here every user </a:t>
            </a:r>
            <a:endParaRPr sz="1100">
              <a:solidFill>
                <a:srgbClr val="695D46"/>
              </a:solidFill>
              <a:latin typeface="Open Sans"/>
              <a:ea typeface="Open Sans"/>
              <a:cs typeface="Open Sans"/>
              <a:sym typeface="Open Sans"/>
            </a:endParaRPr>
          </a:p>
          <a:p>
            <a:pPr indent="-298450" lvl="1" marL="1371600" rtl="0" algn="l">
              <a:lnSpc>
                <a:spcPct val="120000"/>
              </a:lnSpc>
              <a:spcBef>
                <a:spcPts val="0"/>
              </a:spcBef>
              <a:spcAft>
                <a:spcPts val="0"/>
              </a:spcAft>
              <a:buClr>
                <a:srgbClr val="695D46"/>
              </a:buClr>
              <a:buSzPts val="1100"/>
              <a:buFont typeface="Open Sans"/>
              <a:buAutoNum type="alphaLcPeriod"/>
            </a:pPr>
            <a:r>
              <a:rPr lang="en">
                <a:solidFill>
                  <a:srgbClr val="695D46"/>
                </a:solidFill>
                <a:latin typeface="Open Sans"/>
                <a:ea typeface="Open Sans"/>
                <a:cs typeface="Open Sans"/>
                <a:sym typeface="Open Sans"/>
              </a:rPr>
              <a:t>can see messages posted from other users </a:t>
            </a:r>
            <a:endParaRPr>
              <a:solidFill>
                <a:srgbClr val="695D46"/>
              </a:solidFill>
              <a:latin typeface="Open Sans"/>
              <a:ea typeface="Open Sans"/>
              <a:cs typeface="Open Sans"/>
              <a:sym typeface="Open Sans"/>
            </a:endParaRPr>
          </a:p>
          <a:p>
            <a:pPr indent="-298450" lvl="1" marL="1371600" rtl="0" algn="l">
              <a:lnSpc>
                <a:spcPct val="120000"/>
              </a:lnSpc>
              <a:spcBef>
                <a:spcPts val="0"/>
              </a:spcBef>
              <a:spcAft>
                <a:spcPts val="0"/>
              </a:spcAft>
              <a:buClr>
                <a:srgbClr val="695D46"/>
              </a:buClr>
              <a:buSzPts val="1100"/>
              <a:buFont typeface="Open Sans"/>
              <a:buAutoNum type="alphaLcPeriod"/>
            </a:pPr>
            <a:r>
              <a:rPr lang="en">
                <a:solidFill>
                  <a:srgbClr val="695D46"/>
                </a:solidFill>
                <a:latin typeface="Open Sans"/>
                <a:ea typeface="Open Sans"/>
                <a:cs typeface="Open Sans"/>
                <a:sym typeface="Open Sans"/>
              </a:rPr>
              <a:t>post message themselves also. </a:t>
            </a:r>
            <a:endParaRPr>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 type="body"/>
          </p:nvPr>
        </p:nvSpPr>
        <p:spPr>
          <a:xfrm>
            <a:off x="626375" y="445700"/>
            <a:ext cx="7902000" cy="42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0" name="Google Shape;250;p24"/>
          <p:cNvPicPr preferRelativeResize="0"/>
          <p:nvPr/>
        </p:nvPicPr>
        <p:blipFill>
          <a:blip r:embed="rId3">
            <a:alphaModFix/>
          </a:blip>
          <a:stretch>
            <a:fillRect/>
          </a:stretch>
        </p:blipFill>
        <p:spPr>
          <a:xfrm>
            <a:off x="197900" y="163725"/>
            <a:ext cx="8758951" cy="481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256" name="Google Shape;256;p25"/>
          <p:cNvSpPr txBox="1"/>
          <p:nvPr>
            <p:ph idx="1" type="body"/>
          </p:nvPr>
        </p:nvSpPr>
        <p:spPr>
          <a:xfrm>
            <a:off x="819150" y="1487275"/>
            <a:ext cx="7505700" cy="3024000"/>
          </a:xfrm>
          <a:prstGeom prst="rect">
            <a:avLst/>
          </a:prstGeom>
        </p:spPr>
        <p:txBody>
          <a:bodyPr anchorCtr="0" anchor="t" bIns="91425" lIns="91425" spcFirstLastPara="1" rIns="91425" wrap="square" tIns="91425">
            <a:noAutofit/>
          </a:bodyPr>
          <a:lstStyle/>
          <a:p>
            <a:pPr indent="0" lvl="0" marL="45720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UI for this app consists of:</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A welcome page asking if you are a new user or want to login. </a:t>
            </a:r>
            <a:endParaRPr sz="1100">
              <a:solidFill>
                <a:srgbClr val="695D46"/>
              </a:solidFill>
              <a:latin typeface="Open Sans"/>
              <a:ea typeface="Open Sans"/>
              <a:cs typeface="Open Sans"/>
              <a:sym typeface="Open Sans"/>
            </a:endParaRPr>
          </a:p>
          <a:p>
            <a:pPr indent="0" lvl="0" marL="9144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Then there is a register pager or login page based on what user chooses. In case user registers, he/she is forwarded to login</a:t>
            </a:r>
            <a:endParaRPr sz="1100">
              <a:solidFill>
                <a:srgbClr val="695D46"/>
              </a:solidFill>
              <a:latin typeface="Open Sans"/>
              <a:ea typeface="Open Sans"/>
              <a:cs typeface="Open Sans"/>
              <a:sym typeface="Open Sans"/>
            </a:endParaRPr>
          </a:p>
          <a:p>
            <a:pPr indent="0" lvl="0" marL="9144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914400" rtl="0" algn="l">
              <a:lnSpc>
                <a:spcPct val="120000"/>
              </a:lnSpc>
              <a:spcBef>
                <a:spcPts val="600"/>
              </a:spcBef>
              <a:spcAft>
                <a:spcPts val="0"/>
              </a:spcAft>
              <a:buClr>
                <a:srgbClr val="695D46"/>
              </a:buClr>
              <a:buSzPts val="1100"/>
              <a:buFont typeface="Open Sans"/>
              <a:buAutoNum type="arabicPeriod"/>
            </a:pPr>
            <a:r>
              <a:rPr lang="en" sz="1100">
                <a:solidFill>
                  <a:srgbClr val="695D46"/>
                </a:solidFill>
                <a:latin typeface="Open Sans"/>
                <a:ea typeface="Open Sans"/>
                <a:cs typeface="Open Sans"/>
                <a:sym typeface="Open Sans"/>
              </a:rPr>
              <a:t> After the user logs in, the public chat page is shown. Here every user </a:t>
            </a:r>
            <a:endParaRPr sz="1100">
              <a:solidFill>
                <a:srgbClr val="695D46"/>
              </a:solidFill>
              <a:latin typeface="Open Sans"/>
              <a:ea typeface="Open Sans"/>
              <a:cs typeface="Open Sans"/>
              <a:sym typeface="Open Sans"/>
            </a:endParaRPr>
          </a:p>
          <a:p>
            <a:pPr indent="-298450" lvl="1" marL="1371600" rtl="0" algn="l">
              <a:lnSpc>
                <a:spcPct val="120000"/>
              </a:lnSpc>
              <a:spcBef>
                <a:spcPts val="0"/>
              </a:spcBef>
              <a:spcAft>
                <a:spcPts val="0"/>
              </a:spcAft>
              <a:buClr>
                <a:srgbClr val="695D46"/>
              </a:buClr>
              <a:buSzPts val="1100"/>
              <a:buFont typeface="Open Sans"/>
              <a:buAutoNum type="alphaLcPeriod"/>
            </a:pPr>
            <a:r>
              <a:rPr lang="en">
                <a:solidFill>
                  <a:srgbClr val="695D46"/>
                </a:solidFill>
                <a:latin typeface="Open Sans"/>
                <a:ea typeface="Open Sans"/>
                <a:cs typeface="Open Sans"/>
                <a:sym typeface="Open Sans"/>
              </a:rPr>
              <a:t>can see messages posted from other users </a:t>
            </a:r>
            <a:endParaRPr>
              <a:solidFill>
                <a:srgbClr val="695D46"/>
              </a:solidFill>
              <a:latin typeface="Open Sans"/>
              <a:ea typeface="Open Sans"/>
              <a:cs typeface="Open Sans"/>
              <a:sym typeface="Open Sans"/>
            </a:endParaRPr>
          </a:p>
          <a:p>
            <a:pPr indent="-298450" lvl="1" marL="1371600" rtl="0" algn="l">
              <a:lnSpc>
                <a:spcPct val="120000"/>
              </a:lnSpc>
              <a:spcBef>
                <a:spcPts val="0"/>
              </a:spcBef>
              <a:spcAft>
                <a:spcPts val="0"/>
              </a:spcAft>
              <a:buClr>
                <a:srgbClr val="695D46"/>
              </a:buClr>
              <a:buSzPts val="1100"/>
              <a:buFont typeface="Open Sans"/>
              <a:buAutoNum type="alphaLcPeriod"/>
            </a:pPr>
            <a:r>
              <a:rPr lang="en">
                <a:solidFill>
                  <a:srgbClr val="695D46"/>
                </a:solidFill>
                <a:latin typeface="Open Sans"/>
                <a:ea typeface="Open Sans"/>
                <a:cs typeface="Open Sans"/>
                <a:sym typeface="Open Sans"/>
              </a:rPr>
              <a:t>post message themselves also. </a:t>
            </a:r>
            <a:endParaRPr>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a:p>
        </p:txBody>
      </p:sp>
      <p:pic>
        <p:nvPicPr>
          <p:cNvPr id="257" name="Google Shape;257;p25"/>
          <p:cNvPicPr preferRelativeResize="0"/>
          <p:nvPr/>
        </p:nvPicPr>
        <p:blipFill>
          <a:blip r:embed="rId3">
            <a:alphaModFix/>
          </a:blip>
          <a:stretch>
            <a:fillRect/>
          </a:stretch>
        </p:blipFill>
        <p:spPr>
          <a:xfrm>
            <a:off x="208350" y="204500"/>
            <a:ext cx="8776501" cy="479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618950" y="291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Code</a:t>
            </a:r>
            <a:endParaRPr/>
          </a:p>
        </p:txBody>
      </p:sp>
      <p:sp>
        <p:nvSpPr>
          <p:cNvPr id="263" name="Google Shape;263;p26"/>
          <p:cNvSpPr txBox="1"/>
          <p:nvPr>
            <p:ph idx="1" type="body"/>
          </p:nvPr>
        </p:nvSpPr>
        <p:spPr>
          <a:xfrm>
            <a:off x="695950" y="1059750"/>
            <a:ext cx="7505700" cy="3024000"/>
          </a:xfrm>
          <a:prstGeom prst="rect">
            <a:avLst/>
          </a:prstGeom>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welcome.ejs</a:t>
            </a:r>
            <a:r>
              <a:rPr lang="en" sz="1100">
                <a:solidFill>
                  <a:srgbClr val="695D46"/>
                </a:solidFill>
                <a:latin typeface="Open Sans"/>
                <a:ea typeface="Open Sans"/>
                <a:cs typeface="Open Sans"/>
                <a:sym typeface="Open Sans"/>
              </a:rPr>
              <a:t>: Created the welcome page with container having chat app logo + title + asking user to register or login.</a:t>
            </a:r>
            <a:endParaRPr sz="1100">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login.ejs:  </a:t>
            </a:r>
            <a:r>
              <a:rPr lang="en" sz="1100">
                <a:solidFill>
                  <a:srgbClr val="695D46"/>
                </a:solidFill>
                <a:latin typeface="Open Sans"/>
                <a:ea typeface="Open Sans"/>
                <a:cs typeface="Open Sans"/>
                <a:sym typeface="Open Sans"/>
              </a:rPr>
              <a:t>It asks already registered users to login with a username, i.e. their email and password and sends them to public_chat page after they press the login button. If username is not registered then ask the user for the same and send him to the registration page.</a:t>
            </a:r>
            <a:endParaRPr sz="1100">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b="1" sz="1100">
              <a:solidFill>
                <a:srgbClr val="695D46"/>
              </a:solidFill>
              <a:latin typeface="Open Sans"/>
              <a:ea typeface="Open Sans"/>
              <a:cs typeface="Open Sans"/>
              <a:sym typeface="Open Sans"/>
            </a:endParaRPr>
          </a:p>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r</a:t>
            </a:r>
            <a:r>
              <a:rPr b="1" lang="en" sz="1100">
                <a:solidFill>
                  <a:srgbClr val="695D46"/>
                </a:solidFill>
                <a:latin typeface="Open Sans"/>
                <a:ea typeface="Open Sans"/>
                <a:cs typeface="Open Sans"/>
                <a:sym typeface="Open Sans"/>
              </a:rPr>
              <a:t>egister.ejs: </a:t>
            </a:r>
            <a:r>
              <a:rPr lang="en" sz="1100">
                <a:solidFill>
                  <a:srgbClr val="695D46"/>
                </a:solidFill>
                <a:latin typeface="Open Sans"/>
                <a:ea typeface="Open Sans"/>
                <a:cs typeface="Open Sans"/>
                <a:sym typeface="Open Sans"/>
              </a:rPr>
              <a:t>It takes care of registering only authenticated, with iitr email , users and stores their data in the database by connecting with the backend user model. If user already has an account, it asks user for the same and sends user to login page.</a:t>
            </a:r>
            <a:endParaRPr sz="1100">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b="1" sz="1100">
              <a:solidFill>
                <a:srgbClr val="695D46"/>
              </a:solidFill>
              <a:latin typeface="Open Sans"/>
              <a:ea typeface="Open Sans"/>
              <a:cs typeface="Open Sans"/>
              <a:sym typeface="Open Sans"/>
            </a:endParaRPr>
          </a:p>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public_chat.ejs: </a:t>
            </a:r>
            <a:r>
              <a:rPr lang="en" sz="1100">
                <a:solidFill>
                  <a:srgbClr val="695D46"/>
                </a:solidFill>
                <a:latin typeface="Open Sans"/>
                <a:ea typeface="Open Sans"/>
                <a:cs typeface="Open Sans"/>
                <a:sym typeface="Open Sans"/>
              </a:rPr>
              <a:t>Creating the chatting area, with a welcome note for the user. It has a scrollable chat messages container and a “Enter Message” textbox with a send button and a logout button. The socket.io code to access the newly received message and send a new message to the client is applied here.</a:t>
            </a:r>
            <a:endParaRPr sz="1100">
              <a:solidFill>
                <a:srgbClr val="695D46"/>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269" name="Google Shape;269;p2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have used Socket programming to build a platform for reliable conveyance and smooth flow of information from the administration to the students alongside functionality of students being able to communicate with each other as well. The platform(Group chat app) has authentication feature as well so only relevant people(Students of same college) can participate and use the platform.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12050" y="208950"/>
            <a:ext cx="4454100" cy="587700"/>
          </a:xfrm>
          <a:prstGeom prst="rect">
            <a:avLst/>
          </a:prstGeom>
        </p:spPr>
        <p:txBody>
          <a:bodyPr anchorCtr="0" anchor="t" bIns="91425" lIns="91425" spcFirstLastPara="1" rIns="91425" wrap="square" tIns="91425">
            <a:noAutofit/>
          </a:bodyPr>
          <a:lstStyle/>
          <a:p>
            <a:pPr indent="0" lvl="0" marL="0" rtl="0" algn="ctr">
              <a:lnSpc>
                <a:spcPct val="120000"/>
              </a:lnSpc>
              <a:spcBef>
                <a:spcPts val="600"/>
              </a:spcBef>
              <a:spcAft>
                <a:spcPts val="0"/>
              </a:spcAft>
              <a:buNone/>
            </a:pPr>
            <a:r>
              <a:rPr b="1" lang="en" sz="1700">
                <a:solidFill>
                  <a:srgbClr val="695D46"/>
                </a:solidFill>
                <a:latin typeface="Open Sans"/>
                <a:ea typeface="Open Sans"/>
                <a:cs typeface="Open Sans"/>
                <a:sym typeface="Open Sans"/>
              </a:rPr>
              <a:t>Backend Architecture for User Model </a:t>
            </a:r>
            <a:endParaRPr b="1"/>
          </a:p>
        </p:txBody>
      </p:sp>
      <p:sp>
        <p:nvSpPr>
          <p:cNvPr id="141" name="Google Shape;141;p15"/>
          <p:cNvSpPr txBox="1"/>
          <p:nvPr>
            <p:ph idx="1" type="body"/>
          </p:nvPr>
        </p:nvSpPr>
        <p:spPr>
          <a:xfrm>
            <a:off x="211950" y="853825"/>
            <a:ext cx="4454100" cy="3534900"/>
          </a:xfrm>
          <a:prstGeom prst="rect">
            <a:avLst/>
          </a:prstGeom>
        </p:spPr>
        <p:txBody>
          <a:bodyPr anchorCtr="0" anchor="t" bIns="91425" lIns="91425" spcFirstLastPara="1" rIns="91425" wrap="square" tIns="91425">
            <a:noAutofit/>
          </a:bodyPr>
          <a:lstStyle/>
          <a:p>
            <a:pPr indent="-304800" lvl="0" marL="457200" rtl="0" algn="l">
              <a:lnSpc>
                <a:spcPct val="120000"/>
              </a:lnSpc>
              <a:spcBef>
                <a:spcPts val="60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The app has a User model that defines basic information of a user like name, email, password and date.</a:t>
            </a:r>
            <a:endParaRPr sz="1200">
              <a:solidFill>
                <a:srgbClr val="695D46"/>
              </a:solidFill>
              <a:latin typeface="Open Sans"/>
              <a:ea typeface="Open Sans"/>
              <a:cs typeface="Open Sans"/>
              <a:sym typeface="Open Sans"/>
            </a:endParaRPr>
          </a:p>
          <a:p>
            <a:pPr indent="-304800" lvl="0" marL="457200" rtl="0" algn="l">
              <a:lnSpc>
                <a:spcPct val="120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The information for all users is stored in a MongoDB database</a:t>
            </a:r>
            <a:endParaRPr sz="1200">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a:p>
        </p:txBody>
      </p:sp>
      <p:pic>
        <p:nvPicPr>
          <p:cNvPr id="142" name="Google Shape;142;p15"/>
          <p:cNvPicPr preferRelativeResize="0"/>
          <p:nvPr/>
        </p:nvPicPr>
        <p:blipFill>
          <a:blip r:embed="rId3">
            <a:alphaModFix/>
          </a:blip>
          <a:stretch>
            <a:fillRect/>
          </a:stretch>
        </p:blipFill>
        <p:spPr>
          <a:xfrm>
            <a:off x="4666150" y="208950"/>
            <a:ext cx="4258274" cy="472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401475" y="404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Index.Js</a:t>
            </a:r>
            <a:endParaRPr/>
          </a:p>
          <a:p>
            <a:pPr indent="0" lvl="0" marL="0" rtl="0" algn="l">
              <a:spcBef>
                <a:spcPts val="0"/>
              </a:spcBef>
              <a:spcAft>
                <a:spcPts val="0"/>
              </a:spcAft>
              <a:buNone/>
            </a:pPr>
            <a:r>
              <a:t/>
            </a:r>
            <a:endParaRPr/>
          </a:p>
        </p:txBody>
      </p:sp>
      <p:sp>
        <p:nvSpPr>
          <p:cNvPr id="148" name="Google Shape;148;p16"/>
          <p:cNvSpPr txBox="1"/>
          <p:nvPr>
            <p:ph idx="1" type="body"/>
          </p:nvPr>
        </p:nvSpPr>
        <p:spPr>
          <a:xfrm>
            <a:off x="401475" y="17515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It integrates the user model to the public_chat page route.</a:t>
            </a:r>
            <a:endParaRPr sz="1500"/>
          </a:p>
        </p:txBody>
      </p:sp>
      <p:pic>
        <p:nvPicPr>
          <p:cNvPr id="149" name="Google Shape;149;p16"/>
          <p:cNvPicPr preferRelativeResize="0"/>
          <p:nvPr/>
        </p:nvPicPr>
        <p:blipFill>
          <a:blip r:embed="rId3">
            <a:alphaModFix/>
          </a:blip>
          <a:stretch>
            <a:fillRect/>
          </a:stretch>
        </p:blipFill>
        <p:spPr>
          <a:xfrm>
            <a:off x="3660950" y="981075"/>
            <a:ext cx="5276850" cy="318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661375" y="403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155" name="Google Shape;155;p17"/>
          <p:cNvSpPr txBox="1"/>
          <p:nvPr>
            <p:ph idx="1" type="body"/>
          </p:nvPr>
        </p:nvSpPr>
        <p:spPr>
          <a:xfrm>
            <a:off x="819150" y="1512075"/>
            <a:ext cx="7670700" cy="2926800"/>
          </a:xfrm>
          <a:prstGeom prst="rect">
            <a:avLst/>
          </a:prstGeom>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Passport.js:</a:t>
            </a:r>
            <a:r>
              <a:rPr lang="en" sz="1100">
                <a:solidFill>
                  <a:srgbClr val="695D46"/>
                </a:solidFill>
                <a:latin typeface="Open Sans"/>
                <a:ea typeface="Open Sans"/>
                <a:cs typeface="Open Sans"/>
                <a:sym typeface="Open Sans"/>
              </a:rPr>
              <a:t> provides encryption with serializers and deserializer functions and makes login a secure process for the users</a:t>
            </a:r>
            <a:endParaRPr sz="1100">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auth.js: </a:t>
            </a:r>
            <a:r>
              <a:rPr lang="en" sz="1100">
                <a:solidFill>
                  <a:srgbClr val="695D46"/>
                </a:solidFill>
                <a:latin typeface="Open Sans"/>
                <a:ea typeface="Open Sans"/>
                <a:cs typeface="Open Sans"/>
                <a:sym typeface="Open Sans"/>
              </a:rPr>
              <a:t>it makes sure only trusted and authenticated emails are allowed else it will show an error message.</a:t>
            </a:r>
            <a:endParaRPr sz="1100">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298450" lvl="0" marL="457200" rtl="0" algn="l">
              <a:lnSpc>
                <a:spcPct val="120000"/>
              </a:lnSpc>
              <a:spcBef>
                <a:spcPts val="6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users.js :</a:t>
            </a:r>
            <a:r>
              <a:rPr lang="en" sz="1100">
                <a:solidFill>
                  <a:srgbClr val="695D46"/>
                </a:solidFill>
                <a:latin typeface="Open Sans"/>
                <a:ea typeface="Open Sans"/>
                <a:cs typeface="Open Sans"/>
                <a:sym typeface="Open Sans"/>
              </a:rPr>
              <a:t> used in registering the new user and validation of his details (checking of password length, checking the domain of email, comparison of  confirm password and password, checking if user already exists etc.)</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t/>
            </a:r>
            <a:endParaRPr sz="1500">
              <a:solidFill>
                <a:srgbClr val="695D46"/>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p:nvPr/>
        </p:nvSpPr>
        <p:spPr>
          <a:xfrm>
            <a:off x="3523650" y="674075"/>
            <a:ext cx="5206500" cy="41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936150" y="1251700"/>
            <a:ext cx="1209600" cy="9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8"/>
          <p:cNvCxnSpPr/>
          <p:nvPr/>
        </p:nvCxnSpPr>
        <p:spPr>
          <a:xfrm>
            <a:off x="946650" y="1441050"/>
            <a:ext cx="1220100" cy="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18"/>
          <p:cNvSpPr/>
          <p:nvPr/>
        </p:nvSpPr>
        <p:spPr>
          <a:xfrm>
            <a:off x="1083400" y="1714525"/>
            <a:ext cx="915000" cy="2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925600" y="3728675"/>
            <a:ext cx="1209600" cy="9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18"/>
          <p:cNvCxnSpPr/>
          <p:nvPr/>
        </p:nvCxnSpPr>
        <p:spPr>
          <a:xfrm>
            <a:off x="936100" y="3918025"/>
            <a:ext cx="1220100" cy="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8"/>
          <p:cNvSpPr/>
          <p:nvPr/>
        </p:nvSpPr>
        <p:spPr>
          <a:xfrm>
            <a:off x="1072850" y="4191500"/>
            <a:ext cx="915000" cy="2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4508900" y="1251700"/>
            <a:ext cx="1209600" cy="9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6759800" y="1427950"/>
            <a:ext cx="1718100" cy="64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nvSpPr>
        <p:spPr>
          <a:xfrm>
            <a:off x="4682438" y="1306900"/>
            <a:ext cx="7818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alibri"/>
                <a:ea typeface="Calibri"/>
                <a:cs typeface="Calibri"/>
                <a:sym typeface="Calibri"/>
              </a:rPr>
              <a:t>users.js</a:t>
            </a:r>
            <a:endParaRPr b="1" sz="1500">
              <a:latin typeface="Calibri"/>
              <a:ea typeface="Calibri"/>
              <a:cs typeface="Calibri"/>
              <a:sym typeface="Calibri"/>
            </a:endParaRPr>
          </a:p>
        </p:txBody>
      </p:sp>
      <p:sp>
        <p:nvSpPr>
          <p:cNvPr id="170" name="Google Shape;170;p18"/>
          <p:cNvSpPr txBox="1"/>
          <p:nvPr/>
        </p:nvSpPr>
        <p:spPr>
          <a:xfrm>
            <a:off x="7087700" y="1427950"/>
            <a:ext cx="11586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alibri"/>
                <a:ea typeface="Calibri"/>
                <a:cs typeface="Calibri"/>
                <a:sym typeface="Calibri"/>
              </a:rPr>
              <a:t>auth.js &amp;</a:t>
            </a:r>
            <a:endParaRPr b="1" sz="15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passport.js</a:t>
            </a:r>
            <a:endParaRPr b="1" sz="1500">
              <a:latin typeface="Calibri"/>
              <a:ea typeface="Calibri"/>
              <a:cs typeface="Calibri"/>
              <a:sym typeface="Calibri"/>
            </a:endParaRPr>
          </a:p>
        </p:txBody>
      </p:sp>
      <p:sp>
        <p:nvSpPr>
          <p:cNvPr id="171" name="Google Shape;171;p18"/>
          <p:cNvSpPr txBox="1"/>
          <p:nvPr/>
        </p:nvSpPr>
        <p:spPr>
          <a:xfrm>
            <a:off x="1025550" y="1659325"/>
            <a:ext cx="10623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login/signup</a:t>
            </a:r>
            <a:endParaRPr sz="1300">
              <a:latin typeface="Calibri"/>
              <a:ea typeface="Calibri"/>
              <a:cs typeface="Calibri"/>
              <a:sym typeface="Calibri"/>
            </a:endParaRPr>
          </a:p>
        </p:txBody>
      </p:sp>
      <p:sp>
        <p:nvSpPr>
          <p:cNvPr id="172" name="Google Shape;172;p18"/>
          <p:cNvSpPr/>
          <p:nvPr/>
        </p:nvSpPr>
        <p:spPr>
          <a:xfrm>
            <a:off x="7320825" y="3628875"/>
            <a:ext cx="781800" cy="957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7320825" y="4025825"/>
            <a:ext cx="10623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mongodb</a:t>
            </a:r>
            <a:endParaRPr sz="1300">
              <a:latin typeface="Calibri"/>
              <a:ea typeface="Calibri"/>
              <a:cs typeface="Calibri"/>
              <a:sym typeface="Calibri"/>
            </a:endParaRPr>
          </a:p>
        </p:txBody>
      </p:sp>
      <p:sp>
        <p:nvSpPr>
          <p:cNvPr id="174" name="Google Shape;174;p18"/>
          <p:cNvSpPr txBox="1"/>
          <p:nvPr/>
        </p:nvSpPr>
        <p:spPr>
          <a:xfrm>
            <a:off x="1025550" y="4136300"/>
            <a:ext cx="10623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public_chat</a:t>
            </a:r>
            <a:endParaRPr sz="1300">
              <a:latin typeface="Calibri"/>
              <a:ea typeface="Calibri"/>
              <a:cs typeface="Calibri"/>
              <a:sym typeface="Calibri"/>
            </a:endParaRPr>
          </a:p>
        </p:txBody>
      </p:sp>
      <p:cxnSp>
        <p:nvCxnSpPr>
          <p:cNvPr id="175" name="Google Shape;175;p18"/>
          <p:cNvCxnSpPr/>
          <p:nvPr/>
        </p:nvCxnSpPr>
        <p:spPr>
          <a:xfrm>
            <a:off x="2250950" y="1504150"/>
            <a:ext cx="2124600" cy="105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p:nvPr/>
        </p:nvCxnSpPr>
        <p:spPr>
          <a:xfrm rot="10800000">
            <a:off x="2293050" y="1945950"/>
            <a:ext cx="2072100" cy="10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8"/>
          <p:cNvCxnSpPr/>
          <p:nvPr/>
        </p:nvCxnSpPr>
        <p:spPr>
          <a:xfrm rot="5400000">
            <a:off x="7132625" y="2848663"/>
            <a:ext cx="1330800" cy="63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p:nvPr/>
        </p:nvCxnSpPr>
        <p:spPr>
          <a:xfrm rot="-5400000">
            <a:off x="6887075" y="2858549"/>
            <a:ext cx="1297800" cy="63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8"/>
          <p:cNvCxnSpPr/>
          <p:nvPr/>
        </p:nvCxnSpPr>
        <p:spPr>
          <a:xfrm rot="-5400000">
            <a:off x="881450" y="2986699"/>
            <a:ext cx="1297800" cy="63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8"/>
          <p:cNvCxnSpPr>
            <a:stCxn id="167" idx="2"/>
          </p:cNvCxnSpPr>
          <p:nvPr/>
        </p:nvCxnSpPr>
        <p:spPr>
          <a:xfrm flipH="1">
            <a:off x="5111900" y="2251000"/>
            <a:ext cx="1800" cy="21141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8"/>
          <p:cNvCxnSpPr/>
          <p:nvPr/>
        </p:nvCxnSpPr>
        <p:spPr>
          <a:xfrm rot="10800000">
            <a:off x="2240350" y="4338750"/>
            <a:ext cx="2871600" cy="264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8"/>
          <p:cNvSpPr txBox="1"/>
          <p:nvPr/>
        </p:nvSpPr>
        <p:spPr>
          <a:xfrm>
            <a:off x="5611475" y="1548850"/>
            <a:ext cx="1329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a:t>
            </a:r>
            <a:endParaRPr sz="1500">
              <a:latin typeface="Calibri"/>
              <a:ea typeface="Calibri"/>
              <a:cs typeface="Calibri"/>
              <a:sym typeface="Calibri"/>
            </a:endParaRPr>
          </a:p>
        </p:txBody>
      </p:sp>
      <p:sp>
        <p:nvSpPr>
          <p:cNvPr id="183" name="Google Shape;183;p18"/>
          <p:cNvSpPr txBox="1"/>
          <p:nvPr/>
        </p:nvSpPr>
        <p:spPr>
          <a:xfrm>
            <a:off x="7794875" y="2450100"/>
            <a:ext cx="781800" cy="8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find/</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create user</a:t>
            </a:r>
            <a:endParaRPr sz="1500">
              <a:latin typeface="Calibri"/>
              <a:ea typeface="Calibri"/>
              <a:cs typeface="Calibri"/>
              <a:sym typeface="Calibri"/>
            </a:endParaRPr>
          </a:p>
        </p:txBody>
      </p:sp>
      <p:sp>
        <p:nvSpPr>
          <p:cNvPr id="184" name="Google Shape;184;p18"/>
          <p:cNvSpPr txBox="1"/>
          <p:nvPr/>
        </p:nvSpPr>
        <p:spPr>
          <a:xfrm>
            <a:off x="6476825" y="2450113"/>
            <a:ext cx="1062300" cy="8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serialize</a:t>
            </a:r>
            <a:r>
              <a:rPr lang="en"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de</a:t>
            </a:r>
            <a:r>
              <a:rPr lang="en" sz="1500">
                <a:latin typeface="Calibri"/>
                <a:ea typeface="Calibri"/>
                <a:cs typeface="Calibri"/>
                <a:sym typeface="Calibri"/>
              </a:rPr>
              <a:t>serialize</a:t>
            </a:r>
            <a:r>
              <a:rPr lang="en" sz="1500">
                <a:latin typeface="Calibri"/>
                <a:ea typeface="Calibri"/>
                <a:cs typeface="Calibri"/>
                <a:sym typeface="Calibri"/>
              </a:rPr>
              <a:t> user</a:t>
            </a:r>
            <a:endParaRPr sz="1500">
              <a:latin typeface="Calibri"/>
              <a:ea typeface="Calibri"/>
              <a:cs typeface="Calibri"/>
              <a:sym typeface="Calibri"/>
            </a:endParaRPr>
          </a:p>
        </p:txBody>
      </p:sp>
      <p:sp>
        <p:nvSpPr>
          <p:cNvPr id="185" name="Google Shape;185;p18"/>
          <p:cNvSpPr txBox="1"/>
          <p:nvPr/>
        </p:nvSpPr>
        <p:spPr>
          <a:xfrm>
            <a:off x="2517850" y="1181850"/>
            <a:ext cx="18135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auth/login/signup</a:t>
            </a:r>
            <a:endParaRPr sz="1500">
              <a:latin typeface="Calibri"/>
              <a:ea typeface="Calibri"/>
              <a:cs typeface="Calibri"/>
              <a:sym typeface="Calibri"/>
            </a:endParaRPr>
          </a:p>
        </p:txBody>
      </p:sp>
      <p:sp>
        <p:nvSpPr>
          <p:cNvPr id="186" name="Google Shape;186;p18"/>
          <p:cNvSpPr txBox="1"/>
          <p:nvPr/>
        </p:nvSpPr>
        <p:spPr>
          <a:xfrm>
            <a:off x="2547225" y="1919425"/>
            <a:ext cx="17181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auth/login failed</a:t>
            </a:r>
            <a:endParaRPr sz="1500">
              <a:latin typeface="Calibri"/>
              <a:ea typeface="Calibri"/>
              <a:cs typeface="Calibri"/>
              <a:sym typeface="Calibri"/>
            </a:endParaRPr>
          </a:p>
        </p:txBody>
      </p:sp>
      <p:sp>
        <p:nvSpPr>
          <p:cNvPr id="187" name="Google Shape;187;p18"/>
          <p:cNvSpPr txBox="1"/>
          <p:nvPr/>
        </p:nvSpPr>
        <p:spPr>
          <a:xfrm>
            <a:off x="2790800" y="3960100"/>
            <a:ext cx="17181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auth/login success</a:t>
            </a:r>
            <a:endParaRPr sz="1500">
              <a:latin typeface="Calibri"/>
              <a:ea typeface="Calibri"/>
              <a:cs typeface="Calibri"/>
              <a:sym typeface="Calibri"/>
            </a:endParaRPr>
          </a:p>
        </p:txBody>
      </p:sp>
      <p:sp>
        <p:nvSpPr>
          <p:cNvPr id="188" name="Google Shape;188;p18"/>
          <p:cNvSpPr txBox="1"/>
          <p:nvPr/>
        </p:nvSpPr>
        <p:spPr>
          <a:xfrm>
            <a:off x="429775" y="2787325"/>
            <a:ext cx="11586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auth/logout</a:t>
            </a:r>
            <a:endParaRPr sz="1500">
              <a:latin typeface="Calibri"/>
              <a:ea typeface="Calibri"/>
              <a:cs typeface="Calibri"/>
              <a:sym typeface="Calibri"/>
            </a:endParaRPr>
          </a:p>
        </p:txBody>
      </p:sp>
      <p:sp>
        <p:nvSpPr>
          <p:cNvPr id="189" name="Google Shape;189;p18"/>
          <p:cNvSpPr txBox="1"/>
          <p:nvPr/>
        </p:nvSpPr>
        <p:spPr>
          <a:xfrm>
            <a:off x="4570350" y="1627813"/>
            <a:ext cx="12201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Validation of </a:t>
            </a:r>
            <a:r>
              <a:rPr lang="en" sz="900">
                <a:latin typeface="Calibri"/>
                <a:ea typeface="Calibri"/>
                <a:cs typeface="Calibri"/>
                <a:sym typeface="Calibri"/>
              </a:rPr>
              <a:t>email</a:t>
            </a:r>
            <a:r>
              <a:rPr lang="en" sz="900">
                <a:latin typeface="Calibri"/>
                <a:ea typeface="Calibri"/>
                <a:cs typeface="Calibri"/>
                <a:sym typeface="Calibri"/>
              </a:rPr>
              <a:t> and hashing of password</a:t>
            </a:r>
            <a:endParaRPr sz="900">
              <a:latin typeface="Calibri"/>
              <a:ea typeface="Calibri"/>
              <a:cs typeface="Calibri"/>
              <a:sym typeface="Calibri"/>
            </a:endParaRPr>
          </a:p>
        </p:txBody>
      </p:sp>
      <p:sp>
        <p:nvSpPr>
          <p:cNvPr id="190" name="Google Shape;190;p18"/>
          <p:cNvSpPr txBox="1"/>
          <p:nvPr>
            <p:ph type="title"/>
          </p:nvPr>
        </p:nvSpPr>
        <p:spPr>
          <a:xfrm>
            <a:off x="429775" y="241650"/>
            <a:ext cx="27045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191" name="Google Shape;191;p18"/>
          <p:cNvSpPr txBox="1"/>
          <p:nvPr/>
        </p:nvSpPr>
        <p:spPr>
          <a:xfrm>
            <a:off x="1025550" y="761125"/>
            <a:ext cx="10623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Front end</a:t>
            </a:r>
            <a:endParaRPr b="1">
              <a:latin typeface="Calibri"/>
              <a:ea typeface="Calibri"/>
              <a:cs typeface="Calibri"/>
              <a:sym typeface="Calibri"/>
            </a:endParaRPr>
          </a:p>
        </p:txBody>
      </p:sp>
      <p:sp>
        <p:nvSpPr>
          <p:cNvPr id="192" name="Google Shape;192;p18"/>
          <p:cNvSpPr txBox="1"/>
          <p:nvPr/>
        </p:nvSpPr>
        <p:spPr>
          <a:xfrm>
            <a:off x="5790450" y="674075"/>
            <a:ext cx="10623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Back end</a:t>
            </a:r>
            <a:endParaRPr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819150" y="458325"/>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600"/>
              </a:spcBef>
              <a:spcAft>
                <a:spcPts val="0"/>
              </a:spcAft>
              <a:buNone/>
            </a:pPr>
            <a:r>
              <a:rPr b="1" lang="en" sz="1700">
                <a:solidFill>
                  <a:srgbClr val="695D46"/>
                </a:solidFill>
                <a:latin typeface="Open Sans"/>
                <a:ea typeface="Open Sans"/>
                <a:cs typeface="Open Sans"/>
                <a:sym typeface="Open Sans"/>
              </a:rPr>
              <a:t>Backend Architecture for creating routes</a:t>
            </a:r>
            <a:endParaRPr b="1"/>
          </a:p>
        </p:txBody>
      </p:sp>
      <p:sp>
        <p:nvSpPr>
          <p:cNvPr id="198" name="Google Shape;198;p19"/>
          <p:cNvSpPr txBox="1"/>
          <p:nvPr>
            <p:ph idx="1" type="body"/>
          </p:nvPr>
        </p:nvSpPr>
        <p:spPr>
          <a:xfrm>
            <a:off x="819150" y="1412925"/>
            <a:ext cx="7670700" cy="3025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a:solidFill>
                  <a:srgbClr val="695D46"/>
                </a:solidFill>
                <a:latin typeface="Open Sans"/>
                <a:ea typeface="Open Sans"/>
                <a:cs typeface="Open Sans"/>
                <a:sym typeface="Open Sans"/>
              </a:rPr>
              <a:t>There are following route for each purpose:</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t/>
            </a:r>
            <a:endParaRPr>
              <a:solidFill>
                <a:srgbClr val="695D46"/>
              </a:solidFill>
              <a:latin typeface="Open Sans"/>
              <a:ea typeface="Open Sans"/>
              <a:cs typeface="Open Sans"/>
              <a:sym typeface="Open Sans"/>
            </a:endParaRPr>
          </a:p>
          <a:p>
            <a:pPr indent="-311150" lvl="0" marL="457200" rtl="0" algn="l">
              <a:lnSpc>
                <a:spcPct val="120000"/>
              </a:lnSpc>
              <a:spcBef>
                <a:spcPts val="600"/>
              </a:spcBef>
              <a:spcAft>
                <a:spcPts val="0"/>
              </a:spcAft>
              <a:buClr>
                <a:srgbClr val="695D46"/>
              </a:buClr>
              <a:buSzPts val="1300"/>
              <a:buFont typeface="Open Sans"/>
              <a:buChar char="●"/>
            </a:pPr>
            <a:r>
              <a:rPr b="1" lang="en">
                <a:solidFill>
                  <a:srgbClr val="695D46"/>
                </a:solidFill>
                <a:latin typeface="Open Sans"/>
                <a:ea typeface="Open Sans"/>
                <a:cs typeface="Open Sans"/>
                <a:sym typeface="Open Sans"/>
              </a:rPr>
              <a:t>user.js</a:t>
            </a:r>
            <a:r>
              <a:rPr lang="en">
                <a:solidFill>
                  <a:srgbClr val="695D46"/>
                </a:solidFill>
                <a:latin typeface="Open Sans"/>
                <a:ea typeface="Open Sans"/>
                <a:cs typeface="Open Sans"/>
                <a:sym typeface="Open Sans"/>
              </a:rPr>
              <a:t> : It integrates the user model to the login page route, register page route, and also takes care of logout on the public chat page.</a:t>
            </a:r>
            <a:endParaRPr>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a:solidFill>
                <a:srgbClr val="695D46"/>
              </a:solidFill>
              <a:latin typeface="Open Sans"/>
              <a:ea typeface="Open Sans"/>
              <a:cs typeface="Open Sans"/>
              <a:sym typeface="Open Sans"/>
            </a:endParaRPr>
          </a:p>
          <a:p>
            <a:pPr indent="-311150" lvl="0" marL="457200" rtl="0" algn="l">
              <a:lnSpc>
                <a:spcPct val="120000"/>
              </a:lnSpc>
              <a:spcBef>
                <a:spcPts val="600"/>
              </a:spcBef>
              <a:spcAft>
                <a:spcPts val="0"/>
              </a:spcAft>
              <a:buClr>
                <a:srgbClr val="695D46"/>
              </a:buClr>
              <a:buSzPts val="1300"/>
              <a:buFont typeface="Open Sans"/>
              <a:buChar char="●"/>
            </a:pPr>
            <a:r>
              <a:rPr b="1" lang="en">
                <a:solidFill>
                  <a:srgbClr val="695D46"/>
                </a:solidFill>
                <a:latin typeface="Open Sans"/>
                <a:ea typeface="Open Sans"/>
                <a:cs typeface="Open Sans"/>
                <a:sym typeface="Open Sans"/>
              </a:rPr>
              <a:t>public_chat.Js</a:t>
            </a:r>
            <a:r>
              <a:rPr lang="en">
                <a:solidFill>
                  <a:srgbClr val="695D46"/>
                </a:solidFill>
                <a:latin typeface="Open Sans"/>
                <a:ea typeface="Open Sans"/>
                <a:cs typeface="Open Sans"/>
                <a:sym typeface="Open Sans"/>
              </a:rPr>
              <a:t>: It handles integration of socket.io with the rest of the backend of the app by building a connection.</a:t>
            </a:r>
            <a:endParaRPr>
              <a:solidFill>
                <a:srgbClr val="695D46"/>
              </a:solidFill>
              <a:latin typeface="Open Sans"/>
              <a:ea typeface="Open Sans"/>
              <a:cs typeface="Open Sans"/>
              <a:sym typeface="Open Sans"/>
            </a:endParaRPr>
          </a:p>
          <a:p>
            <a:pPr indent="0" lvl="0" marL="457200" rtl="0" algn="l">
              <a:lnSpc>
                <a:spcPct val="120000"/>
              </a:lnSpc>
              <a:spcBef>
                <a:spcPts val="600"/>
              </a:spcBef>
              <a:spcAft>
                <a:spcPts val="0"/>
              </a:spcAft>
              <a:buNone/>
            </a:pPr>
            <a:r>
              <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p:nvPr/>
        </p:nvSpPr>
        <p:spPr>
          <a:xfrm>
            <a:off x="991525" y="1189825"/>
            <a:ext cx="1289100" cy="39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Starting Page</a:t>
            </a:r>
            <a:endParaRPr/>
          </a:p>
        </p:txBody>
      </p:sp>
      <p:sp>
        <p:nvSpPr>
          <p:cNvPr id="204" name="Google Shape;204;p20"/>
          <p:cNvSpPr/>
          <p:nvPr/>
        </p:nvSpPr>
        <p:spPr>
          <a:xfrm>
            <a:off x="4572000" y="1189825"/>
            <a:ext cx="1437600" cy="39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Login page</a:t>
            </a:r>
            <a:endParaRPr/>
          </a:p>
        </p:txBody>
      </p:sp>
      <p:cxnSp>
        <p:nvCxnSpPr>
          <p:cNvPr id="205" name="Google Shape;205;p20"/>
          <p:cNvCxnSpPr>
            <a:stCxn id="203" idx="3"/>
            <a:endCxn id="204" idx="1"/>
          </p:cNvCxnSpPr>
          <p:nvPr/>
        </p:nvCxnSpPr>
        <p:spPr>
          <a:xfrm>
            <a:off x="2280625" y="1388125"/>
            <a:ext cx="2291400" cy="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0"/>
          <p:cNvSpPr txBox="1"/>
          <p:nvPr/>
        </p:nvSpPr>
        <p:spPr>
          <a:xfrm>
            <a:off x="2280625" y="1288975"/>
            <a:ext cx="22914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On clicking Login button</a:t>
            </a:r>
            <a:endParaRPr>
              <a:latin typeface="Calibri"/>
              <a:ea typeface="Calibri"/>
              <a:cs typeface="Calibri"/>
              <a:sym typeface="Calibri"/>
            </a:endParaRPr>
          </a:p>
        </p:txBody>
      </p:sp>
      <p:sp>
        <p:nvSpPr>
          <p:cNvPr id="207" name="Google Shape;207;p20"/>
          <p:cNvSpPr/>
          <p:nvPr/>
        </p:nvSpPr>
        <p:spPr>
          <a:xfrm>
            <a:off x="917275" y="2714275"/>
            <a:ext cx="1437600" cy="39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Register Page</a:t>
            </a:r>
            <a:endParaRPr/>
          </a:p>
        </p:txBody>
      </p:sp>
      <p:cxnSp>
        <p:nvCxnSpPr>
          <p:cNvPr id="208" name="Google Shape;208;p20"/>
          <p:cNvCxnSpPr>
            <a:stCxn id="203" idx="2"/>
            <a:endCxn id="207" idx="0"/>
          </p:cNvCxnSpPr>
          <p:nvPr/>
        </p:nvCxnSpPr>
        <p:spPr>
          <a:xfrm>
            <a:off x="1636075" y="1586425"/>
            <a:ext cx="0" cy="11280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20"/>
          <p:cNvSpPr txBox="1"/>
          <p:nvPr/>
        </p:nvSpPr>
        <p:spPr>
          <a:xfrm>
            <a:off x="1549250" y="1927225"/>
            <a:ext cx="21690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On clicking Register button</a:t>
            </a:r>
            <a:endParaRPr>
              <a:latin typeface="Calibri"/>
              <a:ea typeface="Calibri"/>
              <a:cs typeface="Calibri"/>
              <a:sym typeface="Calibri"/>
            </a:endParaRPr>
          </a:p>
        </p:txBody>
      </p:sp>
      <p:sp>
        <p:nvSpPr>
          <p:cNvPr id="210" name="Google Shape;210;p20"/>
          <p:cNvSpPr/>
          <p:nvPr/>
        </p:nvSpPr>
        <p:spPr>
          <a:xfrm>
            <a:off x="7101750" y="849025"/>
            <a:ext cx="1437600" cy="1078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 Cred-entials</a:t>
            </a:r>
            <a:endParaRPr/>
          </a:p>
        </p:txBody>
      </p:sp>
      <p:sp>
        <p:nvSpPr>
          <p:cNvPr id="211" name="Google Shape;211;p20"/>
          <p:cNvSpPr/>
          <p:nvPr/>
        </p:nvSpPr>
        <p:spPr>
          <a:xfrm>
            <a:off x="7021200" y="2862925"/>
            <a:ext cx="1598700" cy="39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Public Chat</a:t>
            </a:r>
            <a:endParaRPr/>
          </a:p>
        </p:txBody>
      </p:sp>
      <p:cxnSp>
        <p:nvCxnSpPr>
          <p:cNvPr id="212" name="Google Shape;212;p20"/>
          <p:cNvCxnSpPr>
            <a:stCxn id="204" idx="3"/>
            <a:endCxn id="210" idx="1"/>
          </p:cNvCxnSpPr>
          <p:nvPr/>
        </p:nvCxnSpPr>
        <p:spPr>
          <a:xfrm>
            <a:off x="6009600" y="1388125"/>
            <a:ext cx="1092300" cy="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0"/>
          <p:cNvCxnSpPr>
            <a:stCxn id="210" idx="2"/>
            <a:endCxn id="211" idx="0"/>
          </p:cNvCxnSpPr>
          <p:nvPr/>
        </p:nvCxnSpPr>
        <p:spPr>
          <a:xfrm>
            <a:off x="7820550" y="1927225"/>
            <a:ext cx="0" cy="9357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0"/>
          <p:cNvCxnSpPr>
            <a:stCxn id="210" idx="3"/>
            <a:endCxn id="204" idx="0"/>
          </p:cNvCxnSpPr>
          <p:nvPr/>
        </p:nvCxnSpPr>
        <p:spPr>
          <a:xfrm rot="10800000">
            <a:off x="5290950" y="1189825"/>
            <a:ext cx="3248400" cy="198300"/>
          </a:xfrm>
          <a:prstGeom prst="curvedConnector4">
            <a:avLst>
              <a:gd fmla="val -7330" name="adj1"/>
              <a:gd fmla="val 391944" name="adj2"/>
            </a:avLst>
          </a:prstGeom>
          <a:noFill/>
          <a:ln cap="flat" cmpd="sng" w="9525">
            <a:solidFill>
              <a:schemeClr val="dk2"/>
            </a:solidFill>
            <a:prstDash val="solid"/>
            <a:round/>
            <a:headEnd len="med" w="med" type="none"/>
            <a:tailEnd len="med" w="med" type="none"/>
          </a:ln>
        </p:spPr>
      </p:cxnSp>
      <p:sp>
        <p:nvSpPr>
          <p:cNvPr id="215" name="Google Shape;215;p20"/>
          <p:cNvSpPr txBox="1"/>
          <p:nvPr/>
        </p:nvSpPr>
        <p:spPr>
          <a:xfrm>
            <a:off x="7721450" y="2168725"/>
            <a:ext cx="4710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p:txBody>
      </p:sp>
      <p:sp>
        <p:nvSpPr>
          <p:cNvPr id="216" name="Google Shape;216;p20"/>
          <p:cNvSpPr txBox="1"/>
          <p:nvPr/>
        </p:nvSpPr>
        <p:spPr>
          <a:xfrm>
            <a:off x="6692700" y="509550"/>
            <a:ext cx="4092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No</a:t>
            </a:r>
            <a:endParaRPr>
              <a:latin typeface="Calibri"/>
              <a:ea typeface="Calibri"/>
              <a:cs typeface="Calibri"/>
              <a:sym typeface="Calibri"/>
            </a:endParaRPr>
          </a:p>
        </p:txBody>
      </p:sp>
      <p:sp>
        <p:nvSpPr>
          <p:cNvPr id="217" name="Google Shape;217;p20"/>
          <p:cNvSpPr/>
          <p:nvPr/>
        </p:nvSpPr>
        <p:spPr>
          <a:xfrm>
            <a:off x="4403100" y="2268025"/>
            <a:ext cx="1775400" cy="1289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for errors?</a:t>
            </a:r>
            <a:endParaRPr/>
          </a:p>
        </p:txBody>
      </p:sp>
      <p:sp>
        <p:nvSpPr>
          <p:cNvPr id="218" name="Google Shape;218;p20"/>
          <p:cNvSpPr txBox="1"/>
          <p:nvPr/>
        </p:nvSpPr>
        <p:spPr>
          <a:xfrm>
            <a:off x="5290650" y="1691650"/>
            <a:ext cx="7191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No Errors</a:t>
            </a:r>
            <a:endParaRPr>
              <a:latin typeface="Calibri"/>
              <a:ea typeface="Calibri"/>
              <a:cs typeface="Calibri"/>
              <a:sym typeface="Calibri"/>
            </a:endParaRPr>
          </a:p>
        </p:txBody>
      </p:sp>
      <p:cxnSp>
        <p:nvCxnSpPr>
          <p:cNvPr id="219" name="Google Shape;219;p20"/>
          <p:cNvCxnSpPr>
            <a:stCxn id="207" idx="2"/>
            <a:endCxn id="217" idx="2"/>
          </p:cNvCxnSpPr>
          <p:nvPr/>
        </p:nvCxnSpPr>
        <p:spPr>
          <a:xfrm flipH="1" rot="-5400000">
            <a:off x="3240175" y="1506775"/>
            <a:ext cx="446400" cy="3654600"/>
          </a:xfrm>
          <a:prstGeom prst="curvedConnector3">
            <a:avLst>
              <a:gd fmla="val 153413" name="adj1"/>
            </a:avLst>
          </a:prstGeom>
          <a:noFill/>
          <a:ln cap="flat" cmpd="sng" w="9525">
            <a:solidFill>
              <a:schemeClr val="dk2"/>
            </a:solidFill>
            <a:prstDash val="solid"/>
            <a:round/>
            <a:headEnd len="med" w="med" type="none"/>
            <a:tailEnd len="med" w="med" type="none"/>
          </a:ln>
        </p:spPr>
      </p:cxnSp>
      <p:sp>
        <p:nvSpPr>
          <p:cNvPr id="220" name="Google Shape;220;p20"/>
          <p:cNvSpPr txBox="1"/>
          <p:nvPr/>
        </p:nvSpPr>
        <p:spPr>
          <a:xfrm>
            <a:off x="2962175" y="3706625"/>
            <a:ext cx="1239300" cy="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Detected some errors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cxnSp>
        <p:nvCxnSpPr>
          <p:cNvPr id="221" name="Google Shape;221;p20"/>
          <p:cNvCxnSpPr>
            <a:stCxn id="207" idx="3"/>
            <a:endCxn id="217" idx="1"/>
          </p:cNvCxnSpPr>
          <p:nvPr/>
        </p:nvCxnSpPr>
        <p:spPr>
          <a:xfrm>
            <a:off x="2354875" y="2912575"/>
            <a:ext cx="2048100" cy="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0"/>
          <p:cNvCxnSpPr>
            <a:stCxn id="217" idx="0"/>
            <a:endCxn id="204" idx="2"/>
          </p:cNvCxnSpPr>
          <p:nvPr/>
        </p:nvCxnSpPr>
        <p:spPr>
          <a:xfrm rot="10800000">
            <a:off x="5290800" y="1586425"/>
            <a:ext cx="0" cy="68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60950" y="435000"/>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programming</a:t>
            </a:r>
            <a:endParaRPr/>
          </a:p>
        </p:txBody>
      </p:sp>
      <p:sp>
        <p:nvSpPr>
          <p:cNvPr id="228" name="Google Shape;228;p21"/>
          <p:cNvSpPr txBox="1"/>
          <p:nvPr>
            <p:ph idx="1" type="body"/>
          </p:nvPr>
        </p:nvSpPr>
        <p:spPr>
          <a:xfrm>
            <a:off x="437550" y="1115450"/>
            <a:ext cx="8268900" cy="325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Set the environment variable PORT to tell the web server what port to listen on.</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000000"/>
              </a:solidFill>
              <a:highlight>
                <a:srgbClr val="FFFFFF"/>
              </a:highlight>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Created an event to send the username to the server when people click on the button.</a:t>
            </a:r>
            <a:br>
              <a:rPr lang="en" sz="1200">
                <a:solidFill>
                  <a:srgbClr val="000000"/>
                </a:solidFill>
                <a:highlight>
                  <a:srgbClr val="FFFFFF"/>
                </a:highlight>
                <a:latin typeface="Arial"/>
                <a:ea typeface="Arial"/>
                <a:cs typeface="Arial"/>
                <a:sym typeface="Arial"/>
              </a:rPr>
            </a:br>
            <a:br>
              <a:rPr lang="en" sz="1200">
                <a:solidFill>
                  <a:srgbClr val="000000"/>
                </a:solidFill>
                <a:highlight>
                  <a:srgbClr val="FFFFFF"/>
                </a:highlight>
                <a:latin typeface="Arial"/>
                <a:ea typeface="Arial"/>
                <a:cs typeface="Arial"/>
                <a:sym typeface="Arial"/>
              </a:rPr>
            </a:br>
            <a:br>
              <a:rPr lang="en" sz="1200">
                <a:solidFill>
                  <a:srgbClr val="000000"/>
                </a:solidFill>
                <a:highlight>
                  <a:srgbClr val="FFFFFF"/>
                </a:highlight>
                <a:latin typeface="Arial"/>
                <a:ea typeface="Arial"/>
                <a:cs typeface="Arial"/>
                <a:sym typeface="Arial"/>
              </a:rPr>
            </a:b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highlight>
                  <a:schemeClr val="dk1"/>
                </a:highlight>
                <a:latin typeface="Arial"/>
                <a:ea typeface="Arial"/>
                <a:cs typeface="Arial"/>
                <a:sym typeface="Arial"/>
              </a:rPr>
              <a:t>Created the server to accept the new username sent by client and update all users.</a:t>
            </a:r>
            <a:endParaRPr sz="1200">
              <a:solidFill>
                <a:srgbClr val="000000"/>
              </a:solidFill>
              <a:highlight>
                <a:schemeClr val="dk1"/>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highlight>
                  <a:schemeClr val="dk1"/>
                </a:highlight>
                <a:latin typeface="Arial"/>
                <a:ea typeface="Arial"/>
                <a:cs typeface="Arial"/>
                <a:sym typeface="Arial"/>
              </a:rPr>
              <a:t>Created the server to accept connections from the client. </a:t>
            </a:r>
            <a:br>
              <a:rPr lang="en" sz="1200">
                <a:solidFill>
                  <a:srgbClr val="000000"/>
                </a:solidFill>
                <a:highlight>
                  <a:srgbClr val="FFFFFF"/>
                </a:highlight>
                <a:latin typeface="Arial"/>
                <a:ea typeface="Arial"/>
                <a:cs typeface="Arial"/>
                <a:sym typeface="Arial"/>
              </a:rPr>
            </a:br>
            <a:endParaRPr/>
          </a:p>
        </p:txBody>
      </p:sp>
      <p:pic>
        <p:nvPicPr>
          <p:cNvPr id="229" name="Google Shape;229;p21"/>
          <p:cNvPicPr preferRelativeResize="0"/>
          <p:nvPr/>
        </p:nvPicPr>
        <p:blipFill>
          <a:blip r:embed="rId3">
            <a:alphaModFix/>
          </a:blip>
          <a:stretch>
            <a:fillRect/>
          </a:stretch>
        </p:blipFill>
        <p:spPr>
          <a:xfrm>
            <a:off x="997975" y="1533525"/>
            <a:ext cx="5943600" cy="1038225"/>
          </a:xfrm>
          <a:prstGeom prst="rect">
            <a:avLst/>
          </a:prstGeom>
          <a:noFill/>
          <a:ln>
            <a:noFill/>
          </a:ln>
        </p:spPr>
      </p:pic>
      <p:pic>
        <p:nvPicPr>
          <p:cNvPr id="230" name="Google Shape;230;p21"/>
          <p:cNvPicPr preferRelativeResize="0"/>
          <p:nvPr/>
        </p:nvPicPr>
        <p:blipFill>
          <a:blip r:embed="rId4">
            <a:alphaModFix/>
          </a:blip>
          <a:stretch>
            <a:fillRect/>
          </a:stretch>
        </p:blipFill>
        <p:spPr>
          <a:xfrm>
            <a:off x="997975" y="3141325"/>
            <a:ext cx="5476875" cy="24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