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317" r:id="rId2"/>
    <p:sldId id="258" r:id="rId3"/>
    <p:sldId id="318" r:id="rId4"/>
    <p:sldId id="319" r:id="rId5"/>
    <p:sldId id="320" r:id="rId6"/>
    <p:sldId id="322" r:id="rId7"/>
    <p:sldId id="323" r:id="rId8"/>
    <p:sldId id="330" r:id="rId9"/>
    <p:sldId id="332" r:id="rId10"/>
    <p:sldId id="331" r:id="rId11"/>
    <p:sldId id="333" r:id="rId12"/>
    <p:sldId id="339" r:id="rId13"/>
    <p:sldId id="340" r:id="rId14"/>
    <p:sldId id="338" r:id="rId15"/>
    <p:sldId id="336" r:id="rId16"/>
    <p:sldId id="324"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60" autoAdjust="0"/>
    <p:restoredTop sz="96187" autoAdjust="0"/>
  </p:normalViewPr>
  <p:slideViewPr>
    <p:cSldViewPr>
      <p:cViewPr varScale="1">
        <p:scale>
          <a:sx n="109" d="100"/>
          <a:sy n="109" d="100"/>
        </p:scale>
        <p:origin x="216" y="10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9ACB0-FAA6-4E70-B880-7598B12916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89F9D37-F81E-46E4-A150-60813FE953E5}">
      <dgm:prSet phldrT="[Text]" custT="1"/>
      <dgm:spPr/>
      <dgm:t>
        <a:bodyPr/>
        <a:lstStyle/>
        <a:p>
          <a:r>
            <a:rPr lang="en-US" sz="2800" dirty="0" smtClean="0"/>
            <a:t>Instant Answer</a:t>
          </a:r>
          <a:endParaRPr lang="en-US" sz="2800" dirty="0"/>
        </a:p>
      </dgm:t>
    </dgm:pt>
    <dgm:pt modelId="{1D56AD79-0381-4184-A19C-38B5F0C5F524}" type="parTrans" cxnId="{12F47873-42FF-4E4C-A5DD-3C36806ECA6B}">
      <dgm:prSet/>
      <dgm:spPr/>
      <dgm:t>
        <a:bodyPr/>
        <a:lstStyle/>
        <a:p>
          <a:endParaRPr lang="en-US"/>
        </a:p>
      </dgm:t>
    </dgm:pt>
    <dgm:pt modelId="{103A6BD1-3AEB-438D-B420-EB2BB7BFB701}" type="sibTrans" cxnId="{12F47873-42FF-4E4C-A5DD-3C36806ECA6B}">
      <dgm:prSet/>
      <dgm:spPr/>
      <dgm:t>
        <a:bodyPr/>
        <a:lstStyle/>
        <a:p>
          <a:endParaRPr lang="en-US"/>
        </a:p>
      </dgm:t>
    </dgm:pt>
    <dgm:pt modelId="{F6E8E9DF-3975-4941-BD26-A8DCD2BAE239}">
      <dgm:prSet phldrT="[Text]" custT="1"/>
      <dgm:spPr/>
      <dgm:t>
        <a:bodyPr/>
        <a:lstStyle/>
        <a:p>
          <a:r>
            <a:rPr lang="en-US" sz="2800" dirty="0" smtClean="0"/>
            <a:t>Portable</a:t>
          </a:r>
          <a:endParaRPr lang="en-US" sz="2800" dirty="0"/>
        </a:p>
      </dgm:t>
    </dgm:pt>
    <dgm:pt modelId="{36B1EC45-9371-4F16-8CD5-73E30A121D51}" type="parTrans" cxnId="{E642B5D7-2AC0-456A-AC73-F15FD3E28384}">
      <dgm:prSet/>
      <dgm:spPr/>
      <dgm:t>
        <a:bodyPr/>
        <a:lstStyle/>
        <a:p>
          <a:endParaRPr lang="en-US"/>
        </a:p>
      </dgm:t>
    </dgm:pt>
    <dgm:pt modelId="{03CEFAC3-6975-4081-9051-0245D7AB4C8E}" type="sibTrans" cxnId="{E642B5D7-2AC0-456A-AC73-F15FD3E28384}">
      <dgm:prSet/>
      <dgm:spPr/>
      <dgm:t>
        <a:bodyPr/>
        <a:lstStyle/>
        <a:p>
          <a:endParaRPr lang="en-US"/>
        </a:p>
      </dgm:t>
    </dgm:pt>
    <dgm:pt modelId="{62B2CE90-A96E-4A26-AD45-D47FB29A7884}" type="pres">
      <dgm:prSet presAssocID="{6F99ACB0-FAA6-4E70-B880-7598B12916A0}" presName="Name0" presStyleCnt="0">
        <dgm:presLayoutVars>
          <dgm:chMax val="7"/>
          <dgm:chPref val="7"/>
          <dgm:dir/>
        </dgm:presLayoutVars>
      </dgm:prSet>
      <dgm:spPr/>
      <dgm:t>
        <a:bodyPr/>
        <a:lstStyle/>
        <a:p>
          <a:endParaRPr lang="en-US"/>
        </a:p>
      </dgm:t>
    </dgm:pt>
    <dgm:pt modelId="{C020EC4E-C84C-4BAA-9BDA-4A2488879123}" type="pres">
      <dgm:prSet presAssocID="{6F99ACB0-FAA6-4E70-B880-7598B12916A0}" presName="Name1" presStyleCnt="0"/>
      <dgm:spPr/>
    </dgm:pt>
    <dgm:pt modelId="{45B32A48-681E-4E80-B696-A5263D8348F9}" type="pres">
      <dgm:prSet presAssocID="{6F99ACB0-FAA6-4E70-B880-7598B12916A0}" presName="cycle" presStyleCnt="0"/>
      <dgm:spPr/>
    </dgm:pt>
    <dgm:pt modelId="{AC0D26B2-4A1C-476F-B50A-19E0391F5790}" type="pres">
      <dgm:prSet presAssocID="{6F99ACB0-FAA6-4E70-B880-7598B12916A0}" presName="srcNode" presStyleLbl="node1" presStyleIdx="0" presStyleCnt="2"/>
      <dgm:spPr/>
    </dgm:pt>
    <dgm:pt modelId="{B0397E84-6FBE-4B06-8E75-FEF77F553A3A}" type="pres">
      <dgm:prSet presAssocID="{6F99ACB0-FAA6-4E70-B880-7598B12916A0}" presName="conn" presStyleLbl="parChTrans1D2" presStyleIdx="0" presStyleCnt="1"/>
      <dgm:spPr/>
      <dgm:t>
        <a:bodyPr/>
        <a:lstStyle/>
        <a:p>
          <a:endParaRPr lang="en-US"/>
        </a:p>
      </dgm:t>
    </dgm:pt>
    <dgm:pt modelId="{3AED6827-092E-42C9-84D0-C5D82661623A}" type="pres">
      <dgm:prSet presAssocID="{6F99ACB0-FAA6-4E70-B880-7598B12916A0}" presName="extraNode" presStyleLbl="node1" presStyleIdx="0" presStyleCnt="2"/>
      <dgm:spPr/>
    </dgm:pt>
    <dgm:pt modelId="{721947A5-B886-4DFF-B639-CAEB68D2FE92}" type="pres">
      <dgm:prSet presAssocID="{6F99ACB0-FAA6-4E70-B880-7598B12916A0}" presName="dstNode" presStyleLbl="node1" presStyleIdx="0" presStyleCnt="2"/>
      <dgm:spPr/>
    </dgm:pt>
    <dgm:pt modelId="{68832B8E-1311-4491-BAF9-3DF7EB41D0ED}" type="pres">
      <dgm:prSet presAssocID="{289F9D37-F81E-46E4-A150-60813FE953E5}" presName="text_1" presStyleLbl="node1" presStyleIdx="0" presStyleCnt="2" custLinFactNeighborX="1763" custLinFactNeighborY="-23833">
        <dgm:presLayoutVars>
          <dgm:bulletEnabled val="1"/>
        </dgm:presLayoutVars>
      </dgm:prSet>
      <dgm:spPr/>
      <dgm:t>
        <a:bodyPr/>
        <a:lstStyle/>
        <a:p>
          <a:endParaRPr lang="en-US"/>
        </a:p>
      </dgm:t>
    </dgm:pt>
    <dgm:pt modelId="{1173D452-0CD2-4A1E-A08E-4AD8FBFBE52E}" type="pres">
      <dgm:prSet presAssocID="{289F9D37-F81E-46E4-A150-60813FE953E5}" presName="accent_1" presStyleCnt="0"/>
      <dgm:spPr/>
    </dgm:pt>
    <dgm:pt modelId="{9568AEA6-E7DF-4192-82A4-D57B6B2EC40B}" type="pres">
      <dgm:prSet presAssocID="{289F9D37-F81E-46E4-A150-60813FE953E5}" presName="accentRepeatNode" presStyleLbl="solidFgAcc1" presStyleIdx="0" presStyleCnt="2" custLinFactNeighborY="-21176"/>
      <dgm:spPr/>
    </dgm:pt>
    <dgm:pt modelId="{F338EB5B-31D5-4AC6-AAF7-8BDADD73B21D}" type="pres">
      <dgm:prSet presAssocID="{F6E8E9DF-3975-4941-BD26-A8DCD2BAE239}" presName="text_2" presStyleLbl="node1" presStyleIdx="1" presStyleCnt="2" custLinFactNeighborY="28129">
        <dgm:presLayoutVars>
          <dgm:bulletEnabled val="1"/>
        </dgm:presLayoutVars>
      </dgm:prSet>
      <dgm:spPr/>
      <dgm:t>
        <a:bodyPr/>
        <a:lstStyle/>
        <a:p>
          <a:endParaRPr lang="en-US"/>
        </a:p>
      </dgm:t>
    </dgm:pt>
    <dgm:pt modelId="{F2C384D7-CF5E-4B03-A83B-FE9553EA7599}" type="pres">
      <dgm:prSet presAssocID="{F6E8E9DF-3975-4941-BD26-A8DCD2BAE239}" presName="accent_2" presStyleCnt="0"/>
      <dgm:spPr/>
    </dgm:pt>
    <dgm:pt modelId="{D151DE17-16E1-46C2-BBA2-543CD0675088}" type="pres">
      <dgm:prSet presAssocID="{F6E8E9DF-3975-4941-BD26-A8DCD2BAE239}" presName="accentRepeatNode" presStyleLbl="solidFgAcc1" presStyleIdx="1" presStyleCnt="2" custLinFactNeighborY="20000"/>
      <dgm:spPr/>
    </dgm:pt>
  </dgm:ptLst>
  <dgm:cxnLst>
    <dgm:cxn modelId="{0271E1BD-007A-44E2-BE6B-E4BE465DE457}" type="presOf" srcId="{103A6BD1-3AEB-438D-B420-EB2BB7BFB701}" destId="{B0397E84-6FBE-4B06-8E75-FEF77F553A3A}" srcOrd="0" destOrd="0" presId="urn:microsoft.com/office/officeart/2008/layout/VerticalCurvedList"/>
    <dgm:cxn modelId="{82165EC6-1F56-4479-94E5-CEFE1E824B71}" type="presOf" srcId="{6F99ACB0-FAA6-4E70-B880-7598B12916A0}" destId="{62B2CE90-A96E-4A26-AD45-D47FB29A7884}" srcOrd="0" destOrd="0" presId="urn:microsoft.com/office/officeart/2008/layout/VerticalCurvedList"/>
    <dgm:cxn modelId="{015A5B14-1A15-4883-B699-834BE2774D29}" type="presOf" srcId="{289F9D37-F81E-46E4-A150-60813FE953E5}" destId="{68832B8E-1311-4491-BAF9-3DF7EB41D0ED}" srcOrd="0" destOrd="0" presId="urn:microsoft.com/office/officeart/2008/layout/VerticalCurvedList"/>
    <dgm:cxn modelId="{12F47873-42FF-4E4C-A5DD-3C36806ECA6B}" srcId="{6F99ACB0-FAA6-4E70-B880-7598B12916A0}" destId="{289F9D37-F81E-46E4-A150-60813FE953E5}" srcOrd="0" destOrd="0" parTransId="{1D56AD79-0381-4184-A19C-38B5F0C5F524}" sibTransId="{103A6BD1-3AEB-438D-B420-EB2BB7BFB701}"/>
    <dgm:cxn modelId="{F1DADF9B-CF4A-4BF8-8C79-BED9DA546099}" type="presOf" srcId="{F6E8E9DF-3975-4941-BD26-A8DCD2BAE239}" destId="{F338EB5B-31D5-4AC6-AAF7-8BDADD73B21D}" srcOrd="0" destOrd="0" presId="urn:microsoft.com/office/officeart/2008/layout/VerticalCurvedList"/>
    <dgm:cxn modelId="{E642B5D7-2AC0-456A-AC73-F15FD3E28384}" srcId="{6F99ACB0-FAA6-4E70-B880-7598B12916A0}" destId="{F6E8E9DF-3975-4941-BD26-A8DCD2BAE239}" srcOrd="1" destOrd="0" parTransId="{36B1EC45-9371-4F16-8CD5-73E30A121D51}" sibTransId="{03CEFAC3-6975-4081-9051-0245D7AB4C8E}"/>
    <dgm:cxn modelId="{B87555FD-90EE-4F47-8ED9-DB9B5DC8E3DF}" type="presParOf" srcId="{62B2CE90-A96E-4A26-AD45-D47FB29A7884}" destId="{C020EC4E-C84C-4BAA-9BDA-4A2488879123}" srcOrd="0" destOrd="0" presId="urn:microsoft.com/office/officeart/2008/layout/VerticalCurvedList"/>
    <dgm:cxn modelId="{5BAE6A74-EB82-47AF-AD61-090EB0DA2825}" type="presParOf" srcId="{C020EC4E-C84C-4BAA-9BDA-4A2488879123}" destId="{45B32A48-681E-4E80-B696-A5263D8348F9}" srcOrd="0" destOrd="0" presId="urn:microsoft.com/office/officeart/2008/layout/VerticalCurvedList"/>
    <dgm:cxn modelId="{014C58A0-D617-432F-8C3A-CF63BB3A87BE}" type="presParOf" srcId="{45B32A48-681E-4E80-B696-A5263D8348F9}" destId="{AC0D26B2-4A1C-476F-B50A-19E0391F5790}" srcOrd="0" destOrd="0" presId="urn:microsoft.com/office/officeart/2008/layout/VerticalCurvedList"/>
    <dgm:cxn modelId="{6386D988-7F3A-405A-97B5-03F882261483}" type="presParOf" srcId="{45B32A48-681E-4E80-B696-A5263D8348F9}" destId="{B0397E84-6FBE-4B06-8E75-FEF77F553A3A}" srcOrd="1" destOrd="0" presId="urn:microsoft.com/office/officeart/2008/layout/VerticalCurvedList"/>
    <dgm:cxn modelId="{51999CF3-12E9-4860-BD0F-244813EDF39F}" type="presParOf" srcId="{45B32A48-681E-4E80-B696-A5263D8348F9}" destId="{3AED6827-092E-42C9-84D0-C5D82661623A}" srcOrd="2" destOrd="0" presId="urn:microsoft.com/office/officeart/2008/layout/VerticalCurvedList"/>
    <dgm:cxn modelId="{90AE9B80-D112-4805-AB7F-A5E72C9414E3}" type="presParOf" srcId="{45B32A48-681E-4E80-B696-A5263D8348F9}" destId="{721947A5-B886-4DFF-B639-CAEB68D2FE92}" srcOrd="3" destOrd="0" presId="urn:microsoft.com/office/officeart/2008/layout/VerticalCurvedList"/>
    <dgm:cxn modelId="{B42782BD-0CFC-4635-ACF6-5A4C35BFC462}" type="presParOf" srcId="{C020EC4E-C84C-4BAA-9BDA-4A2488879123}" destId="{68832B8E-1311-4491-BAF9-3DF7EB41D0ED}" srcOrd="1" destOrd="0" presId="urn:microsoft.com/office/officeart/2008/layout/VerticalCurvedList"/>
    <dgm:cxn modelId="{EDF44A50-C9B6-4A32-83A2-A687E83242C3}" type="presParOf" srcId="{C020EC4E-C84C-4BAA-9BDA-4A2488879123}" destId="{1173D452-0CD2-4A1E-A08E-4AD8FBFBE52E}" srcOrd="2" destOrd="0" presId="urn:microsoft.com/office/officeart/2008/layout/VerticalCurvedList"/>
    <dgm:cxn modelId="{31B5A0E6-421C-467A-8D22-FB6E8C144D1F}" type="presParOf" srcId="{1173D452-0CD2-4A1E-A08E-4AD8FBFBE52E}" destId="{9568AEA6-E7DF-4192-82A4-D57B6B2EC40B}" srcOrd="0" destOrd="0" presId="urn:microsoft.com/office/officeart/2008/layout/VerticalCurvedList"/>
    <dgm:cxn modelId="{6F6B8A22-9390-4D59-BBA8-84AC7DECAE57}" type="presParOf" srcId="{C020EC4E-C84C-4BAA-9BDA-4A2488879123}" destId="{F338EB5B-31D5-4AC6-AAF7-8BDADD73B21D}" srcOrd="3" destOrd="0" presId="urn:microsoft.com/office/officeart/2008/layout/VerticalCurvedList"/>
    <dgm:cxn modelId="{7498D053-D810-4CB6-B855-B5A67DAB4402}" type="presParOf" srcId="{C020EC4E-C84C-4BAA-9BDA-4A2488879123}" destId="{F2C384D7-CF5E-4B03-A83B-FE9553EA7599}" srcOrd="4" destOrd="0" presId="urn:microsoft.com/office/officeart/2008/layout/VerticalCurvedList"/>
    <dgm:cxn modelId="{93D94B68-0553-4C96-A7C3-66A1D136DC6E}" type="presParOf" srcId="{F2C384D7-CF5E-4B03-A83B-FE9553EA7599}" destId="{D151DE17-16E1-46C2-BBA2-543CD067508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91AD6F-277D-4C8A-9915-B94A3586FEA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3013A8D-00E1-4831-AEE1-B8564F384979}">
      <dgm:prSet phldrT="[Text]" custT="1"/>
      <dgm:spPr/>
      <dgm:t>
        <a:bodyPr/>
        <a:lstStyle/>
        <a:p>
          <a:r>
            <a:rPr lang="en-US" sz="2400" dirty="0" smtClean="0"/>
            <a:t>Eidetic Memory</a:t>
          </a:r>
          <a:endParaRPr lang="en-US" sz="2400" dirty="0"/>
        </a:p>
      </dgm:t>
    </dgm:pt>
    <dgm:pt modelId="{51516B3B-1EF5-42D4-BEBE-2E46EFF52F73}" type="parTrans" cxnId="{0311009D-1D60-4082-9721-EDEB0DCB0DF5}">
      <dgm:prSet/>
      <dgm:spPr/>
      <dgm:t>
        <a:bodyPr/>
        <a:lstStyle/>
        <a:p>
          <a:endParaRPr lang="en-US"/>
        </a:p>
      </dgm:t>
    </dgm:pt>
    <dgm:pt modelId="{F44D3C9C-EB55-4B50-8A9F-AE10813DB528}" type="sibTrans" cxnId="{0311009D-1D60-4082-9721-EDEB0DCB0DF5}">
      <dgm:prSet/>
      <dgm:spPr/>
      <dgm:t>
        <a:bodyPr/>
        <a:lstStyle/>
        <a:p>
          <a:endParaRPr lang="en-US"/>
        </a:p>
      </dgm:t>
    </dgm:pt>
    <dgm:pt modelId="{188D25E7-9BC8-4C94-B2B6-44CD1633B622}">
      <dgm:prSet phldrT="[Text]" custT="1"/>
      <dgm:spPr/>
      <dgm:t>
        <a:bodyPr/>
        <a:lstStyle/>
        <a:p>
          <a:r>
            <a:rPr lang="en-US" sz="2000" dirty="0" smtClean="0"/>
            <a:t>Bandwidth </a:t>
          </a:r>
          <a:r>
            <a:rPr lang="en-US" sz="2000" b="0" i="0" u="none" dirty="0" smtClean="0">
              <a:solidFill>
                <a:schemeClr val="bg1"/>
              </a:solidFill>
            </a:rPr>
            <a:t>Optimization</a:t>
          </a:r>
          <a:endParaRPr lang="en-US" sz="2000" u="none" dirty="0">
            <a:solidFill>
              <a:schemeClr val="bg1"/>
            </a:solidFill>
          </a:endParaRPr>
        </a:p>
      </dgm:t>
    </dgm:pt>
    <dgm:pt modelId="{8F93093D-0C13-4F6E-8AB7-AF3FE2415B1F}" type="parTrans" cxnId="{4EC3EF39-F31E-4D58-906F-E8EAFFD6EF0E}">
      <dgm:prSet/>
      <dgm:spPr/>
      <dgm:t>
        <a:bodyPr/>
        <a:lstStyle/>
        <a:p>
          <a:endParaRPr lang="en-US"/>
        </a:p>
      </dgm:t>
    </dgm:pt>
    <dgm:pt modelId="{E369F949-A160-4874-92A7-2DF224B3CD52}" type="sibTrans" cxnId="{4EC3EF39-F31E-4D58-906F-E8EAFFD6EF0E}">
      <dgm:prSet/>
      <dgm:spPr/>
      <dgm:t>
        <a:bodyPr/>
        <a:lstStyle/>
        <a:p>
          <a:endParaRPr lang="en-US"/>
        </a:p>
      </dgm:t>
    </dgm:pt>
    <dgm:pt modelId="{0092A33F-D7C4-4C0C-BBE5-73727EED1C09}" type="pres">
      <dgm:prSet presAssocID="{E791AD6F-277D-4C8A-9915-B94A3586FEA5}" presName="Name0" presStyleCnt="0">
        <dgm:presLayoutVars>
          <dgm:chMax val="7"/>
          <dgm:chPref val="7"/>
          <dgm:dir/>
        </dgm:presLayoutVars>
      </dgm:prSet>
      <dgm:spPr/>
      <dgm:t>
        <a:bodyPr/>
        <a:lstStyle/>
        <a:p>
          <a:endParaRPr lang="en-US"/>
        </a:p>
      </dgm:t>
    </dgm:pt>
    <dgm:pt modelId="{027ADC12-2616-4F0C-8747-0A6318E8D6FD}" type="pres">
      <dgm:prSet presAssocID="{E791AD6F-277D-4C8A-9915-B94A3586FEA5}" presName="Name1" presStyleCnt="0"/>
      <dgm:spPr/>
    </dgm:pt>
    <dgm:pt modelId="{C2455D0B-C0BE-4D9E-91DD-96C5C1383058}" type="pres">
      <dgm:prSet presAssocID="{E791AD6F-277D-4C8A-9915-B94A3586FEA5}" presName="cycle" presStyleCnt="0"/>
      <dgm:spPr/>
    </dgm:pt>
    <dgm:pt modelId="{3C8DC718-6805-42D3-8268-A5C47C72A6FD}" type="pres">
      <dgm:prSet presAssocID="{E791AD6F-277D-4C8A-9915-B94A3586FEA5}" presName="srcNode" presStyleLbl="node1" presStyleIdx="0" presStyleCnt="2"/>
      <dgm:spPr/>
    </dgm:pt>
    <dgm:pt modelId="{8583671B-421A-4D2A-BABC-B1B414DF53CD}" type="pres">
      <dgm:prSet presAssocID="{E791AD6F-277D-4C8A-9915-B94A3586FEA5}" presName="conn" presStyleLbl="parChTrans1D2" presStyleIdx="0" presStyleCnt="1" custLinFactNeighborY="1019"/>
      <dgm:spPr/>
      <dgm:t>
        <a:bodyPr/>
        <a:lstStyle/>
        <a:p>
          <a:endParaRPr lang="en-US"/>
        </a:p>
      </dgm:t>
    </dgm:pt>
    <dgm:pt modelId="{FA71AF54-4AE2-4C9E-A02D-B29557D8D07D}" type="pres">
      <dgm:prSet presAssocID="{E791AD6F-277D-4C8A-9915-B94A3586FEA5}" presName="extraNode" presStyleLbl="node1" presStyleIdx="0" presStyleCnt="2"/>
      <dgm:spPr/>
    </dgm:pt>
    <dgm:pt modelId="{B9F21A2D-2FF6-4E24-8A8F-A5643F7DFA55}" type="pres">
      <dgm:prSet presAssocID="{E791AD6F-277D-4C8A-9915-B94A3586FEA5}" presName="dstNode" presStyleLbl="node1" presStyleIdx="0" presStyleCnt="2"/>
      <dgm:spPr/>
    </dgm:pt>
    <dgm:pt modelId="{6DC64C7E-6D18-4F8A-A327-79E6337F6F27}" type="pres">
      <dgm:prSet presAssocID="{13013A8D-00E1-4831-AEE1-B8564F384979}" presName="text_1" presStyleLbl="node1" presStyleIdx="0" presStyleCnt="2" custLinFactNeighborY="-7298">
        <dgm:presLayoutVars>
          <dgm:bulletEnabled val="1"/>
        </dgm:presLayoutVars>
      </dgm:prSet>
      <dgm:spPr/>
      <dgm:t>
        <a:bodyPr/>
        <a:lstStyle/>
        <a:p>
          <a:endParaRPr lang="en-US"/>
        </a:p>
      </dgm:t>
    </dgm:pt>
    <dgm:pt modelId="{51BE68D0-BB01-4C75-A9E6-E28D5E3DCE5E}" type="pres">
      <dgm:prSet presAssocID="{13013A8D-00E1-4831-AEE1-B8564F384979}" presName="accent_1" presStyleCnt="0"/>
      <dgm:spPr/>
    </dgm:pt>
    <dgm:pt modelId="{80FD1961-C55A-4C2E-B4D2-4A0B6F807556}" type="pres">
      <dgm:prSet presAssocID="{13013A8D-00E1-4831-AEE1-B8564F384979}" presName="accentRepeatNode" presStyleLbl="solidFgAcc1" presStyleIdx="0" presStyleCnt="2" custLinFactNeighborY="-10094"/>
      <dgm:spPr/>
    </dgm:pt>
    <dgm:pt modelId="{D7F49124-D0F0-4C82-9475-32AD65E4FEBC}" type="pres">
      <dgm:prSet presAssocID="{188D25E7-9BC8-4C94-B2B6-44CD1633B622}" presName="text_2" presStyleLbl="node1" presStyleIdx="1" presStyleCnt="2" custLinFactNeighborY="29364">
        <dgm:presLayoutVars>
          <dgm:bulletEnabled val="1"/>
        </dgm:presLayoutVars>
      </dgm:prSet>
      <dgm:spPr/>
      <dgm:t>
        <a:bodyPr/>
        <a:lstStyle/>
        <a:p>
          <a:endParaRPr lang="en-US"/>
        </a:p>
      </dgm:t>
    </dgm:pt>
    <dgm:pt modelId="{5FFF31AD-29BA-471C-BEE1-5F99F85124DB}" type="pres">
      <dgm:prSet presAssocID="{188D25E7-9BC8-4C94-B2B6-44CD1633B622}" presName="accent_2" presStyleCnt="0"/>
      <dgm:spPr/>
    </dgm:pt>
    <dgm:pt modelId="{D2D35F58-5E08-4EC6-B344-E38BD9EA2CA3}" type="pres">
      <dgm:prSet presAssocID="{188D25E7-9BC8-4C94-B2B6-44CD1633B622}" presName="accentRepeatNode" presStyleLbl="solidFgAcc1" presStyleIdx="1" presStyleCnt="2" custLinFactNeighborY="19235"/>
      <dgm:spPr/>
    </dgm:pt>
  </dgm:ptLst>
  <dgm:cxnLst>
    <dgm:cxn modelId="{1F92FBD3-9BA2-4F62-8C27-F72B52235335}" type="presOf" srcId="{E791AD6F-277D-4C8A-9915-B94A3586FEA5}" destId="{0092A33F-D7C4-4C0C-BBE5-73727EED1C09}" srcOrd="0" destOrd="0" presId="urn:microsoft.com/office/officeart/2008/layout/VerticalCurvedList"/>
    <dgm:cxn modelId="{DC99D130-13D1-4385-B94A-850B7C4882F6}" type="presOf" srcId="{188D25E7-9BC8-4C94-B2B6-44CD1633B622}" destId="{D7F49124-D0F0-4C82-9475-32AD65E4FEBC}" srcOrd="0" destOrd="0" presId="urn:microsoft.com/office/officeart/2008/layout/VerticalCurvedList"/>
    <dgm:cxn modelId="{EE47EE2A-9B60-4D6B-90BB-55D8E3C1092F}" type="presOf" srcId="{13013A8D-00E1-4831-AEE1-B8564F384979}" destId="{6DC64C7E-6D18-4F8A-A327-79E6337F6F27}" srcOrd="0" destOrd="0" presId="urn:microsoft.com/office/officeart/2008/layout/VerticalCurvedList"/>
    <dgm:cxn modelId="{4EC3EF39-F31E-4D58-906F-E8EAFFD6EF0E}" srcId="{E791AD6F-277D-4C8A-9915-B94A3586FEA5}" destId="{188D25E7-9BC8-4C94-B2B6-44CD1633B622}" srcOrd="1" destOrd="0" parTransId="{8F93093D-0C13-4F6E-8AB7-AF3FE2415B1F}" sibTransId="{E369F949-A160-4874-92A7-2DF224B3CD52}"/>
    <dgm:cxn modelId="{0311009D-1D60-4082-9721-EDEB0DCB0DF5}" srcId="{E791AD6F-277D-4C8A-9915-B94A3586FEA5}" destId="{13013A8D-00E1-4831-AEE1-B8564F384979}" srcOrd="0" destOrd="0" parTransId="{51516B3B-1EF5-42D4-BEBE-2E46EFF52F73}" sibTransId="{F44D3C9C-EB55-4B50-8A9F-AE10813DB528}"/>
    <dgm:cxn modelId="{2B24831E-EF5A-46F1-9B02-26888BF9071B}" type="presOf" srcId="{F44D3C9C-EB55-4B50-8A9F-AE10813DB528}" destId="{8583671B-421A-4D2A-BABC-B1B414DF53CD}" srcOrd="0" destOrd="0" presId="urn:microsoft.com/office/officeart/2008/layout/VerticalCurvedList"/>
    <dgm:cxn modelId="{0E7FCBBE-75DE-415C-8AE7-E9AE09419E58}" type="presParOf" srcId="{0092A33F-D7C4-4C0C-BBE5-73727EED1C09}" destId="{027ADC12-2616-4F0C-8747-0A6318E8D6FD}" srcOrd="0" destOrd="0" presId="urn:microsoft.com/office/officeart/2008/layout/VerticalCurvedList"/>
    <dgm:cxn modelId="{4D291E73-902C-456C-B4B4-5541CB673300}" type="presParOf" srcId="{027ADC12-2616-4F0C-8747-0A6318E8D6FD}" destId="{C2455D0B-C0BE-4D9E-91DD-96C5C1383058}" srcOrd="0" destOrd="0" presId="urn:microsoft.com/office/officeart/2008/layout/VerticalCurvedList"/>
    <dgm:cxn modelId="{7FF9F5BA-6905-4526-A460-E60ADC517ED1}" type="presParOf" srcId="{C2455D0B-C0BE-4D9E-91DD-96C5C1383058}" destId="{3C8DC718-6805-42D3-8268-A5C47C72A6FD}" srcOrd="0" destOrd="0" presId="urn:microsoft.com/office/officeart/2008/layout/VerticalCurvedList"/>
    <dgm:cxn modelId="{374DD73D-59BF-4232-869E-D7B9D3BE551E}" type="presParOf" srcId="{C2455D0B-C0BE-4D9E-91DD-96C5C1383058}" destId="{8583671B-421A-4D2A-BABC-B1B414DF53CD}" srcOrd="1" destOrd="0" presId="urn:microsoft.com/office/officeart/2008/layout/VerticalCurvedList"/>
    <dgm:cxn modelId="{D7151883-B260-4062-A239-445DDB33BD2B}" type="presParOf" srcId="{C2455D0B-C0BE-4D9E-91DD-96C5C1383058}" destId="{FA71AF54-4AE2-4C9E-A02D-B29557D8D07D}" srcOrd="2" destOrd="0" presId="urn:microsoft.com/office/officeart/2008/layout/VerticalCurvedList"/>
    <dgm:cxn modelId="{DAD7DA33-9617-4956-8474-7F2E5CD4A494}" type="presParOf" srcId="{C2455D0B-C0BE-4D9E-91DD-96C5C1383058}" destId="{B9F21A2D-2FF6-4E24-8A8F-A5643F7DFA55}" srcOrd="3" destOrd="0" presId="urn:microsoft.com/office/officeart/2008/layout/VerticalCurvedList"/>
    <dgm:cxn modelId="{6B9584FB-2955-4D84-840A-009A62B8E686}" type="presParOf" srcId="{027ADC12-2616-4F0C-8747-0A6318E8D6FD}" destId="{6DC64C7E-6D18-4F8A-A327-79E6337F6F27}" srcOrd="1" destOrd="0" presId="urn:microsoft.com/office/officeart/2008/layout/VerticalCurvedList"/>
    <dgm:cxn modelId="{72C19969-714F-4C7E-AF47-6DE080E866E9}" type="presParOf" srcId="{027ADC12-2616-4F0C-8747-0A6318E8D6FD}" destId="{51BE68D0-BB01-4C75-A9E6-E28D5E3DCE5E}" srcOrd="2" destOrd="0" presId="urn:microsoft.com/office/officeart/2008/layout/VerticalCurvedList"/>
    <dgm:cxn modelId="{2E9742BC-9307-48E3-BE14-B252BE599655}" type="presParOf" srcId="{51BE68D0-BB01-4C75-A9E6-E28D5E3DCE5E}" destId="{80FD1961-C55A-4C2E-B4D2-4A0B6F807556}" srcOrd="0" destOrd="0" presId="urn:microsoft.com/office/officeart/2008/layout/VerticalCurvedList"/>
    <dgm:cxn modelId="{4805DF78-3812-4448-A59B-5F62D04A158A}" type="presParOf" srcId="{027ADC12-2616-4F0C-8747-0A6318E8D6FD}" destId="{D7F49124-D0F0-4C82-9475-32AD65E4FEBC}" srcOrd="3" destOrd="0" presId="urn:microsoft.com/office/officeart/2008/layout/VerticalCurvedList"/>
    <dgm:cxn modelId="{747533E3-71B6-4892-B162-A7A064FC7269}" type="presParOf" srcId="{027ADC12-2616-4F0C-8747-0A6318E8D6FD}" destId="{5FFF31AD-29BA-471C-BEE1-5F99F85124DB}" srcOrd="4" destOrd="0" presId="urn:microsoft.com/office/officeart/2008/layout/VerticalCurvedList"/>
    <dgm:cxn modelId="{3D16B41D-61A6-4F70-AF27-84478A722955}" type="presParOf" srcId="{5FFF31AD-29BA-471C-BEE1-5F99F85124DB}" destId="{D2D35F58-5E08-4EC6-B344-E38BD9EA2CA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91AD6F-277D-4C8A-9915-B94A3586FEA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3013A8D-00E1-4831-AEE1-B8564F384979}">
      <dgm:prSet phldrT="[Text]" custT="1"/>
      <dgm:spPr/>
      <dgm:t>
        <a:bodyPr/>
        <a:lstStyle/>
        <a:p>
          <a:r>
            <a:rPr lang="en-US" sz="2400" dirty="0" smtClean="0"/>
            <a:t>Intelligent Mechanism</a:t>
          </a:r>
          <a:endParaRPr lang="en-US" sz="2400" dirty="0"/>
        </a:p>
      </dgm:t>
    </dgm:pt>
    <dgm:pt modelId="{51516B3B-1EF5-42D4-BEBE-2E46EFF52F73}" type="parTrans" cxnId="{0311009D-1D60-4082-9721-EDEB0DCB0DF5}">
      <dgm:prSet/>
      <dgm:spPr/>
      <dgm:t>
        <a:bodyPr/>
        <a:lstStyle/>
        <a:p>
          <a:endParaRPr lang="en-US"/>
        </a:p>
      </dgm:t>
    </dgm:pt>
    <dgm:pt modelId="{F44D3C9C-EB55-4B50-8A9F-AE10813DB528}" type="sibTrans" cxnId="{0311009D-1D60-4082-9721-EDEB0DCB0DF5}">
      <dgm:prSet/>
      <dgm:spPr/>
      <dgm:t>
        <a:bodyPr/>
        <a:lstStyle/>
        <a:p>
          <a:endParaRPr lang="en-US"/>
        </a:p>
      </dgm:t>
    </dgm:pt>
    <dgm:pt modelId="{188D25E7-9BC8-4C94-B2B6-44CD1633B622}">
      <dgm:prSet phldrT="[Text]" custT="1"/>
      <dgm:spPr/>
      <dgm:t>
        <a:bodyPr/>
        <a:lstStyle/>
        <a:p>
          <a:r>
            <a:rPr lang="en-US" sz="2400" dirty="0" smtClean="0"/>
            <a:t>Intelligent Voice cut-off</a:t>
          </a:r>
          <a:endParaRPr lang="en-US" sz="2400" u="none" dirty="0">
            <a:solidFill>
              <a:schemeClr val="bg1"/>
            </a:solidFill>
          </a:endParaRPr>
        </a:p>
      </dgm:t>
    </dgm:pt>
    <dgm:pt modelId="{8F93093D-0C13-4F6E-8AB7-AF3FE2415B1F}" type="parTrans" cxnId="{4EC3EF39-F31E-4D58-906F-E8EAFFD6EF0E}">
      <dgm:prSet/>
      <dgm:spPr/>
      <dgm:t>
        <a:bodyPr/>
        <a:lstStyle/>
        <a:p>
          <a:endParaRPr lang="en-US"/>
        </a:p>
      </dgm:t>
    </dgm:pt>
    <dgm:pt modelId="{E369F949-A160-4874-92A7-2DF224B3CD52}" type="sibTrans" cxnId="{4EC3EF39-F31E-4D58-906F-E8EAFFD6EF0E}">
      <dgm:prSet/>
      <dgm:spPr/>
      <dgm:t>
        <a:bodyPr/>
        <a:lstStyle/>
        <a:p>
          <a:endParaRPr lang="en-US"/>
        </a:p>
      </dgm:t>
    </dgm:pt>
    <dgm:pt modelId="{0092A33F-D7C4-4C0C-BBE5-73727EED1C09}" type="pres">
      <dgm:prSet presAssocID="{E791AD6F-277D-4C8A-9915-B94A3586FEA5}" presName="Name0" presStyleCnt="0">
        <dgm:presLayoutVars>
          <dgm:chMax val="7"/>
          <dgm:chPref val="7"/>
          <dgm:dir/>
        </dgm:presLayoutVars>
      </dgm:prSet>
      <dgm:spPr/>
      <dgm:t>
        <a:bodyPr/>
        <a:lstStyle/>
        <a:p>
          <a:endParaRPr lang="en-US"/>
        </a:p>
      </dgm:t>
    </dgm:pt>
    <dgm:pt modelId="{027ADC12-2616-4F0C-8747-0A6318E8D6FD}" type="pres">
      <dgm:prSet presAssocID="{E791AD6F-277D-4C8A-9915-B94A3586FEA5}" presName="Name1" presStyleCnt="0"/>
      <dgm:spPr/>
    </dgm:pt>
    <dgm:pt modelId="{C2455D0B-C0BE-4D9E-91DD-96C5C1383058}" type="pres">
      <dgm:prSet presAssocID="{E791AD6F-277D-4C8A-9915-B94A3586FEA5}" presName="cycle" presStyleCnt="0"/>
      <dgm:spPr/>
    </dgm:pt>
    <dgm:pt modelId="{3C8DC718-6805-42D3-8268-A5C47C72A6FD}" type="pres">
      <dgm:prSet presAssocID="{E791AD6F-277D-4C8A-9915-B94A3586FEA5}" presName="srcNode" presStyleLbl="node1" presStyleIdx="0" presStyleCnt="2"/>
      <dgm:spPr/>
    </dgm:pt>
    <dgm:pt modelId="{8583671B-421A-4D2A-BABC-B1B414DF53CD}" type="pres">
      <dgm:prSet presAssocID="{E791AD6F-277D-4C8A-9915-B94A3586FEA5}" presName="conn" presStyleLbl="parChTrans1D2" presStyleIdx="0" presStyleCnt="1" custLinFactNeighborY="1019"/>
      <dgm:spPr/>
      <dgm:t>
        <a:bodyPr/>
        <a:lstStyle/>
        <a:p>
          <a:endParaRPr lang="en-US"/>
        </a:p>
      </dgm:t>
    </dgm:pt>
    <dgm:pt modelId="{FA71AF54-4AE2-4C9E-A02D-B29557D8D07D}" type="pres">
      <dgm:prSet presAssocID="{E791AD6F-277D-4C8A-9915-B94A3586FEA5}" presName="extraNode" presStyleLbl="node1" presStyleIdx="0" presStyleCnt="2"/>
      <dgm:spPr/>
    </dgm:pt>
    <dgm:pt modelId="{B9F21A2D-2FF6-4E24-8A8F-A5643F7DFA55}" type="pres">
      <dgm:prSet presAssocID="{E791AD6F-277D-4C8A-9915-B94A3586FEA5}" presName="dstNode" presStyleLbl="node1" presStyleIdx="0" presStyleCnt="2"/>
      <dgm:spPr/>
    </dgm:pt>
    <dgm:pt modelId="{6DC64C7E-6D18-4F8A-A327-79E6337F6F27}" type="pres">
      <dgm:prSet presAssocID="{13013A8D-00E1-4831-AEE1-B8564F384979}" presName="text_1" presStyleLbl="node1" presStyleIdx="0" presStyleCnt="2" custScaleX="108443" custLinFactNeighborY="-7298">
        <dgm:presLayoutVars>
          <dgm:bulletEnabled val="1"/>
        </dgm:presLayoutVars>
      </dgm:prSet>
      <dgm:spPr/>
      <dgm:t>
        <a:bodyPr/>
        <a:lstStyle/>
        <a:p>
          <a:endParaRPr lang="en-US"/>
        </a:p>
      </dgm:t>
    </dgm:pt>
    <dgm:pt modelId="{51BE68D0-BB01-4C75-A9E6-E28D5E3DCE5E}" type="pres">
      <dgm:prSet presAssocID="{13013A8D-00E1-4831-AEE1-B8564F384979}" presName="accent_1" presStyleCnt="0"/>
      <dgm:spPr/>
    </dgm:pt>
    <dgm:pt modelId="{80FD1961-C55A-4C2E-B4D2-4A0B6F807556}" type="pres">
      <dgm:prSet presAssocID="{13013A8D-00E1-4831-AEE1-B8564F384979}" presName="accentRepeatNode" presStyleLbl="solidFgAcc1" presStyleIdx="0" presStyleCnt="2" custLinFactNeighborY="-10094"/>
      <dgm:spPr/>
    </dgm:pt>
    <dgm:pt modelId="{D7F49124-D0F0-4C82-9475-32AD65E4FEBC}" type="pres">
      <dgm:prSet presAssocID="{188D25E7-9BC8-4C94-B2B6-44CD1633B622}" presName="text_2" presStyleLbl="node1" presStyleIdx="1" presStyleCnt="2" custScaleX="112664" custLinFactNeighborY="29364">
        <dgm:presLayoutVars>
          <dgm:bulletEnabled val="1"/>
        </dgm:presLayoutVars>
      </dgm:prSet>
      <dgm:spPr/>
      <dgm:t>
        <a:bodyPr/>
        <a:lstStyle/>
        <a:p>
          <a:endParaRPr lang="en-US"/>
        </a:p>
      </dgm:t>
    </dgm:pt>
    <dgm:pt modelId="{5FFF31AD-29BA-471C-BEE1-5F99F85124DB}" type="pres">
      <dgm:prSet presAssocID="{188D25E7-9BC8-4C94-B2B6-44CD1633B622}" presName="accent_2" presStyleCnt="0"/>
      <dgm:spPr/>
    </dgm:pt>
    <dgm:pt modelId="{D2D35F58-5E08-4EC6-B344-E38BD9EA2CA3}" type="pres">
      <dgm:prSet presAssocID="{188D25E7-9BC8-4C94-B2B6-44CD1633B622}" presName="accentRepeatNode" presStyleLbl="solidFgAcc1" presStyleIdx="1" presStyleCnt="2" custLinFactNeighborY="19235"/>
      <dgm:spPr/>
    </dgm:pt>
  </dgm:ptLst>
  <dgm:cxnLst>
    <dgm:cxn modelId="{12B7F17B-E066-4292-85F4-D03ABAF0E9EB}" type="presOf" srcId="{F44D3C9C-EB55-4B50-8A9F-AE10813DB528}" destId="{8583671B-421A-4D2A-BABC-B1B414DF53CD}" srcOrd="0" destOrd="0" presId="urn:microsoft.com/office/officeart/2008/layout/VerticalCurvedList"/>
    <dgm:cxn modelId="{A86D612C-18F0-4FD2-984E-D9809A02CCAF}" type="presOf" srcId="{E791AD6F-277D-4C8A-9915-B94A3586FEA5}" destId="{0092A33F-D7C4-4C0C-BBE5-73727EED1C09}" srcOrd="0" destOrd="0" presId="urn:microsoft.com/office/officeart/2008/layout/VerticalCurvedList"/>
    <dgm:cxn modelId="{0311009D-1D60-4082-9721-EDEB0DCB0DF5}" srcId="{E791AD6F-277D-4C8A-9915-B94A3586FEA5}" destId="{13013A8D-00E1-4831-AEE1-B8564F384979}" srcOrd="0" destOrd="0" parTransId="{51516B3B-1EF5-42D4-BEBE-2E46EFF52F73}" sibTransId="{F44D3C9C-EB55-4B50-8A9F-AE10813DB528}"/>
    <dgm:cxn modelId="{BEA4EDA5-2875-425B-8829-F072BD77C3F2}" type="presOf" srcId="{13013A8D-00E1-4831-AEE1-B8564F384979}" destId="{6DC64C7E-6D18-4F8A-A327-79E6337F6F27}" srcOrd="0" destOrd="0" presId="urn:microsoft.com/office/officeart/2008/layout/VerticalCurvedList"/>
    <dgm:cxn modelId="{4EC3EF39-F31E-4D58-906F-E8EAFFD6EF0E}" srcId="{E791AD6F-277D-4C8A-9915-B94A3586FEA5}" destId="{188D25E7-9BC8-4C94-B2B6-44CD1633B622}" srcOrd="1" destOrd="0" parTransId="{8F93093D-0C13-4F6E-8AB7-AF3FE2415B1F}" sibTransId="{E369F949-A160-4874-92A7-2DF224B3CD52}"/>
    <dgm:cxn modelId="{A2904AD9-48D0-4D4D-ACE3-0F9068091766}" type="presOf" srcId="{188D25E7-9BC8-4C94-B2B6-44CD1633B622}" destId="{D7F49124-D0F0-4C82-9475-32AD65E4FEBC}" srcOrd="0" destOrd="0" presId="urn:microsoft.com/office/officeart/2008/layout/VerticalCurvedList"/>
    <dgm:cxn modelId="{3D1A6EF2-E5DD-48FC-B459-E5A5DF6F59A2}" type="presParOf" srcId="{0092A33F-D7C4-4C0C-BBE5-73727EED1C09}" destId="{027ADC12-2616-4F0C-8747-0A6318E8D6FD}" srcOrd="0" destOrd="0" presId="urn:microsoft.com/office/officeart/2008/layout/VerticalCurvedList"/>
    <dgm:cxn modelId="{0B99FACC-E71C-4581-84C4-9826D14AE722}" type="presParOf" srcId="{027ADC12-2616-4F0C-8747-0A6318E8D6FD}" destId="{C2455D0B-C0BE-4D9E-91DD-96C5C1383058}" srcOrd="0" destOrd="0" presId="urn:microsoft.com/office/officeart/2008/layout/VerticalCurvedList"/>
    <dgm:cxn modelId="{57818A45-3EC4-4DEF-A70B-CCE9C5F408F3}" type="presParOf" srcId="{C2455D0B-C0BE-4D9E-91DD-96C5C1383058}" destId="{3C8DC718-6805-42D3-8268-A5C47C72A6FD}" srcOrd="0" destOrd="0" presId="urn:microsoft.com/office/officeart/2008/layout/VerticalCurvedList"/>
    <dgm:cxn modelId="{5A0A0281-3767-455F-A087-9948509CED4B}" type="presParOf" srcId="{C2455D0B-C0BE-4D9E-91DD-96C5C1383058}" destId="{8583671B-421A-4D2A-BABC-B1B414DF53CD}" srcOrd="1" destOrd="0" presId="urn:microsoft.com/office/officeart/2008/layout/VerticalCurvedList"/>
    <dgm:cxn modelId="{DB27F566-681D-46AC-9191-7F9E8C040CAD}" type="presParOf" srcId="{C2455D0B-C0BE-4D9E-91DD-96C5C1383058}" destId="{FA71AF54-4AE2-4C9E-A02D-B29557D8D07D}" srcOrd="2" destOrd="0" presId="urn:microsoft.com/office/officeart/2008/layout/VerticalCurvedList"/>
    <dgm:cxn modelId="{90DC5355-CA86-41A9-9EA4-C16A5FAC7B94}" type="presParOf" srcId="{C2455D0B-C0BE-4D9E-91DD-96C5C1383058}" destId="{B9F21A2D-2FF6-4E24-8A8F-A5643F7DFA55}" srcOrd="3" destOrd="0" presId="urn:microsoft.com/office/officeart/2008/layout/VerticalCurvedList"/>
    <dgm:cxn modelId="{55EA4B06-0C75-4A2E-87F0-8803DB33D411}" type="presParOf" srcId="{027ADC12-2616-4F0C-8747-0A6318E8D6FD}" destId="{6DC64C7E-6D18-4F8A-A327-79E6337F6F27}" srcOrd="1" destOrd="0" presId="urn:microsoft.com/office/officeart/2008/layout/VerticalCurvedList"/>
    <dgm:cxn modelId="{CF738662-60B5-45E3-8128-828EEDBC8C31}" type="presParOf" srcId="{027ADC12-2616-4F0C-8747-0A6318E8D6FD}" destId="{51BE68D0-BB01-4C75-A9E6-E28D5E3DCE5E}" srcOrd="2" destOrd="0" presId="urn:microsoft.com/office/officeart/2008/layout/VerticalCurvedList"/>
    <dgm:cxn modelId="{70B93ABE-85E1-405E-9908-B298A6DA039A}" type="presParOf" srcId="{51BE68D0-BB01-4C75-A9E6-E28D5E3DCE5E}" destId="{80FD1961-C55A-4C2E-B4D2-4A0B6F807556}" srcOrd="0" destOrd="0" presId="urn:microsoft.com/office/officeart/2008/layout/VerticalCurvedList"/>
    <dgm:cxn modelId="{C33A6AA6-33B2-4484-821A-DA157FBF5590}" type="presParOf" srcId="{027ADC12-2616-4F0C-8747-0A6318E8D6FD}" destId="{D7F49124-D0F0-4C82-9475-32AD65E4FEBC}" srcOrd="3" destOrd="0" presId="urn:microsoft.com/office/officeart/2008/layout/VerticalCurvedList"/>
    <dgm:cxn modelId="{D9BA162D-8EB6-4CBD-AD20-2580330E4CC4}" type="presParOf" srcId="{027ADC12-2616-4F0C-8747-0A6318E8D6FD}" destId="{5FFF31AD-29BA-471C-BEE1-5F99F85124DB}" srcOrd="4" destOrd="0" presId="urn:microsoft.com/office/officeart/2008/layout/VerticalCurvedList"/>
    <dgm:cxn modelId="{F02D0312-6268-403C-ABB1-DFE868B41B75}" type="presParOf" srcId="{5FFF31AD-29BA-471C-BEE1-5F99F85124DB}" destId="{D2D35F58-5E08-4EC6-B344-E38BD9EA2CA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A1B88F-D464-40E8-AAFF-D0094A9BBFA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3A4E3278-D577-4DB5-B3D3-4910FA8D6CA4}">
      <dgm:prSet phldrT="[Text]" custT="1"/>
      <dgm:spPr/>
      <dgm:t>
        <a:bodyPr/>
        <a:lstStyle/>
        <a:p>
          <a:r>
            <a:rPr lang="en-US" sz="3600" dirty="0" smtClean="0"/>
            <a:t>Home Automation</a:t>
          </a:r>
          <a:endParaRPr lang="en-US" sz="3600" dirty="0"/>
        </a:p>
      </dgm:t>
    </dgm:pt>
    <dgm:pt modelId="{389EF920-5F69-4B3A-8E9F-D524E3D83D2D}" type="parTrans" cxnId="{2F4E93BE-CE66-4592-A3C1-5CA1693E010D}">
      <dgm:prSet/>
      <dgm:spPr/>
      <dgm:t>
        <a:bodyPr/>
        <a:lstStyle/>
        <a:p>
          <a:endParaRPr lang="en-US"/>
        </a:p>
      </dgm:t>
    </dgm:pt>
    <dgm:pt modelId="{95BF2481-98B7-46E4-A09F-0FCCA81ADDA6}" type="sibTrans" cxnId="{2F4E93BE-CE66-4592-A3C1-5CA1693E010D}">
      <dgm:prSet/>
      <dgm:spPr/>
      <dgm:t>
        <a:bodyPr/>
        <a:lstStyle/>
        <a:p>
          <a:endParaRPr lang="en-US"/>
        </a:p>
      </dgm:t>
    </dgm:pt>
    <dgm:pt modelId="{1A1A7E1C-F231-4DA6-96A6-F5C2A900E329}">
      <dgm:prSet phldrT="[Text]"/>
      <dgm:spPr/>
      <dgm:t>
        <a:bodyPr/>
        <a:lstStyle/>
        <a:p>
          <a:r>
            <a:rPr lang="en-US" dirty="0" smtClean="0"/>
            <a:t>Simple tasks like opening garage door, detecting gas leakage or monitoring other household chores can be easily accomplished using AIR</a:t>
          </a:r>
          <a:endParaRPr lang="en-US" dirty="0"/>
        </a:p>
      </dgm:t>
    </dgm:pt>
    <dgm:pt modelId="{6670EAD1-81BF-4160-9CDE-801F5D25ADA7}" type="parTrans" cxnId="{CA4B401C-B1E6-41A8-8B2F-422D745D11C5}">
      <dgm:prSet/>
      <dgm:spPr/>
      <dgm:t>
        <a:bodyPr/>
        <a:lstStyle/>
        <a:p>
          <a:endParaRPr lang="en-US"/>
        </a:p>
      </dgm:t>
    </dgm:pt>
    <dgm:pt modelId="{9E3D3BEB-6086-457A-879B-D4EC9A226B3D}" type="sibTrans" cxnId="{CA4B401C-B1E6-41A8-8B2F-422D745D11C5}">
      <dgm:prSet/>
      <dgm:spPr/>
      <dgm:t>
        <a:bodyPr/>
        <a:lstStyle/>
        <a:p>
          <a:endParaRPr lang="en-US"/>
        </a:p>
      </dgm:t>
    </dgm:pt>
    <dgm:pt modelId="{CDD4EBAB-15BB-4969-9268-2292D76FA8A0}">
      <dgm:prSet phldrT="[Text]" custT="1"/>
      <dgm:spPr/>
      <dgm:t>
        <a:bodyPr/>
        <a:lstStyle/>
        <a:p>
          <a:r>
            <a:rPr lang="en-US" sz="3600" dirty="0" smtClean="0"/>
            <a:t>Industry Oriented</a:t>
          </a:r>
          <a:endParaRPr lang="en-US" sz="3600" dirty="0"/>
        </a:p>
      </dgm:t>
    </dgm:pt>
    <dgm:pt modelId="{F899C83D-44EE-4703-AFF7-F2149AAED242}" type="parTrans" cxnId="{604AB473-78F2-45F2-A922-A5ECAC470885}">
      <dgm:prSet/>
      <dgm:spPr/>
      <dgm:t>
        <a:bodyPr/>
        <a:lstStyle/>
        <a:p>
          <a:endParaRPr lang="en-US"/>
        </a:p>
      </dgm:t>
    </dgm:pt>
    <dgm:pt modelId="{C4EC3F51-6247-40A4-AD0A-FDFCE5C91EE5}" type="sibTrans" cxnId="{604AB473-78F2-45F2-A922-A5ECAC470885}">
      <dgm:prSet/>
      <dgm:spPr/>
      <dgm:t>
        <a:bodyPr/>
        <a:lstStyle/>
        <a:p>
          <a:endParaRPr lang="en-US"/>
        </a:p>
      </dgm:t>
    </dgm:pt>
    <dgm:pt modelId="{D3B52937-D232-46A0-B6F2-0BD26BF62DCB}">
      <dgm:prSet phldrT="[Text]"/>
      <dgm:spPr/>
      <dgm:t>
        <a:bodyPr/>
        <a:lstStyle/>
        <a:p>
          <a:r>
            <a:rPr lang="en-US" dirty="0" smtClean="0"/>
            <a:t>The machines in Industries can be easily operated using AIR.</a:t>
          </a:r>
          <a:endParaRPr lang="en-US" dirty="0"/>
        </a:p>
      </dgm:t>
    </dgm:pt>
    <dgm:pt modelId="{D87B407D-D381-4C21-BAA5-D326BFDCDB2D}" type="parTrans" cxnId="{B9A1E791-0662-4F9A-97ED-6CD26E33CBB3}">
      <dgm:prSet/>
      <dgm:spPr/>
      <dgm:t>
        <a:bodyPr/>
        <a:lstStyle/>
        <a:p>
          <a:endParaRPr lang="en-US"/>
        </a:p>
      </dgm:t>
    </dgm:pt>
    <dgm:pt modelId="{A5AE8219-3F1C-4415-B88F-935EB7751F2B}" type="sibTrans" cxnId="{B9A1E791-0662-4F9A-97ED-6CD26E33CBB3}">
      <dgm:prSet/>
      <dgm:spPr/>
      <dgm:t>
        <a:bodyPr/>
        <a:lstStyle/>
        <a:p>
          <a:endParaRPr lang="en-US"/>
        </a:p>
      </dgm:t>
    </dgm:pt>
    <dgm:pt modelId="{F31A4B96-412C-4CBB-8F24-BF718EDD7612}">
      <dgm:prSet/>
      <dgm:spPr/>
      <dgm:t>
        <a:bodyPr/>
        <a:lstStyle/>
        <a:p>
          <a:r>
            <a:rPr lang="en-US" smtClean="0"/>
            <a:t>All one has to do is connect control pins of the machines to the Rpi GPIO and AIR will provide real time monitoring of the devices connected to it.</a:t>
          </a:r>
          <a:endParaRPr lang="en-US" dirty="0"/>
        </a:p>
      </dgm:t>
    </dgm:pt>
    <dgm:pt modelId="{8B52F16E-D71D-4998-BF6D-178765D75B20}" type="parTrans" cxnId="{4817520D-1B4C-484B-96CE-CB068F6DF951}">
      <dgm:prSet/>
      <dgm:spPr/>
      <dgm:t>
        <a:bodyPr/>
        <a:lstStyle/>
        <a:p>
          <a:endParaRPr lang="en-US"/>
        </a:p>
      </dgm:t>
    </dgm:pt>
    <dgm:pt modelId="{363AF5D4-13AF-4AC2-96A5-A68C14FE7D1F}" type="sibTrans" cxnId="{4817520D-1B4C-484B-96CE-CB068F6DF951}">
      <dgm:prSet/>
      <dgm:spPr/>
      <dgm:t>
        <a:bodyPr/>
        <a:lstStyle/>
        <a:p>
          <a:endParaRPr lang="en-US"/>
        </a:p>
      </dgm:t>
    </dgm:pt>
    <dgm:pt modelId="{7448451F-6526-4D4D-A2FC-FB3BDDB09068}" type="pres">
      <dgm:prSet presAssocID="{2FA1B88F-D464-40E8-AAFF-D0094A9BBFA4}" presName="Name0" presStyleCnt="0">
        <dgm:presLayoutVars>
          <dgm:dir/>
          <dgm:animLvl val="lvl"/>
          <dgm:resizeHandles val="exact"/>
        </dgm:presLayoutVars>
      </dgm:prSet>
      <dgm:spPr/>
      <dgm:t>
        <a:bodyPr/>
        <a:lstStyle/>
        <a:p>
          <a:endParaRPr lang="en-US"/>
        </a:p>
      </dgm:t>
    </dgm:pt>
    <dgm:pt modelId="{097C6636-C263-4D82-8A82-592272A90F4B}" type="pres">
      <dgm:prSet presAssocID="{3A4E3278-D577-4DB5-B3D3-4910FA8D6CA4}" presName="linNode" presStyleCnt="0"/>
      <dgm:spPr/>
      <dgm:t>
        <a:bodyPr/>
        <a:lstStyle/>
        <a:p>
          <a:endParaRPr lang="en-US"/>
        </a:p>
      </dgm:t>
    </dgm:pt>
    <dgm:pt modelId="{A7DDF6E7-ADD1-4AE6-AF6A-23DA1F77A555}" type="pres">
      <dgm:prSet presAssocID="{3A4E3278-D577-4DB5-B3D3-4910FA8D6CA4}" presName="parentText" presStyleLbl="node1" presStyleIdx="0" presStyleCnt="2">
        <dgm:presLayoutVars>
          <dgm:chMax val="1"/>
          <dgm:bulletEnabled val="1"/>
        </dgm:presLayoutVars>
      </dgm:prSet>
      <dgm:spPr/>
      <dgm:t>
        <a:bodyPr/>
        <a:lstStyle/>
        <a:p>
          <a:endParaRPr lang="en-US"/>
        </a:p>
      </dgm:t>
    </dgm:pt>
    <dgm:pt modelId="{75130688-F8C7-4B34-8A1B-ECF1DD3E0744}" type="pres">
      <dgm:prSet presAssocID="{3A4E3278-D577-4DB5-B3D3-4910FA8D6CA4}" presName="descendantText" presStyleLbl="alignAccFollowNode1" presStyleIdx="0" presStyleCnt="2">
        <dgm:presLayoutVars>
          <dgm:bulletEnabled val="1"/>
        </dgm:presLayoutVars>
      </dgm:prSet>
      <dgm:spPr/>
      <dgm:t>
        <a:bodyPr/>
        <a:lstStyle/>
        <a:p>
          <a:endParaRPr lang="en-US"/>
        </a:p>
      </dgm:t>
    </dgm:pt>
    <dgm:pt modelId="{29DCC3AE-0263-4C3B-B5AD-9D5400FEFD63}" type="pres">
      <dgm:prSet presAssocID="{95BF2481-98B7-46E4-A09F-0FCCA81ADDA6}" presName="sp" presStyleCnt="0"/>
      <dgm:spPr/>
      <dgm:t>
        <a:bodyPr/>
        <a:lstStyle/>
        <a:p>
          <a:endParaRPr lang="en-US"/>
        </a:p>
      </dgm:t>
    </dgm:pt>
    <dgm:pt modelId="{166DF55A-9372-4692-9BBC-D750135B2103}" type="pres">
      <dgm:prSet presAssocID="{CDD4EBAB-15BB-4969-9268-2292D76FA8A0}" presName="linNode" presStyleCnt="0"/>
      <dgm:spPr/>
      <dgm:t>
        <a:bodyPr/>
        <a:lstStyle/>
        <a:p>
          <a:endParaRPr lang="en-US"/>
        </a:p>
      </dgm:t>
    </dgm:pt>
    <dgm:pt modelId="{ABCE2084-0335-4D86-8A4E-31D17BD69030}" type="pres">
      <dgm:prSet presAssocID="{CDD4EBAB-15BB-4969-9268-2292D76FA8A0}" presName="parentText" presStyleLbl="node1" presStyleIdx="1" presStyleCnt="2">
        <dgm:presLayoutVars>
          <dgm:chMax val="1"/>
          <dgm:bulletEnabled val="1"/>
        </dgm:presLayoutVars>
      </dgm:prSet>
      <dgm:spPr/>
      <dgm:t>
        <a:bodyPr/>
        <a:lstStyle/>
        <a:p>
          <a:endParaRPr lang="en-US"/>
        </a:p>
      </dgm:t>
    </dgm:pt>
    <dgm:pt modelId="{7F53BED1-8DCD-4B78-A340-C9A19D61987B}" type="pres">
      <dgm:prSet presAssocID="{CDD4EBAB-15BB-4969-9268-2292D76FA8A0}" presName="descendantText" presStyleLbl="alignAccFollowNode1" presStyleIdx="1" presStyleCnt="2">
        <dgm:presLayoutVars>
          <dgm:bulletEnabled val="1"/>
        </dgm:presLayoutVars>
      </dgm:prSet>
      <dgm:spPr/>
      <dgm:t>
        <a:bodyPr/>
        <a:lstStyle/>
        <a:p>
          <a:endParaRPr lang="en-US"/>
        </a:p>
      </dgm:t>
    </dgm:pt>
  </dgm:ptLst>
  <dgm:cxnLst>
    <dgm:cxn modelId="{CA4B401C-B1E6-41A8-8B2F-422D745D11C5}" srcId="{3A4E3278-D577-4DB5-B3D3-4910FA8D6CA4}" destId="{1A1A7E1C-F231-4DA6-96A6-F5C2A900E329}" srcOrd="0" destOrd="0" parTransId="{6670EAD1-81BF-4160-9CDE-801F5D25ADA7}" sibTransId="{9E3D3BEB-6086-457A-879B-D4EC9A226B3D}"/>
    <dgm:cxn modelId="{2F4E93BE-CE66-4592-A3C1-5CA1693E010D}" srcId="{2FA1B88F-D464-40E8-AAFF-D0094A9BBFA4}" destId="{3A4E3278-D577-4DB5-B3D3-4910FA8D6CA4}" srcOrd="0" destOrd="0" parTransId="{389EF920-5F69-4B3A-8E9F-D524E3D83D2D}" sibTransId="{95BF2481-98B7-46E4-A09F-0FCCA81ADDA6}"/>
    <dgm:cxn modelId="{B9A1E791-0662-4F9A-97ED-6CD26E33CBB3}" srcId="{CDD4EBAB-15BB-4969-9268-2292D76FA8A0}" destId="{D3B52937-D232-46A0-B6F2-0BD26BF62DCB}" srcOrd="0" destOrd="0" parTransId="{D87B407D-D381-4C21-BAA5-D326BFDCDB2D}" sibTransId="{A5AE8219-3F1C-4415-B88F-935EB7751F2B}"/>
    <dgm:cxn modelId="{4817520D-1B4C-484B-96CE-CB068F6DF951}" srcId="{CDD4EBAB-15BB-4969-9268-2292D76FA8A0}" destId="{F31A4B96-412C-4CBB-8F24-BF718EDD7612}" srcOrd="1" destOrd="0" parTransId="{8B52F16E-D71D-4998-BF6D-178765D75B20}" sibTransId="{363AF5D4-13AF-4AC2-96A5-A68C14FE7D1F}"/>
    <dgm:cxn modelId="{604AB473-78F2-45F2-A922-A5ECAC470885}" srcId="{2FA1B88F-D464-40E8-AAFF-D0094A9BBFA4}" destId="{CDD4EBAB-15BB-4969-9268-2292D76FA8A0}" srcOrd="1" destOrd="0" parTransId="{F899C83D-44EE-4703-AFF7-F2149AAED242}" sibTransId="{C4EC3F51-6247-40A4-AD0A-FDFCE5C91EE5}"/>
    <dgm:cxn modelId="{F2DD8557-58E1-4AE9-9B77-42EB363F2795}" type="presOf" srcId="{1A1A7E1C-F231-4DA6-96A6-F5C2A900E329}" destId="{75130688-F8C7-4B34-8A1B-ECF1DD3E0744}" srcOrd="0" destOrd="0" presId="urn:microsoft.com/office/officeart/2005/8/layout/vList5"/>
    <dgm:cxn modelId="{E31FAED3-FB7C-4837-93D7-39A742D49FA7}" type="presOf" srcId="{2FA1B88F-D464-40E8-AAFF-D0094A9BBFA4}" destId="{7448451F-6526-4D4D-A2FC-FB3BDDB09068}" srcOrd="0" destOrd="0" presId="urn:microsoft.com/office/officeart/2005/8/layout/vList5"/>
    <dgm:cxn modelId="{F1F5F52A-E41C-4F4E-ACA8-1507806AFC57}" type="presOf" srcId="{F31A4B96-412C-4CBB-8F24-BF718EDD7612}" destId="{7F53BED1-8DCD-4B78-A340-C9A19D61987B}" srcOrd="0" destOrd="1" presId="urn:microsoft.com/office/officeart/2005/8/layout/vList5"/>
    <dgm:cxn modelId="{E1D12675-64CD-4587-8A36-2968D6398E05}" type="presOf" srcId="{3A4E3278-D577-4DB5-B3D3-4910FA8D6CA4}" destId="{A7DDF6E7-ADD1-4AE6-AF6A-23DA1F77A555}" srcOrd="0" destOrd="0" presId="urn:microsoft.com/office/officeart/2005/8/layout/vList5"/>
    <dgm:cxn modelId="{F77EFC1C-8B89-4C75-9411-962EB0D8588E}" type="presOf" srcId="{CDD4EBAB-15BB-4969-9268-2292D76FA8A0}" destId="{ABCE2084-0335-4D86-8A4E-31D17BD69030}" srcOrd="0" destOrd="0" presId="urn:microsoft.com/office/officeart/2005/8/layout/vList5"/>
    <dgm:cxn modelId="{5C553B20-0C39-49C6-AD2F-276225A0A248}" type="presOf" srcId="{D3B52937-D232-46A0-B6F2-0BD26BF62DCB}" destId="{7F53BED1-8DCD-4B78-A340-C9A19D61987B}" srcOrd="0" destOrd="0" presId="urn:microsoft.com/office/officeart/2005/8/layout/vList5"/>
    <dgm:cxn modelId="{4FE44DBD-9C1F-450C-A825-0982EE786328}" type="presParOf" srcId="{7448451F-6526-4D4D-A2FC-FB3BDDB09068}" destId="{097C6636-C263-4D82-8A82-592272A90F4B}" srcOrd="0" destOrd="0" presId="urn:microsoft.com/office/officeart/2005/8/layout/vList5"/>
    <dgm:cxn modelId="{CD89147A-FC45-4036-B291-B4A042A3D2F8}" type="presParOf" srcId="{097C6636-C263-4D82-8A82-592272A90F4B}" destId="{A7DDF6E7-ADD1-4AE6-AF6A-23DA1F77A555}" srcOrd="0" destOrd="0" presId="urn:microsoft.com/office/officeart/2005/8/layout/vList5"/>
    <dgm:cxn modelId="{6D9AD769-9FC7-475D-9DB8-92A0328F3097}" type="presParOf" srcId="{097C6636-C263-4D82-8A82-592272A90F4B}" destId="{75130688-F8C7-4B34-8A1B-ECF1DD3E0744}" srcOrd="1" destOrd="0" presId="urn:microsoft.com/office/officeart/2005/8/layout/vList5"/>
    <dgm:cxn modelId="{A413350B-2C17-42AB-8430-5BB6364BD7F1}" type="presParOf" srcId="{7448451F-6526-4D4D-A2FC-FB3BDDB09068}" destId="{29DCC3AE-0263-4C3B-B5AD-9D5400FEFD63}" srcOrd="1" destOrd="0" presId="urn:microsoft.com/office/officeart/2005/8/layout/vList5"/>
    <dgm:cxn modelId="{A6E923FE-498E-48B8-8FBD-EECBC66F591E}" type="presParOf" srcId="{7448451F-6526-4D4D-A2FC-FB3BDDB09068}" destId="{166DF55A-9372-4692-9BBC-D750135B2103}" srcOrd="2" destOrd="0" presId="urn:microsoft.com/office/officeart/2005/8/layout/vList5"/>
    <dgm:cxn modelId="{E01CFED4-4116-4E8B-84DC-675738E7512F}" type="presParOf" srcId="{166DF55A-9372-4692-9BBC-D750135B2103}" destId="{ABCE2084-0335-4D86-8A4E-31D17BD69030}" srcOrd="0" destOrd="0" presId="urn:microsoft.com/office/officeart/2005/8/layout/vList5"/>
    <dgm:cxn modelId="{E569ED39-F3C9-4CBA-B6FC-975544A29BBE}" type="presParOf" srcId="{166DF55A-9372-4692-9BBC-D750135B2103}" destId="{7F53BED1-8DCD-4B78-A340-C9A19D61987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3671B-421A-4D2A-BABC-B1B414DF53CD}">
      <dsp:nvSpPr>
        <dsp:cNvPr id="0" name=""/>
        <dsp:cNvSpPr/>
      </dsp:nvSpPr>
      <dsp:spPr>
        <a:xfrm>
          <a:off x="-4169125" y="6722"/>
          <a:ext cx="5003424" cy="5003424"/>
        </a:xfrm>
        <a:prstGeom prst="blockArc">
          <a:avLst>
            <a:gd name="adj1" fmla="val 18900000"/>
            <a:gd name="adj2" fmla="val 2700000"/>
            <a:gd name="adj3" fmla="val 43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C64C7E-6D18-4F8A-A327-79E6337F6F27}">
      <dsp:nvSpPr>
        <dsp:cNvPr id="0" name=""/>
        <dsp:cNvSpPr/>
      </dsp:nvSpPr>
      <dsp:spPr>
        <a:xfrm>
          <a:off x="682863" y="1053315"/>
          <a:ext cx="2269340" cy="10612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235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Eidetic Memory</a:t>
          </a:r>
          <a:endParaRPr lang="en-US" sz="2400" kern="1200" dirty="0"/>
        </a:p>
      </dsp:txBody>
      <dsp:txXfrm>
        <a:off x="682863" y="1053315"/>
        <a:ext cx="2269340" cy="1061229"/>
      </dsp:txXfrm>
    </dsp:sp>
    <dsp:sp modelId="{80FD1961-C55A-4C2E-B4D2-4A0B6F807556}">
      <dsp:nvSpPr>
        <dsp:cNvPr id="0" name=""/>
        <dsp:cNvSpPr/>
      </dsp:nvSpPr>
      <dsp:spPr>
        <a:xfrm>
          <a:off x="19595" y="864209"/>
          <a:ext cx="1326537" cy="13265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F49124-D0F0-4C82-9475-32AD65E4FEBC}">
      <dsp:nvSpPr>
        <dsp:cNvPr id="0" name=""/>
        <dsp:cNvSpPr/>
      </dsp:nvSpPr>
      <dsp:spPr>
        <a:xfrm>
          <a:off x="682863" y="3034525"/>
          <a:ext cx="2269340" cy="10612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2351"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Bandwidth </a:t>
          </a:r>
          <a:r>
            <a:rPr lang="en-US" sz="2000" b="0" i="0" u="none" kern="1200" dirty="0" smtClean="0">
              <a:solidFill>
                <a:schemeClr val="bg1"/>
              </a:solidFill>
            </a:rPr>
            <a:t>Optimization</a:t>
          </a:r>
          <a:endParaRPr lang="en-US" sz="2000" u="none" kern="1200" dirty="0">
            <a:solidFill>
              <a:schemeClr val="bg1"/>
            </a:solidFill>
          </a:endParaRPr>
        </a:p>
      </dsp:txBody>
      <dsp:txXfrm>
        <a:off x="682863" y="3034525"/>
        <a:ext cx="2269340" cy="1061229"/>
      </dsp:txXfrm>
    </dsp:sp>
    <dsp:sp modelId="{D2D35F58-5E08-4EC6-B344-E38BD9EA2CA3}">
      <dsp:nvSpPr>
        <dsp:cNvPr id="0" name=""/>
        <dsp:cNvSpPr/>
      </dsp:nvSpPr>
      <dsp:spPr>
        <a:xfrm>
          <a:off x="19595" y="2845411"/>
          <a:ext cx="1326537" cy="13265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10/12/2015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7440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3295453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9095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0584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extLst>
      <p:ext uri="{BB962C8B-B14F-4D97-AF65-F5344CB8AC3E}">
        <p14:creationId xmlns:p14="http://schemas.microsoft.com/office/powerpoint/2010/main" val="160832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404151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23608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404151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236080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extLst>
      <p:ext uri="{BB962C8B-B14F-4D97-AF65-F5344CB8AC3E}">
        <p14:creationId xmlns:p14="http://schemas.microsoft.com/office/powerpoint/2010/main" val="10201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10</a:t>
            </a:fld>
            <a:endParaRPr lang="en-US" dirty="0"/>
          </a:p>
        </p:txBody>
      </p:sp>
    </p:spTree>
    <p:extLst>
      <p:ext uri="{BB962C8B-B14F-4D97-AF65-F5344CB8AC3E}">
        <p14:creationId xmlns:p14="http://schemas.microsoft.com/office/powerpoint/2010/main" val="171694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11</a:t>
            </a:fld>
            <a:endParaRPr lang="en-US" dirty="0"/>
          </a:p>
        </p:txBody>
      </p:sp>
    </p:spTree>
    <p:extLst>
      <p:ext uri="{BB962C8B-B14F-4D97-AF65-F5344CB8AC3E}">
        <p14:creationId xmlns:p14="http://schemas.microsoft.com/office/powerpoint/2010/main" val="1002679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10/12/2015</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10/12/2015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10/12/2015</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10/12/2015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10/12/2015</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10/12/2015</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10/12/2015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10/12/2015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10/12/2015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10/12/2015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10/12/2015</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10/12/2015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b="1" smtClean="0"/>
              <a:t>Major Project Presentation</a:t>
            </a:r>
            <a:endParaRPr lang="en-US" b="1" dirty="0" smtClean="0"/>
          </a:p>
        </p:txBody>
      </p:sp>
      <p:sp>
        <p:nvSpPr>
          <p:cNvPr id="5" name="Title 4"/>
          <p:cNvSpPr>
            <a:spLocks noGrp="1"/>
          </p:cNvSpPr>
          <p:nvPr>
            <p:ph type="title"/>
          </p:nvPr>
        </p:nvSpPr>
        <p:spPr>
          <a:xfrm>
            <a:off x="71438" y="3048000"/>
            <a:ext cx="7700962" cy="1828800"/>
          </a:xfrm>
        </p:spPr>
        <p:txBody>
          <a:bodyPr>
            <a:noAutofit/>
          </a:bodyPr>
          <a:lstStyle/>
          <a:p>
            <a:pPr algn="l"/>
            <a:r>
              <a:rPr lang="en-US" sz="2800" i="1" smtClean="0">
                <a:solidFill>
                  <a:srgbClr val="7BCF27"/>
                </a:solidFill>
                <a:latin typeface="Calibri" pitchFamily="34" charset="0"/>
              </a:rPr>
              <a:t> </a:t>
            </a:r>
            <a:r>
              <a:rPr lang="en-US" sz="2800" b="0" smtClean="0">
                <a:solidFill>
                  <a:srgbClr val="262626"/>
                </a:solidFill>
              </a:rPr>
              <a:t/>
            </a:r>
            <a:br>
              <a:rPr lang="en-US" sz="2800" b="0" smtClean="0">
                <a:solidFill>
                  <a:srgbClr val="262626"/>
                </a:solidFill>
              </a:rPr>
            </a:br>
            <a:r>
              <a:rPr lang="en-US" sz="4400" b="0" smtClean="0">
                <a:effectLst>
                  <a:outerShdw blurRad="38100" dist="38100" dir="2700000" algn="tl">
                    <a:srgbClr val="000000">
                      <a:alpha val="43137"/>
                    </a:srgbClr>
                  </a:outerShdw>
                </a:effectLst>
                <a:latin typeface="+mn-lt"/>
              </a:rPr>
              <a:t>Artificial Intelligent Responder</a:t>
            </a:r>
            <a:r>
              <a:rPr lang="en-US" sz="6000" smtClean="0"/>
              <a:t/>
            </a:r>
            <a:br>
              <a:rPr lang="en-US" sz="6000" smtClean="0"/>
            </a:br>
            <a:endParaRPr lang="en-US" sz="5400" b="0" dirty="0"/>
          </a:p>
        </p:txBody>
      </p:sp>
      <p:pic>
        <p:nvPicPr>
          <p:cNvPr id="1026" name="Picture 2" descr="C:\Users\Gaganpreet\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8600"/>
            <a:ext cx="1990725" cy="1990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733800" y="3930162"/>
            <a:ext cx="3826112" cy="461665"/>
          </a:xfrm>
          <a:prstGeom prst="rect">
            <a:avLst/>
          </a:prstGeom>
        </p:spPr>
        <p:txBody>
          <a:bodyPr wrap="none">
            <a:spAutoFit/>
          </a:bodyPr>
          <a:lstStyle/>
          <a:p>
            <a:r>
              <a:rPr lang="en-US" sz="2400" i="1" dirty="0">
                <a:solidFill>
                  <a:srgbClr val="FFFF00"/>
                </a:solidFill>
                <a:effectLst>
                  <a:outerShdw blurRad="38100" dist="38100" dir="2700000" algn="tl">
                    <a:srgbClr val="000000">
                      <a:alpha val="43137"/>
                    </a:srgbClr>
                  </a:outerShdw>
                </a:effectLst>
              </a:rPr>
              <a:t>-the future tutor of your child</a:t>
            </a:r>
          </a:p>
        </p:txBody>
      </p:sp>
      <p:sp>
        <p:nvSpPr>
          <p:cNvPr id="7" name="Rectangle 6"/>
          <p:cNvSpPr/>
          <p:nvPr/>
        </p:nvSpPr>
        <p:spPr>
          <a:xfrm>
            <a:off x="228600" y="5269467"/>
            <a:ext cx="4721180" cy="830997"/>
          </a:xfrm>
          <a:prstGeom prst="rect">
            <a:avLst/>
          </a:prstGeom>
        </p:spPr>
        <p:txBody>
          <a:bodyPr wrap="square">
            <a:spAutoFit/>
          </a:bodyPr>
          <a:lstStyle/>
          <a:p>
            <a:r>
              <a:rPr lang="en-US" sz="2400" b="1" i="1" dirty="0">
                <a:solidFill>
                  <a:srgbClr val="FFFF00"/>
                </a:solidFill>
              </a:rPr>
              <a:t>P</a:t>
            </a:r>
            <a:r>
              <a:rPr lang="en-US" sz="2400" b="1" i="1" dirty="0" smtClean="0">
                <a:solidFill>
                  <a:srgbClr val="FFFF00"/>
                </a:solidFill>
              </a:rPr>
              <a:t>roject Supervisor : </a:t>
            </a:r>
          </a:p>
          <a:p>
            <a:r>
              <a:rPr lang="en-US" sz="2400" dirty="0" smtClean="0">
                <a:solidFill>
                  <a:schemeClr val="bg1"/>
                </a:solidFill>
              </a:rPr>
              <a:t>Prof. Vaneet Singh  Mr. Parveen</a:t>
            </a:r>
            <a:endParaRPr lang="en-US" sz="2400" dirty="0">
              <a:solidFill>
                <a:schemeClr val="bg1"/>
              </a:solidFill>
            </a:endParaRPr>
          </a:p>
        </p:txBody>
      </p:sp>
      <p:sp>
        <p:nvSpPr>
          <p:cNvPr id="10" name="Rectangle 9"/>
          <p:cNvSpPr/>
          <p:nvPr/>
        </p:nvSpPr>
        <p:spPr>
          <a:xfrm>
            <a:off x="4681537" y="5269468"/>
            <a:ext cx="4352925" cy="830997"/>
          </a:xfrm>
          <a:prstGeom prst="rect">
            <a:avLst/>
          </a:prstGeom>
        </p:spPr>
        <p:txBody>
          <a:bodyPr wrap="square">
            <a:spAutoFit/>
          </a:bodyPr>
          <a:lstStyle/>
          <a:p>
            <a:r>
              <a:rPr lang="en-US" sz="2400" b="1" i="1" dirty="0" smtClean="0">
                <a:solidFill>
                  <a:srgbClr val="FFFF00"/>
                </a:solidFill>
              </a:rPr>
              <a:t>Student Name :</a:t>
            </a:r>
            <a:r>
              <a:rPr lang="en-US" sz="2400" i="1" dirty="0" smtClean="0">
                <a:solidFill>
                  <a:srgbClr val="FFFF00"/>
                </a:solidFill>
              </a:rPr>
              <a:t> </a:t>
            </a:r>
          </a:p>
          <a:p>
            <a:r>
              <a:rPr lang="en-US" sz="2400" dirty="0" smtClean="0">
                <a:solidFill>
                  <a:schemeClr val="bg1"/>
                </a:solidFill>
              </a:rPr>
              <a:t>Gaganpreet Singh </a:t>
            </a:r>
            <a:endParaRPr lang="en-US" sz="2400" dirty="0">
              <a:solidFill>
                <a:schemeClr val="bg1"/>
              </a:solidFill>
            </a:endParaRPr>
          </a:p>
        </p:txBody>
      </p:sp>
    </p:spTree>
    <p:extLst>
      <p:ext uri="{BB962C8B-B14F-4D97-AF65-F5344CB8AC3E}">
        <p14:creationId xmlns:p14="http://schemas.microsoft.com/office/powerpoint/2010/main" val="3857347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25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838200"/>
            <a:ext cx="8505825" cy="4914900"/>
            <a:chOff x="304800" y="838200"/>
            <a:chExt cx="8505825" cy="5067300"/>
          </a:xfrm>
        </p:grpSpPr>
        <p:sp>
          <p:nvSpPr>
            <p:cNvPr id="12" name="Rectangle 11"/>
            <p:cNvSpPr/>
            <p:nvPr/>
          </p:nvSpPr>
          <p:spPr>
            <a:xfrm>
              <a:off x="2952750" y="4191000"/>
              <a:ext cx="5857875" cy="144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t>AIR works smartly </a:t>
              </a:r>
              <a:r>
                <a:rPr lang="en-US" dirty="0"/>
                <a:t>and saves all the previously asked questions into an Offline database, so that whenever the same question is asked again the answer could be easily retrieved from the Database, hence saving the </a:t>
              </a:r>
              <a:r>
                <a:rPr lang="en-US" dirty="0" smtClean="0"/>
                <a:t>bandwidth and time.</a:t>
              </a:r>
              <a:endParaRPr lang="en-US" dirty="0"/>
            </a:p>
          </p:txBody>
        </p:sp>
        <p:sp>
          <p:nvSpPr>
            <p:cNvPr id="11" name="Rectangle 10"/>
            <p:cNvSpPr/>
            <p:nvPr/>
          </p:nvSpPr>
          <p:spPr>
            <a:xfrm>
              <a:off x="2943225" y="2276475"/>
              <a:ext cx="5867400" cy="990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t>AIR allows user </a:t>
              </a:r>
              <a:r>
                <a:rPr lang="en-US" dirty="0"/>
                <a:t>to see the last question that he asked and the response that A.I.R. provided for that question</a:t>
              </a:r>
            </a:p>
          </p:txBody>
        </p:sp>
        <p:graphicFrame>
          <p:nvGraphicFramePr>
            <p:cNvPr id="10" name="Diagram 9"/>
            <p:cNvGraphicFramePr/>
            <p:nvPr>
              <p:extLst>
                <p:ext uri="{D42A27DB-BD31-4B8C-83A1-F6EECF244321}">
                  <p14:modId xmlns:p14="http://schemas.microsoft.com/office/powerpoint/2010/main" val="2821461466"/>
                </p:ext>
              </p:extLst>
            </p:nvPr>
          </p:nvGraphicFramePr>
          <p:xfrm>
            <a:off x="304800" y="838200"/>
            <a:ext cx="2971800" cy="5067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5" name="Rectangle 4"/>
          <p:cNvSpPr/>
          <p:nvPr/>
        </p:nvSpPr>
        <p:spPr>
          <a:xfrm>
            <a:off x="304800" y="76200"/>
            <a:ext cx="3276600" cy="707886"/>
          </a:xfrm>
          <a:prstGeom prst="rect">
            <a:avLst/>
          </a:prstGeom>
        </p:spPr>
        <p:txBody>
          <a:bodyPr wrap="square">
            <a:spAutoFit/>
          </a:bodyPr>
          <a:lstStyle/>
          <a:p>
            <a:r>
              <a:rPr lang="en-US" sz="4000" b="1" i="1" dirty="0" smtClean="0">
                <a:solidFill>
                  <a:srgbClr val="262626">
                    <a:lumMod val="85000"/>
                    <a:lumOff val="15000"/>
                  </a:srgbClr>
                </a:solidFill>
              </a:rPr>
              <a:t>Features</a:t>
            </a:r>
            <a:endParaRPr lang="en-US" dirty="0"/>
          </a:p>
        </p:txBody>
      </p:sp>
    </p:spTree>
    <p:extLst>
      <p:ext uri="{BB962C8B-B14F-4D97-AF65-F5344CB8AC3E}">
        <p14:creationId xmlns:p14="http://schemas.microsoft.com/office/powerpoint/2010/main" val="658875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838200"/>
            <a:ext cx="8505825" cy="5067300"/>
            <a:chOff x="304800" y="838200"/>
            <a:chExt cx="8505825" cy="5067300"/>
          </a:xfrm>
        </p:grpSpPr>
        <p:sp>
          <p:nvSpPr>
            <p:cNvPr id="12" name="Rectangle 11"/>
            <p:cNvSpPr/>
            <p:nvPr/>
          </p:nvSpPr>
          <p:spPr>
            <a:xfrm>
              <a:off x="2952750" y="4191000"/>
              <a:ext cx="5857875" cy="1447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i="1" dirty="0"/>
                <a:t>When the user has finished speaking to A.I.R. , the cut-off mechanism identifies it and automatically stops recording. It then converts the voice into </a:t>
              </a:r>
              <a:r>
                <a:rPr lang="en-US" i="1" dirty="0" smtClean="0"/>
                <a:t>text and submits the query on Internet</a:t>
              </a:r>
              <a:endParaRPr lang="en-US" dirty="0"/>
            </a:p>
          </p:txBody>
        </p:sp>
        <p:sp>
          <p:nvSpPr>
            <p:cNvPr id="11" name="Rectangle 10"/>
            <p:cNvSpPr/>
            <p:nvPr/>
          </p:nvSpPr>
          <p:spPr>
            <a:xfrm>
              <a:off x="2943225" y="2209800"/>
              <a:ext cx="5867400" cy="14573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smtClean="0"/>
                <a:t>Not every answer coming from the internet is saved into the offline database!</a:t>
              </a:r>
            </a:p>
            <a:p>
              <a:pPr lvl="1"/>
              <a:r>
                <a:rPr lang="en-US" dirty="0" smtClean="0"/>
                <a:t>There might be some questions that are time sensitive, so these are not saved and every time such questions are asked , the query is submitted to Internet.</a:t>
              </a:r>
              <a:endParaRPr lang="en-US" dirty="0"/>
            </a:p>
          </p:txBody>
        </p:sp>
        <p:graphicFrame>
          <p:nvGraphicFramePr>
            <p:cNvPr id="10" name="Diagram 9"/>
            <p:cNvGraphicFramePr/>
            <p:nvPr>
              <p:extLst>
                <p:ext uri="{D42A27DB-BD31-4B8C-83A1-F6EECF244321}">
                  <p14:modId xmlns:p14="http://schemas.microsoft.com/office/powerpoint/2010/main" val="2600474872"/>
                </p:ext>
              </p:extLst>
            </p:nvPr>
          </p:nvGraphicFramePr>
          <p:xfrm>
            <a:off x="304800" y="838200"/>
            <a:ext cx="2971800" cy="5067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13" name="Title 12"/>
          <p:cNvSpPr>
            <a:spLocks noGrp="1"/>
          </p:cNvSpPr>
          <p:nvPr>
            <p:ph type="title"/>
          </p:nvPr>
        </p:nvSpPr>
        <p:spPr>
          <a:xfrm>
            <a:off x="304800" y="76200"/>
            <a:ext cx="8403020" cy="685800"/>
          </a:xfrm>
        </p:spPr>
        <p:txBody>
          <a:bodyPr>
            <a:noAutofit/>
          </a:bodyPr>
          <a:lstStyle/>
          <a:p>
            <a:r>
              <a:rPr lang="en-US" sz="4000" b="1" i="1" dirty="0" smtClean="0"/>
              <a:t>Features</a:t>
            </a:r>
            <a:endParaRPr lang="en-US" sz="4000" b="1" i="1" dirty="0"/>
          </a:p>
        </p:txBody>
      </p:sp>
    </p:spTree>
    <p:extLst>
      <p:ext uri="{BB962C8B-B14F-4D97-AF65-F5344CB8AC3E}">
        <p14:creationId xmlns:p14="http://schemas.microsoft.com/office/powerpoint/2010/main" val="1436624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08" y="76200"/>
            <a:ext cx="8001000" cy="646331"/>
          </a:xfrm>
          <a:prstGeom prst="rect">
            <a:avLst/>
          </a:prstGeom>
        </p:spPr>
        <p:txBody>
          <a:bodyPr wrap="square">
            <a:spAutoFit/>
          </a:bodyPr>
          <a:lstStyle/>
          <a:p>
            <a:pPr lvl="0"/>
            <a:r>
              <a:rPr lang="en-US" sz="3600" dirty="0"/>
              <a:t>The </a:t>
            </a:r>
            <a:r>
              <a:rPr lang="en-US" sz="3600" b="1" dirty="0">
                <a:solidFill>
                  <a:schemeClr val="tx1">
                    <a:alpha val="81000"/>
                  </a:schemeClr>
                </a:solidFill>
              </a:rPr>
              <a:t>Future Plan: </a:t>
            </a:r>
            <a:r>
              <a:rPr lang="en-US" sz="3600" b="1" dirty="0" smtClean="0">
                <a:solidFill>
                  <a:srgbClr val="FFFF00"/>
                </a:solidFill>
              </a:rPr>
              <a:t>Language </a:t>
            </a:r>
            <a:r>
              <a:rPr lang="en-US" sz="3600" b="1" dirty="0">
                <a:solidFill>
                  <a:srgbClr val="FFFF00"/>
                </a:solidFill>
              </a:rPr>
              <a:t>tutor</a:t>
            </a:r>
          </a:p>
        </p:txBody>
      </p:sp>
      <p:sp>
        <p:nvSpPr>
          <p:cNvPr id="5" name="Rectangle 4"/>
          <p:cNvSpPr/>
          <p:nvPr/>
        </p:nvSpPr>
        <p:spPr>
          <a:xfrm>
            <a:off x="3124200" y="1848415"/>
            <a:ext cx="5638800" cy="2246769"/>
          </a:xfrm>
          <a:prstGeom prst="rect">
            <a:avLst/>
          </a:prstGeom>
        </p:spPr>
        <p:txBody>
          <a:bodyPr wrap="square">
            <a:spAutoFit/>
          </a:bodyPr>
          <a:lstStyle/>
          <a:p>
            <a:pPr marL="285750" lvl="0" indent="-285750">
              <a:buFont typeface="Arial" panose="020B0604020202020204" pitchFamily="34" charset="0"/>
              <a:buChar char="•"/>
            </a:pPr>
            <a:r>
              <a:rPr lang="en-US" sz="2000" dirty="0"/>
              <a:t>Apart from answering questions, we have also integrated Language Translation in A.I.R. using which one can easily convert an expression from one language to another</a:t>
            </a:r>
            <a:r>
              <a:rPr lang="en-US" sz="2000" dirty="0" smtClean="0"/>
              <a:t>!</a:t>
            </a:r>
          </a:p>
          <a:p>
            <a:pPr lvl="0"/>
            <a:endParaRPr lang="en-US" sz="2000" dirty="0"/>
          </a:p>
          <a:p>
            <a:pPr marL="285750" lvl="0" indent="-285750">
              <a:buFont typeface="Arial" panose="020B0604020202020204" pitchFamily="34" charset="0"/>
              <a:buChar char="•"/>
            </a:pPr>
            <a:r>
              <a:rPr lang="en-US" sz="2000" dirty="0"/>
              <a:t>The language translation feature can help you to learn new Languages.</a:t>
            </a: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14400" y="2057400"/>
            <a:ext cx="1676400" cy="1676400"/>
          </a:xfrm>
          <a:prstGeom prst="rect">
            <a:avLst/>
          </a:prstGeom>
        </p:spPr>
      </p:pic>
    </p:spTree>
    <p:extLst>
      <p:ext uri="{BB962C8B-B14F-4D97-AF65-F5344CB8AC3E}">
        <p14:creationId xmlns:p14="http://schemas.microsoft.com/office/powerpoint/2010/main" val="3067824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txBox="1">
            <a:spLocks/>
          </p:cNvSpPr>
          <p:nvPr/>
        </p:nvSpPr>
        <p:spPr>
          <a:xfrm>
            <a:off x="0" y="331223"/>
            <a:ext cx="8694000"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spcBef>
                <a:spcPts val="0"/>
              </a:spcBef>
              <a:buNone/>
            </a:pPr>
            <a:r>
              <a:rPr lang="en-US" sz="3600" dirty="0" smtClean="0"/>
              <a:t>The </a:t>
            </a:r>
            <a:r>
              <a:rPr lang="en-US" sz="3600" b="1" dirty="0" smtClean="0">
                <a:solidFill>
                  <a:schemeClr val="tx1">
                    <a:alpha val="81000"/>
                  </a:schemeClr>
                </a:solidFill>
              </a:rPr>
              <a:t>Future Plan: </a:t>
            </a:r>
            <a:r>
              <a:rPr lang="en-US" sz="3600" b="1" dirty="0" smtClean="0">
                <a:solidFill>
                  <a:srgbClr val="FFFF00">
                    <a:alpha val="81000"/>
                  </a:srgbClr>
                </a:solidFill>
              </a:rPr>
              <a:t>Face Recognition</a:t>
            </a:r>
            <a:endParaRPr lang="en-US" sz="3600" b="1" dirty="0">
              <a:solidFill>
                <a:srgbClr val="FFFF00">
                  <a:alpha val="81000"/>
                </a:srgbClr>
              </a:solidFill>
            </a:endParaRPr>
          </a:p>
        </p:txBody>
      </p:sp>
      <p:sp>
        <p:nvSpPr>
          <p:cNvPr id="5" name="TextBox 4"/>
          <p:cNvSpPr txBox="1"/>
          <p:nvPr/>
        </p:nvSpPr>
        <p:spPr>
          <a:xfrm>
            <a:off x="3962400" y="1447800"/>
            <a:ext cx="4648200" cy="2246769"/>
          </a:xfrm>
          <a:prstGeom prst="rect">
            <a:avLst/>
          </a:prstGeom>
          <a:noFill/>
        </p:spPr>
        <p:txBody>
          <a:bodyPr wrap="square" rtlCol="0">
            <a:spAutoFit/>
          </a:bodyPr>
          <a:lstStyle/>
          <a:p>
            <a:pPr marL="342900" indent="-342900">
              <a:buFont typeface="Arial" pitchFamily="34" charset="0"/>
              <a:buChar char="•"/>
            </a:pPr>
            <a:r>
              <a:rPr lang="en-US" sz="2000" dirty="0" smtClean="0">
                <a:solidFill>
                  <a:srgbClr val="262626"/>
                </a:solidFill>
              </a:rPr>
              <a:t>In the future, we plan to connect a </a:t>
            </a:r>
            <a:r>
              <a:rPr lang="en-US" sz="2000" b="1" i="1" dirty="0" smtClean="0">
                <a:solidFill>
                  <a:srgbClr val="C00000"/>
                </a:solidFill>
              </a:rPr>
              <a:t>Logitech camera </a:t>
            </a:r>
            <a:r>
              <a:rPr lang="en-US" sz="2000" dirty="0" smtClean="0">
                <a:solidFill>
                  <a:srgbClr val="262626"/>
                </a:solidFill>
              </a:rPr>
              <a:t>with AIR </a:t>
            </a:r>
          </a:p>
          <a:p>
            <a:pPr marL="342900" indent="-342900">
              <a:buFont typeface="Arial" pitchFamily="34" charset="0"/>
              <a:buChar char="•"/>
            </a:pPr>
            <a:r>
              <a:rPr lang="en-US" sz="2000" dirty="0" smtClean="0">
                <a:solidFill>
                  <a:srgbClr val="262626"/>
                </a:solidFill>
              </a:rPr>
              <a:t>This will make it more interactive so that it could recognize the people that it is dealing with.</a:t>
            </a:r>
          </a:p>
          <a:p>
            <a:pPr marL="342900" indent="-342900">
              <a:buFont typeface="Arial" pitchFamily="34" charset="0"/>
              <a:buChar char="•"/>
            </a:pPr>
            <a:r>
              <a:rPr lang="en-US" sz="2000" dirty="0" smtClean="0">
                <a:solidFill>
                  <a:srgbClr val="262626"/>
                </a:solidFill>
              </a:rPr>
              <a:t>AIR might also greet people with there names.</a:t>
            </a:r>
          </a:p>
        </p:txBody>
      </p:sp>
      <p:sp>
        <p:nvSpPr>
          <p:cNvPr id="6" name="Rectangle 5"/>
          <p:cNvSpPr/>
          <p:nvPr/>
        </p:nvSpPr>
        <p:spPr>
          <a:xfrm>
            <a:off x="4114800" y="4648200"/>
            <a:ext cx="4876800" cy="1015663"/>
          </a:xfrm>
          <a:prstGeom prst="rect">
            <a:avLst/>
          </a:prstGeom>
        </p:spPr>
        <p:txBody>
          <a:bodyPr wrap="square">
            <a:spAutoFit/>
          </a:bodyPr>
          <a:lstStyle/>
          <a:p>
            <a:r>
              <a:rPr lang="en-US" sz="2000" dirty="0">
                <a:solidFill>
                  <a:srgbClr val="262626"/>
                </a:solidFill>
              </a:rPr>
              <a:t>In cases where it is not able to answer a question it might ask the person to teach him that he does not know </a:t>
            </a:r>
            <a:r>
              <a:rPr lang="en-US" sz="2000" dirty="0" smtClean="0">
                <a:solidFill>
                  <a:srgbClr val="262626"/>
                </a:solidFill>
              </a:rPr>
              <a:t>!</a:t>
            </a:r>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52400" y="1233388"/>
            <a:ext cx="3701416" cy="51054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97400410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120134"/>
            <a:ext cx="3674404" cy="646331"/>
          </a:xfrm>
          <a:prstGeom prst="rect">
            <a:avLst/>
          </a:prstGeom>
          <a:noFill/>
        </p:spPr>
        <p:txBody>
          <a:bodyPr wrap="none" rtlCol="0">
            <a:spAutoFit/>
          </a:bodyPr>
          <a:lstStyle/>
          <a:p>
            <a:r>
              <a:rPr lang="en-US" sz="3600" dirty="0" smtClean="0">
                <a:solidFill>
                  <a:srgbClr val="FF0000"/>
                </a:solidFill>
              </a:rPr>
              <a:t>Work in Progress !</a:t>
            </a:r>
            <a:endParaRPr lang="en-US" sz="3600" dirty="0">
              <a:solidFill>
                <a:srgbClr val="FF0000"/>
              </a:solidFill>
            </a:endParaRPr>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val="0"/>
              </a:ext>
            </a:extLst>
          </a:blip>
          <a:srcRect b="-13990"/>
          <a:stretch/>
        </p:blipFill>
        <p:spPr>
          <a:xfrm>
            <a:off x="1905000" y="797841"/>
            <a:ext cx="6182262" cy="165845"/>
          </a:xfrm>
          <a:prstGeom prst="rect">
            <a:avLst/>
          </a:prstGeom>
        </p:spPr>
      </p:pic>
      <p:sp>
        <p:nvSpPr>
          <p:cNvPr id="2" name="TextBox 1"/>
          <p:cNvSpPr txBox="1"/>
          <p:nvPr/>
        </p:nvSpPr>
        <p:spPr>
          <a:xfrm>
            <a:off x="32629" y="5057001"/>
            <a:ext cx="2523002" cy="276999"/>
          </a:xfrm>
          <a:prstGeom prst="rect">
            <a:avLst/>
          </a:prstGeom>
          <a:noFill/>
        </p:spPr>
        <p:txBody>
          <a:bodyPr wrap="square" rtlCol="0">
            <a:spAutoFit/>
          </a:bodyPr>
          <a:lstStyle/>
          <a:p>
            <a:r>
              <a:rPr lang="en-US" sz="1200" dirty="0" smtClean="0"/>
              <a:t>Glimpse of Face detection module</a:t>
            </a:r>
            <a:endParaRPr lang="en-US" sz="1200" dirty="0"/>
          </a:p>
        </p:txBody>
      </p:sp>
      <p:cxnSp>
        <p:nvCxnSpPr>
          <p:cNvPr id="6" name="Straight Connector 5"/>
          <p:cNvCxnSpPr/>
          <p:nvPr/>
        </p:nvCxnSpPr>
        <p:spPr>
          <a:xfrm>
            <a:off x="152400" y="5334000"/>
            <a:ext cx="20574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6485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03020" cy="685800"/>
          </a:xfrm>
        </p:spPr>
        <p:txBody>
          <a:bodyPr>
            <a:normAutofit/>
          </a:bodyPr>
          <a:lstStyle/>
          <a:p>
            <a:r>
              <a:rPr lang="en-US" sz="3200" b="1" i="1" dirty="0"/>
              <a:t>Industrial &amp; Home Automation</a:t>
            </a:r>
            <a:endParaRPr lang="en-US" sz="2800" b="1" i="1" dirty="0"/>
          </a:p>
        </p:txBody>
      </p:sp>
      <p:graphicFrame>
        <p:nvGraphicFramePr>
          <p:cNvPr id="4" name="Diagram 3"/>
          <p:cNvGraphicFramePr/>
          <p:nvPr>
            <p:extLst>
              <p:ext uri="{D42A27DB-BD31-4B8C-83A1-F6EECF244321}">
                <p14:modId xmlns:p14="http://schemas.microsoft.com/office/powerpoint/2010/main" val="1292843271"/>
              </p:ext>
            </p:extLst>
          </p:nvPr>
        </p:nvGraphicFramePr>
        <p:xfrm>
          <a:off x="436180" y="1676400"/>
          <a:ext cx="8250620" cy="378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8802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pPr lvl="0">
              <a:spcBef>
                <a:spcPts val="0"/>
              </a:spcBef>
            </a:pPr>
            <a:r>
              <a:rPr lang="en-US" sz="3600" b="1" i="1" dirty="0" smtClean="0">
                <a:solidFill>
                  <a:schemeClr val="tx1"/>
                </a:solidFill>
                <a:latin typeface="+mn-lt"/>
                <a:ea typeface="+mn-ea"/>
                <a:cs typeface="+mn-cs"/>
              </a:rPr>
              <a:t>Conclusion</a:t>
            </a:r>
            <a:endParaRPr lang="en-US" sz="3600" b="1" i="1" dirty="0">
              <a:solidFill>
                <a:schemeClr val="tx1"/>
              </a:solidFill>
              <a:latin typeface="+mn-lt"/>
            </a:endParaRPr>
          </a:p>
        </p:txBody>
      </p:sp>
      <p:grpSp>
        <p:nvGrpSpPr>
          <p:cNvPr id="6" name="Group 5"/>
          <p:cNvGrpSpPr/>
          <p:nvPr/>
        </p:nvGrpSpPr>
        <p:grpSpPr>
          <a:xfrm>
            <a:off x="171450" y="1353256"/>
            <a:ext cx="8820150" cy="4645966"/>
            <a:chOff x="171450" y="1353256"/>
            <a:chExt cx="8820150" cy="4645966"/>
          </a:xfrm>
        </p:grpSpPr>
        <p:sp>
          <p:nvSpPr>
            <p:cNvPr id="3" name="Rectangle 2"/>
            <p:cNvSpPr/>
            <p:nvPr/>
          </p:nvSpPr>
          <p:spPr>
            <a:xfrm>
              <a:off x="381000" y="1353256"/>
              <a:ext cx="7772400" cy="1161344"/>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000" dirty="0" smtClean="0"/>
                <a:t>The aim of the project </a:t>
              </a:r>
              <a:r>
                <a:rPr lang="en-US" sz="2000" dirty="0" smtClean="0">
                  <a:latin typeface="Calibri" panose="020F0502020204030204" pitchFamily="34" charset="0"/>
                  <a:cs typeface="Times New Roman" panose="02020603050405020304" pitchFamily="18" charset="0"/>
                </a:rPr>
                <a:t>is </a:t>
              </a:r>
              <a:r>
                <a:rPr lang="en-US" sz="2000" dirty="0" smtClean="0">
                  <a:latin typeface="Calibri" panose="020F0502020204030204" pitchFamily="34" charset="0"/>
                  <a:ea typeface="Calibri" panose="020F0502020204030204" pitchFamily="34" charset="0"/>
                  <a:cs typeface="Times New Roman" panose="02020603050405020304" pitchFamily="18" charset="0"/>
                </a:rPr>
                <a:t>to </a:t>
              </a:r>
              <a:r>
                <a:rPr lang="en-US" sz="2000" dirty="0">
                  <a:latin typeface="Calibri" panose="020F0502020204030204" pitchFamily="34" charset="0"/>
                  <a:ea typeface="Calibri" panose="020F0502020204030204" pitchFamily="34" charset="0"/>
                  <a:cs typeface="Times New Roman" panose="02020603050405020304" pitchFamily="18" charset="0"/>
                </a:rPr>
                <a:t>develop a Virtual Tutor,</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where we can strive towards providing high quality education to children</a:t>
              </a:r>
              <a:r>
                <a:rPr lang="en-US" sz="20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000" dirty="0" smtClean="0"/>
            </a:p>
            <a:p>
              <a:pPr marL="342900" indent="-342900" algn="just">
                <a:buFont typeface="Arial" panose="020B0604020202020204" pitchFamily="34" charset="0"/>
                <a:buChar char="•"/>
              </a:pPr>
              <a:endParaRPr lang="en-US" sz="2000" dirty="0"/>
            </a:p>
          </p:txBody>
        </p:sp>
        <p:sp>
          <p:nvSpPr>
            <p:cNvPr id="4" name="Rectangle 3"/>
            <p:cNvSpPr/>
            <p:nvPr/>
          </p:nvSpPr>
          <p:spPr>
            <a:xfrm>
              <a:off x="381000" y="2263914"/>
              <a:ext cx="7772400" cy="707886"/>
            </a:xfrm>
            <a:prstGeom prst="rect">
              <a:avLst/>
            </a:prstGeom>
          </p:spPr>
          <p:txBody>
            <a:bodyPr wrap="square">
              <a:spAutoFit/>
            </a:bodyPr>
            <a:lstStyle/>
            <a:p>
              <a:pPr marL="342900" indent="-342900" algn="just">
                <a:buFont typeface="Arial" panose="020B0604020202020204" pitchFamily="34" charset="0"/>
                <a:buChar char="•"/>
              </a:pPr>
              <a:r>
                <a:rPr lang="en-US" sz="2000" dirty="0" smtClean="0"/>
                <a:t>We made this system as simple as possible so that a newbie can easily learn how to operate AIR without much hassle.</a:t>
              </a:r>
            </a:p>
          </p:txBody>
        </p:sp>
        <p:sp>
          <p:nvSpPr>
            <p:cNvPr id="5" name="Rectangle 4"/>
            <p:cNvSpPr/>
            <p:nvPr/>
          </p:nvSpPr>
          <p:spPr>
            <a:xfrm>
              <a:off x="381000" y="3136900"/>
              <a:ext cx="7772400" cy="2862322"/>
            </a:xfrm>
            <a:prstGeom prst="rect">
              <a:avLst/>
            </a:prstGeom>
          </p:spPr>
          <p:txBody>
            <a:bodyPr wrap="square">
              <a:spAutoFit/>
            </a:bodyPr>
            <a:lstStyle/>
            <a:p>
              <a:pPr marL="342900" indent="-342900" algn="just">
                <a:buFont typeface="Arial" panose="020B0604020202020204" pitchFamily="34" charset="0"/>
                <a:buChar char="•"/>
              </a:pPr>
              <a:r>
                <a:rPr lang="en-US" sz="2000" dirty="0" smtClean="0"/>
                <a:t>AIR can be designed with a low cost hardware so that it can fit in everyone's pocket.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a:t>Air can be made more compact if implemented using SMD (Surface Mount Device) technology.</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p:txBody>
        </p:sp>
        <p:sp>
          <p:nvSpPr>
            <p:cNvPr id="2" name="Rectangle 1"/>
            <p:cNvSpPr/>
            <p:nvPr/>
          </p:nvSpPr>
          <p:spPr>
            <a:xfrm>
              <a:off x="171450" y="4840883"/>
              <a:ext cx="8820150" cy="1015663"/>
            </a:xfrm>
            <a:prstGeom prst="rect">
              <a:avLst/>
            </a:prstGeom>
          </p:spPr>
          <p:txBody>
            <a:bodyPr wrap="square">
              <a:spAutoFit/>
            </a:bodyPr>
            <a:lstStyle/>
            <a:p>
              <a:pPr marL="342900" indent="-342900">
                <a:buFont typeface="Arial" panose="020B0604020202020204" pitchFamily="34" charset="0"/>
                <a:buChar char="•"/>
              </a:pPr>
              <a:endParaRPr lang="en-US" sz="2000" dirty="0" smtClean="0"/>
            </a:p>
            <a:p>
              <a:pPr algn="ctr"/>
              <a:r>
                <a:rPr lang="en-US" sz="2000" i="1" dirty="0" smtClean="0"/>
                <a:t>“ </a:t>
              </a:r>
              <a:r>
                <a:rPr lang="en-US" sz="2000" b="1" i="1" dirty="0" smtClean="0">
                  <a:solidFill>
                    <a:srgbClr val="FF0000"/>
                  </a:solidFill>
                </a:rPr>
                <a:t>We hope that our efforts will take the learning experience one step forward! </a:t>
              </a:r>
              <a:r>
                <a:rPr lang="en-US" sz="2000" i="1" dirty="0" smtClean="0"/>
                <a:t>“</a:t>
              </a:r>
            </a:p>
            <a:p>
              <a:pPr marL="342900" indent="-342900">
                <a:buFont typeface="Arial" panose="020B0604020202020204" pitchFamily="34" charset="0"/>
                <a:buChar char="•"/>
              </a:pPr>
              <a:endParaRPr lang="en-US" sz="2000" dirty="0"/>
            </a:p>
          </p:txBody>
        </p:sp>
      </p:grpSp>
    </p:spTree>
    <p:extLst>
      <p:ext uri="{BB962C8B-B14F-4D97-AF65-F5344CB8AC3E}">
        <p14:creationId xmlns:p14="http://schemas.microsoft.com/office/powerpoint/2010/main" val="1160434870"/>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sp>
        <p:nvSpPr>
          <p:cNvPr id="4" name="TextBox 3"/>
          <p:cNvSpPr txBox="1"/>
          <p:nvPr/>
        </p:nvSpPr>
        <p:spPr>
          <a:xfrm>
            <a:off x="-38100" y="1881554"/>
            <a:ext cx="9144000" cy="1612220"/>
          </a:xfrm>
          <a:prstGeom prst="rect">
            <a:avLst/>
          </a:prstGeom>
          <a:noFill/>
        </p:spPr>
        <p:txBody>
          <a:bodyPr wrap="square" rtlCol="0" anchor="b" anchorCtr="0">
            <a:noAutofit/>
          </a:bodyPr>
          <a:lstStyle/>
          <a:p>
            <a:pPr algn="ctr"/>
            <a:r>
              <a:rPr lang="en-US" sz="9600" dirty="0" smtClean="0">
                <a:solidFill>
                  <a:prstClr val="black">
                    <a:lumMod val="50000"/>
                    <a:lumOff val="50000"/>
                  </a:prstClr>
                </a:solidFill>
                <a:latin typeface="Agency FB" pitchFamily="34" charset="0"/>
              </a:rPr>
              <a:t>Thank You</a:t>
            </a:r>
            <a:endParaRPr lang="en-US" sz="9600" dirty="0">
              <a:solidFill>
                <a:prstClr val="black">
                  <a:lumMod val="50000"/>
                  <a:lumOff val="50000"/>
                </a:prstClr>
              </a:solidFill>
              <a:latin typeface="Agency FB"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953" y="332619"/>
            <a:ext cx="7924800" cy="707886"/>
          </a:xfrm>
          <a:prstGeom prst="rect">
            <a:avLst/>
          </a:prstGeom>
          <a:noFill/>
        </p:spPr>
        <p:txBody>
          <a:bodyPr wrap="square" rtlCol="0">
            <a:normAutofit/>
          </a:bodyPr>
          <a:lstStyle/>
          <a:p>
            <a:r>
              <a:rPr lang="en-US" sz="3600" b="1" dirty="0" smtClean="0">
                <a:solidFill>
                  <a:schemeClr val="tx1">
                    <a:lumMod val="85000"/>
                    <a:lumOff val="15000"/>
                  </a:schemeClr>
                </a:solidFill>
                <a:latin typeface="+mj-lt"/>
              </a:rPr>
              <a:t>The Project </a:t>
            </a:r>
            <a:endParaRPr lang="en-US" sz="36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1268" y="4824133"/>
            <a:ext cx="7973935" cy="400110"/>
          </a:xfrm>
          <a:prstGeom prst="rect">
            <a:avLst/>
          </a:prstGeom>
          <a:noFill/>
        </p:spPr>
        <p:txBody>
          <a:bodyPr wrap="none" rtlCol="0">
            <a:noAutofit/>
          </a:bodyPr>
          <a:lstStyle/>
          <a:p>
            <a:pPr algn="r"/>
            <a:r>
              <a:rPr lang="en-US" sz="2400" b="1" dirty="0" smtClean="0">
                <a:solidFill>
                  <a:schemeClr val="tx1">
                    <a:lumMod val="75000"/>
                    <a:lumOff val="25000"/>
                  </a:schemeClr>
                </a:solidFill>
              </a:rPr>
              <a:t>-the future tutor of your child</a:t>
            </a:r>
            <a:endParaRPr lang="en-US" sz="2400" b="1" dirty="0">
              <a:solidFill>
                <a:schemeClr val="tx1">
                  <a:lumMod val="75000"/>
                  <a:lumOff val="25000"/>
                </a:schemeClr>
              </a:solidFill>
            </a:endParaRPr>
          </a:p>
        </p:txBody>
      </p:sp>
      <p:sp>
        <p:nvSpPr>
          <p:cNvPr id="12" name="Rectangle 11"/>
          <p:cNvSpPr/>
          <p:nvPr/>
        </p:nvSpPr>
        <p:spPr>
          <a:xfrm>
            <a:off x="8686800" y="5024188"/>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31268" y="1577514"/>
            <a:ext cx="2088132" cy="2708434"/>
            <a:chOff x="731268" y="1577514"/>
            <a:chExt cx="2088132"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731268" y="1577514"/>
              <a:ext cx="2088131" cy="2708434"/>
            </a:xfrm>
            <a:prstGeom prst="rect">
              <a:avLst/>
            </a:prstGeom>
            <a:noFill/>
          </p:spPr>
          <p:txBody>
            <a:bodyPr wrap="square" rtlCol="0">
              <a:spAutoFit/>
            </a:bodyPr>
            <a:lstStyle/>
            <a:p>
              <a:pPr algn="ctr"/>
              <a:r>
                <a:rPr lang="en-US" sz="17000" b="1" dirty="0" smtClean="0">
                  <a:solidFill>
                    <a:srgbClr val="F26200">
                      <a:alpha val="40000"/>
                    </a:srgbClr>
                  </a:solidFill>
                  <a:latin typeface="+mj-lt"/>
                  <a:cs typeface="Arial" pitchFamily="34" charset="0"/>
                </a:rPr>
                <a:t>A</a:t>
              </a:r>
              <a:endParaRPr lang="en-US" sz="17000" b="1" dirty="0">
                <a:solidFill>
                  <a:srgbClr val="F26200">
                    <a:alpha val="40000"/>
                  </a:srgbClr>
                </a:solidFill>
                <a:latin typeface="+mj-lt"/>
                <a:cs typeface="Arial" pitchFamily="34" charset="0"/>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pPr algn="ctr"/>
              <a:r>
                <a:rPr lang="en-US" sz="17000" b="1" dirty="0">
                  <a:solidFill>
                    <a:srgbClr val="2A7A9E">
                      <a:alpha val="40000"/>
                    </a:srgbClr>
                  </a:solidFill>
                  <a:latin typeface="+mj-lt"/>
                  <a:cs typeface="Arial" pitchFamily="34" charset="0"/>
                </a:rPr>
                <a:t>I</a:t>
              </a: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324601" y="1587511"/>
              <a:ext cx="2057399" cy="2708434"/>
            </a:xfrm>
            <a:prstGeom prst="rect">
              <a:avLst/>
            </a:prstGeom>
            <a:noFill/>
          </p:spPr>
          <p:txBody>
            <a:bodyPr wrap="square" rtlCol="0">
              <a:spAutoFit/>
            </a:bodyPr>
            <a:lstStyle/>
            <a:p>
              <a:pPr algn="ctr"/>
              <a:r>
                <a:rPr lang="en-US" sz="17000" b="1" dirty="0" smtClean="0">
                  <a:solidFill>
                    <a:srgbClr val="65B131">
                      <a:alpha val="64000"/>
                    </a:srgbClr>
                  </a:solidFill>
                  <a:latin typeface="+mj-lt"/>
                  <a:cs typeface="Arial" pitchFamily="34" charset="0"/>
                </a:rPr>
                <a:t>R</a:t>
              </a:r>
              <a:endParaRPr lang="en-US" sz="17000" b="1" dirty="0">
                <a:solidFill>
                  <a:srgbClr val="65B131">
                    <a:alpha val="64000"/>
                  </a:srgbClr>
                </a:solidFill>
                <a:latin typeface="+mj-lt"/>
                <a:cs typeface="Arial" pitchFamily="34" charset="0"/>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7" name="TextBox 6"/>
          <p:cNvSpPr txBox="1"/>
          <p:nvPr/>
        </p:nvSpPr>
        <p:spPr>
          <a:xfrm>
            <a:off x="764512" y="2713299"/>
            <a:ext cx="2054887" cy="523220"/>
          </a:xfrm>
          <a:prstGeom prst="rect">
            <a:avLst/>
          </a:prstGeom>
          <a:noFill/>
        </p:spPr>
        <p:txBody>
          <a:bodyPr wrap="square" rtlCol="0">
            <a:spAutoFit/>
          </a:bodyPr>
          <a:lstStyle/>
          <a:p>
            <a:pPr algn="ctr"/>
            <a:r>
              <a:rPr lang="en-US" sz="2800" b="1" dirty="0" smtClean="0">
                <a:solidFill>
                  <a:srgbClr val="002060"/>
                </a:solidFill>
              </a:rPr>
              <a:t>Artificial</a:t>
            </a:r>
            <a:endParaRPr lang="en-US" sz="2800" b="1" dirty="0">
              <a:solidFill>
                <a:srgbClr val="002060"/>
              </a:solidFill>
            </a:endParaRPr>
          </a:p>
        </p:txBody>
      </p:sp>
      <p:sp>
        <p:nvSpPr>
          <p:cNvPr id="25" name="TextBox 24"/>
          <p:cNvSpPr txBox="1"/>
          <p:nvPr/>
        </p:nvSpPr>
        <p:spPr>
          <a:xfrm>
            <a:off x="3543300" y="2720733"/>
            <a:ext cx="2057400" cy="523220"/>
          </a:xfrm>
          <a:prstGeom prst="rect">
            <a:avLst/>
          </a:prstGeom>
          <a:noFill/>
        </p:spPr>
        <p:txBody>
          <a:bodyPr wrap="square" rtlCol="0">
            <a:spAutoFit/>
          </a:bodyPr>
          <a:lstStyle/>
          <a:p>
            <a:pPr algn="ctr"/>
            <a:r>
              <a:rPr lang="en-US" sz="2800" b="1" dirty="0" smtClean="0">
                <a:solidFill>
                  <a:srgbClr val="002060"/>
                </a:solidFill>
              </a:rPr>
              <a:t>Intelligent</a:t>
            </a:r>
            <a:endParaRPr lang="en-US" sz="2800" b="1" dirty="0">
              <a:solidFill>
                <a:srgbClr val="002060"/>
              </a:solidFill>
            </a:endParaRPr>
          </a:p>
        </p:txBody>
      </p:sp>
      <p:sp>
        <p:nvSpPr>
          <p:cNvPr id="29" name="TextBox 28"/>
          <p:cNvSpPr txBox="1"/>
          <p:nvPr/>
        </p:nvSpPr>
        <p:spPr>
          <a:xfrm>
            <a:off x="6324601" y="2720733"/>
            <a:ext cx="2057400" cy="523220"/>
          </a:xfrm>
          <a:prstGeom prst="rect">
            <a:avLst/>
          </a:prstGeom>
          <a:noFill/>
        </p:spPr>
        <p:txBody>
          <a:bodyPr wrap="square" rtlCol="0">
            <a:spAutoFit/>
          </a:bodyPr>
          <a:lstStyle/>
          <a:p>
            <a:pPr algn="ctr"/>
            <a:r>
              <a:rPr lang="en-US" sz="2800" b="1" dirty="0" smtClean="0">
                <a:solidFill>
                  <a:srgbClr val="002060"/>
                </a:solidFill>
              </a:rPr>
              <a:t>Responder</a:t>
            </a:r>
            <a:endParaRPr lang="en-US" sz="2800" b="1" dirty="0">
              <a:solidFill>
                <a:srgbClr val="002060"/>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42" presetClass="entr" presetSubtype="0" fill="hold" nodeType="after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42" presetClass="entr" presetSubtype="0" fill="hold" nodeType="afterEffect">
                                  <p:stCondLst>
                                    <p:cond delay="25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childTnLst>
                          </p:cTn>
                        </p:par>
                        <p:par>
                          <p:cTn id="26" fill="hold">
                            <p:stCondLst>
                              <p:cond delay="4750"/>
                            </p:stCondLst>
                            <p:childTnLst>
                              <p:par>
                                <p:cTn id="27" presetID="6" presetClass="entr" presetSubtype="16"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50"/>
                                        <p:tgtEl>
                                          <p:spTgt spid="10"/>
                                        </p:tgtEl>
                                      </p:cBhvr>
                                    </p:animEffect>
                                  </p:childTnLst>
                                </p:cTn>
                              </p:par>
                            </p:childTnLst>
                          </p:cTn>
                        </p:par>
                        <p:par>
                          <p:cTn id="30" fill="hold">
                            <p:stCondLst>
                              <p:cond delay="5000"/>
                            </p:stCondLst>
                            <p:childTnLst>
                              <p:par>
                                <p:cTn id="31" presetID="16" presetClass="entr" presetSubtype="21" fill="hold" grpId="0" nodeType="afterEffect">
                                  <p:stCondLst>
                                    <p:cond delay="25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par>
                          <p:cTn id="34" fill="hold">
                            <p:stCondLst>
                              <p:cond delay="5750"/>
                            </p:stCondLst>
                            <p:childTnLst>
                              <p:par>
                                <p:cTn id="35" presetID="16" presetClass="entr" presetSubtype="21"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arn(inVertical)">
                                      <p:cBhvr>
                                        <p:cTn id="37" dur="500"/>
                                        <p:tgtEl>
                                          <p:spTgt spid="25"/>
                                        </p:tgtEl>
                                      </p:cBhvr>
                                    </p:animEffect>
                                  </p:childTnLst>
                                </p:cTn>
                              </p:par>
                            </p:childTnLst>
                          </p:cTn>
                        </p:par>
                        <p:par>
                          <p:cTn id="38" fill="hold">
                            <p:stCondLst>
                              <p:cond delay="6250"/>
                            </p:stCondLst>
                            <p:childTnLst>
                              <p:par>
                                <p:cTn id="39" presetID="16" presetClass="entr" presetSubtype="21"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barn(inVertical)">
                                      <p:cBhvr>
                                        <p:cTn id="41" dur="500"/>
                                        <p:tgtEl>
                                          <p:spTgt spid="29"/>
                                        </p:tgtEl>
                                      </p:cBhvr>
                                    </p:animEffect>
                                  </p:childTnLst>
                                </p:cTn>
                              </p:par>
                            </p:childTnLst>
                          </p:cTn>
                        </p:par>
                        <p:par>
                          <p:cTn id="42" fill="hold">
                            <p:stCondLst>
                              <p:cond delay="6750"/>
                            </p:stCondLst>
                            <p:childTnLst>
                              <p:par>
                                <p:cTn id="43" presetID="16" presetClass="entr" presetSubtype="2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barn(inVertical)">
                                      <p:cBhvr>
                                        <p:cTn id="45" dur="750"/>
                                        <p:tgtEl>
                                          <p:spTgt spid="11"/>
                                        </p:tgtEl>
                                      </p:cBhvr>
                                    </p:animEffect>
                                  </p:childTnLst>
                                </p:cTn>
                              </p:par>
                            </p:childTnLst>
                          </p:cTn>
                        </p:par>
                        <p:par>
                          <p:cTn id="46" fill="hold">
                            <p:stCondLst>
                              <p:cond delay="7750"/>
                            </p:stCondLst>
                            <p:childTnLst>
                              <p:par>
                                <p:cTn id="47" presetID="2" presetClass="entr" presetSubtype="2" fill="hold" grpId="0" nodeType="afterEffect">
                                  <p:stCondLst>
                                    <p:cond delay="25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animBg="1"/>
      <p:bldP spid="7" grpId="0"/>
      <p:bldP spid="25"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143000"/>
            <a:ext cx="8610600" cy="3733800"/>
          </a:xfrm>
          <a:prstGeom prst="rect">
            <a:avLst/>
          </a:prstGeom>
          <a:noFill/>
        </p:spPr>
        <p:txBody>
          <a:bodyPr wrap="square" rtlCol="0">
            <a:normAutofit/>
          </a:bodyPr>
          <a:lstStyle/>
          <a:p>
            <a:pPr marL="457200" indent="-457200">
              <a:buAutoNum type="arabicPeriod"/>
            </a:pPr>
            <a:r>
              <a:rPr lang="en-US" dirty="0" smtClean="0"/>
              <a:t>The </a:t>
            </a:r>
            <a:r>
              <a:rPr lang="en-US" dirty="0"/>
              <a:t>Idea for this project came from the movie </a:t>
            </a:r>
            <a:r>
              <a:rPr lang="en-US" b="1" i="1" dirty="0">
                <a:solidFill>
                  <a:schemeClr val="accent1"/>
                </a:solidFill>
              </a:rPr>
              <a:t>“IRON MAN</a:t>
            </a:r>
            <a:r>
              <a:rPr lang="en-US" b="1" i="1" dirty="0" smtClean="0">
                <a:solidFill>
                  <a:schemeClr val="accent1"/>
                </a:solidFill>
              </a:rPr>
              <a:t>”.</a:t>
            </a:r>
          </a:p>
          <a:p>
            <a:pPr marL="457200" indent="-457200">
              <a:buAutoNum type="arabicPeriod"/>
            </a:pPr>
            <a:endParaRPr lang="en-US" sz="1600" b="1" i="1" dirty="0" smtClean="0">
              <a:solidFill>
                <a:schemeClr val="accent1"/>
              </a:solidFill>
            </a:endParaRPr>
          </a:p>
          <a:p>
            <a:pPr marL="457200" indent="-457200">
              <a:buAutoNum type="arabicPeriod"/>
            </a:pPr>
            <a:r>
              <a:rPr lang="en-US" dirty="0" smtClean="0"/>
              <a:t>In </a:t>
            </a:r>
            <a:r>
              <a:rPr lang="en-US" dirty="0"/>
              <a:t>the 'Iron Man' films, </a:t>
            </a:r>
            <a:r>
              <a:rPr lang="en-US" b="1" i="1" dirty="0">
                <a:solidFill>
                  <a:srgbClr val="FF0000"/>
                </a:solidFill>
              </a:rPr>
              <a:t>J.A.R.V.I.S.</a:t>
            </a:r>
            <a:r>
              <a:rPr lang="en-US" dirty="0"/>
              <a:t> (short for Just A Rather Very Intelligent System) is the name of Stark's AI system that assists him in superhero-ing</a:t>
            </a:r>
            <a:r>
              <a:rPr lang="en-US" dirty="0" smtClean="0"/>
              <a:t>.</a:t>
            </a:r>
          </a:p>
          <a:p>
            <a:pPr marL="457200" indent="-457200">
              <a:buAutoNum type="arabicPeriod"/>
            </a:pPr>
            <a:endParaRPr lang="en-US" dirty="0" smtClean="0"/>
          </a:p>
          <a:p>
            <a:pPr marL="457200" indent="-457200">
              <a:buAutoNum type="arabicPeriod"/>
            </a:pPr>
            <a:r>
              <a:rPr lang="en-US" dirty="0" smtClean="0"/>
              <a:t>We were interested </a:t>
            </a:r>
            <a:r>
              <a:rPr lang="en-US" dirty="0"/>
              <a:t>to create something of that sort </a:t>
            </a:r>
            <a:r>
              <a:rPr lang="en-US" dirty="0" smtClean="0"/>
              <a:t>which helps </a:t>
            </a:r>
            <a:r>
              <a:rPr lang="en-US" dirty="0"/>
              <a:t>people to get the relevant answer of </a:t>
            </a:r>
            <a:r>
              <a:rPr lang="en-US" dirty="0" smtClean="0"/>
              <a:t>their query </a:t>
            </a:r>
            <a:r>
              <a:rPr lang="en-US" dirty="0"/>
              <a:t>within a few seconds without wasting too </a:t>
            </a:r>
            <a:r>
              <a:rPr lang="en-US" dirty="0" smtClean="0"/>
              <a:t>much </a:t>
            </a:r>
            <a:r>
              <a:rPr lang="en-US" dirty="0"/>
              <a:t>time on the Internet</a:t>
            </a:r>
            <a:r>
              <a:rPr lang="en-US" dirty="0" smtClean="0"/>
              <a:t>.</a:t>
            </a:r>
          </a:p>
          <a:p>
            <a:pPr marL="457200" indent="-457200">
              <a:buAutoNum type="arabicPeriod"/>
            </a:pPr>
            <a:endParaRPr lang="en-US" dirty="0" smtClean="0"/>
          </a:p>
          <a:p>
            <a:pPr marL="457200" indent="-457200">
              <a:buAutoNum type="arabicPeriod"/>
            </a:pPr>
            <a:r>
              <a:rPr lang="en-US" dirty="0" smtClean="0"/>
              <a:t>The </a:t>
            </a:r>
            <a:r>
              <a:rPr lang="en-US" b="1" i="1" dirty="0">
                <a:solidFill>
                  <a:srgbClr val="FF0000"/>
                </a:solidFill>
              </a:rPr>
              <a:t>aim </a:t>
            </a:r>
            <a:r>
              <a:rPr lang="en-US" b="1" i="1" dirty="0" smtClean="0">
                <a:solidFill>
                  <a:srgbClr val="FF0000"/>
                </a:solidFill>
              </a:rPr>
              <a:t>is </a:t>
            </a:r>
            <a:r>
              <a:rPr lang="en-US" b="1" i="1" dirty="0">
                <a:solidFill>
                  <a:srgbClr val="FF0000"/>
                </a:solidFill>
              </a:rPr>
              <a:t>to develop a Virtual Tutor</a:t>
            </a:r>
            <a:r>
              <a:rPr lang="en-US" dirty="0"/>
              <a:t>, where we can strive towards providing high quality education to children.</a:t>
            </a:r>
          </a:p>
        </p:txBody>
      </p:sp>
      <p:sp>
        <p:nvSpPr>
          <p:cNvPr id="5" name="TextBox 4"/>
          <p:cNvSpPr txBox="1"/>
          <p:nvPr/>
        </p:nvSpPr>
        <p:spPr>
          <a:xfrm>
            <a:off x="597186" y="152400"/>
            <a:ext cx="2287229" cy="584775"/>
          </a:xfrm>
          <a:prstGeom prst="rect">
            <a:avLst/>
          </a:prstGeom>
          <a:noFill/>
        </p:spPr>
        <p:txBody>
          <a:bodyPr wrap="none" rtlCol="0">
            <a:spAutoFit/>
          </a:bodyPr>
          <a:lstStyle/>
          <a:p>
            <a:r>
              <a:rPr lang="en-US" sz="3200" b="1" i="1" dirty="0" smtClean="0"/>
              <a:t>Introduction</a:t>
            </a:r>
            <a:endParaRPr lang="en-US" sz="4000"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191000"/>
            <a:ext cx="5486400" cy="175952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203659659"/>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5390083" y="1154816"/>
            <a:ext cx="3581400" cy="2525016"/>
          </a:xfrm>
          <a:prstGeom prst="rect">
            <a:avLst/>
          </a:prstGeom>
          <a:noFill/>
          <a:ln>
            <a:noFill/>
          </a:ln>
        </p:spPr>
      </p:pic>
      <p:sp>
        <p:nvSpPr>
          <p:cNvPr id="2" name="Rectangle 1"/>
          <p:cNvSpPr/>
          <p:nvPr/>
        </p:nvSpPr>
        <p:spPr>
          <a:xfrm>
            <a:off x="304800" y="1219200"/>
            <a:ext cx="5410200" cy="3416320"/>
          </a:xfrm>
          <a:prstGeom prst="rect">
            <a:avLst/>
          </a:prstGeom>
        </p:spPr>
        <p:txBody>
          <a:bodyPr wrap="square">
            <a:spAutoFit/>
          </a:bodyPr>
          <a:lstStyle/>
          <a:p>
            <a:pPr marL="342900" indent="-342900">
              <a:buAutoNum type="arabicPeriod"/>
            </a:pPr>
            <a:r>
              <a:rPr lang="en-US" dirty="0" smtClean="0"/>
              <a:t>A.I.R</a:t>
            </a:r>
            <a:r>
              <a:rPr lang="en-US" dirty="0"/>
              <a:t>. is powered by ARM based </a:t>
            </a:r>
            <a:r>
              <a:rPr lang="en-US" b="1" i="1" dirty="0">
                <a:solidFill>
                  <a:srgbClr val="FF0000"/>
                </a:solidFill>
              </a:rPr>
              <a:t>Raspberry Pi </a:t>
            </a:r>
            <a:r>
              <a:rPr lang="en-US" b="1" i="1" dirty="0" smtClean="0">
                <a:solidFill>
                  <a:srgbClr val="FF0000"/>
                </a:solidFill>
              </a:rPr>
              <a:t>MCU</a:t>
            </a:r>
            <a:r>
              <a:rPr lang="en-US" dirty="0" smtClean="0"/>
              <a:t> </a:t>
            </a:r>
            <a:r>
              <a:rPr lang="en-US" dirty="0"/>
              <a:t>(Model B).  </a:t>
            </a:r>
            <a:endParaRPr lang="en-US" dirty="0" smtClean="0"/>
          </a:p>
          <a:p>
            <a:pPr marL="342900" indent="-342900">
              <a:buAutoNum type="arabicPeriod"/>
            </a:pPr>
            <a:endParaRPr lang="en-US" dirty="0" smtClean="0"/>
          </a:p>
          <a:p>
            <a:pPr marL="342900" indent="-342900">
              <a:buAutoNum type="arabicPeriod"/>
            </a:pPr>
            <a:r>
              <a:rPr lang="en-US" dirty="0" smtClean="0"/>
              <a:t>The Rpi </a:t>
            </a:r>
            <a:r>
              <a:rPr lang="en-US" dirty="0"/>
              <a:t>is connected to a </a:t>
            </a:r>
            <a:r>
              <a:rPr lang="en-US" b="1" i="1" dirty="0">
                <a:solidFill>
                  <a:srgbClr val="FF0000"/>
                </a:solidFill>
              </a:rPr>
              <a:t>3.5” touch </a:t>
            </a:r>
            <a:r>
              <a:rPr lang="en-US" b="1" i="1" dirty="0" smtClean="0">
                <a:solidFill>
                  <a:srgbClr val="FF0000"/>
                </a:solidFill>
              </a:rPr>
              <a:t>LCD </a:t>
            </a:r>
            <a:r>
              <a:rPr lang="en-US" dirty="0" smtClean="0"/>
              <a:t>via GPIO pins of the pi; </a:t>
            </a:r>
            <a:r>
              <a:rPr lang="en-US" dirty="0"/>
              <a:t>interfacing of this LCD posed problems as there is no official support for </a:t>
            </a:r>
            <a:r>
              <a:rPr lang="en-US" dirty="0" smtClean="0"/>
              <a:t>its interfacing.</a:t>
            </a:r>
          </a:p>
          <a:p>
            <a:pPr marL="342900" indent="-342900">
              <a:buAutoNum type="arabicPeriod"/>
            </a:pPr>
            <a:endParaRPr lang="en-US" dirty="0" smtClean="0"/>
          </a:p>
          <a:p>
            <a:pPr marL="342900" indent="-342900">
              <a:buAutoNum type="arabicPeriod"/>
            </a:pPr>
            <a:r>
              <a:rPr lang="en-US" dirty="0" smtClean="0"/>
              <a:t>To </a:t>
            </a:r>
            <a:r>
              <a:rPr lang="en-US" dirty="0"/>
              <a:t>make A.I.R. portable we have connected a </a:t>
            </a:r>
            <a:r>
              <a:rPr lang="en-US" b="1" i="1" dirty="0">
                <a:solidFill>
                  <a:srgbClr val="FF0000"/>
                </a:solidFill>
              </a:rPr>
              <a:t>10,000mAh power bank</a:t>
            </a:r>
            <a:r>
              <a:rPr lang="en-US" dirty="0"/>
              <a:t> to the Rpi which can </a:t>
            </a:r>
            <a:r>
              <a:rPr lang="en-US" b="1" i="1" dirty="0">
                <a:solidFill>
                  <a:srgbClr val="00B0F0"/>
                </a:solidFill>
              </a:rPr>
              <a:t>run</a:t>
            </a:r>
            <a:r>
              <a:rPr lang="en-US" dirty="0"/>
              <a:t> </a:t>
            </a:r>
            <a:r>
              <a:rPr lang="en-US" b="1" i="1" dirty="0">
                <a:solidFill>
                  <a:srgbClr val="00B0F0"/>
                </a:solidFill>
              </a:rPr>
              <a:t>it for over 8 </a:t>
            </a:r>
            <a:r>
              <a:rPr lang="en-US" b="1" i="1" dirty="0" smtClean="0">
                <a:solidFill>
                  <a:srgbClr val="00B0F0"/>
                </a:solidFill>
              </a:rPr>
              <a:t>hours.</a:t>
            </a:r>
          </a:p>
          <a:p>
            <a:pPr marL="342900" indent="-342900">
              <a:buAutoNum type="arabicPeriod"/>
            </a:pPr>
            <a:endParaRPr lang="en-US" dirty="0" smtClean="0"/>
          </a:p>
        </p:txBody>
      </p:sp>
      <p:pic>
        <p:nvPicPr>
          <p:cNvPr id="6" name="Picture 2"/>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rot="182661">
            <a:off x="2751559" y="4720452"/>
            <a:ext cx="3383771" cy="1839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799" y="4348250"/>
            <a:ext cx="8277290" cy="369332"/>
          </a:xfrm>
          <a:prstGeom prst="rect">
            <a:avLst/>
          </a:prstGeom>
        </p:spPr>
        <p:txBody>
          <a:bodyPr wrap="square">
            <a:spAutoFit/>
          </a:bodyPr>
          <a:lstStyle/>
          <a:p>
            <a:r>
              <a:rPr lang="en-US" dirty="0" smtClean="0"/>
              <a:t>4.  </a:t>
            </a:r>
            <a:r>
              <a:rPr lang="en-US" b="1" i="1" dirty="0" smtClean="0">
                <a:solidFill>
                  <a:srgbClr val="FF0000"/>
                </a:solidFill>
              </a:rPr>
              <a:t>Wi-Fi </a:t>
            </a:r>
            <a:r>
              <a:rPr lang="en-US" b="1" i="1" dirty="0">
                <a:solidFill>
                  <a:srgbClr val="FF0000"/>
                </a:solidFill>
              </a:rPr>
              <a:t>adaptor</a:t>
            </a:r>
            <a:r>
              <a:rPr lang="en-US" dirty="0"/>
              <a:t> has also been integrated in Pi to provide wireless Internet access.</a:t>
            </a:r>
          </a:p>
        </p:txBody>
      </p:sp>
    </p:spTree>
    <p:custDataLst>
      <p:tags r:id="rId1"/>
    </p:custDataLst>
    <p:extLst>
      <p:ext uri="{BB962C8B-B14F-4D97-AF65-F5344CB8AC3E}">
        <p14:creationId xmlns:p14="http://schemas.microsoft.com/office/powerpoint/2010/main" val="27909995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schemeClr val="bg1"/>
                </a:solidFill>
              </a:rPr>
              <a:t>Introduction</a:t>
            </a:r>
            <a:endParaRPr lang="en-US" sz="3200" dirty="0">
              <a:solidFill>
                <a:schemeClr val="bg1"/>
              </a:solidFill>
            </a:endParaRPr>
          </a:p>
        </p:txBody>
      </p:sp>
      <p:sp>
        <p:nvSpPr>
          <p:cNvPr id="5" name="TextBox 4"/>
          <p:cNvSpPr txBox="1"/>
          <p:nvPr/>
        </p:nvSpPr>
        <p:spPr>
          <a:xfrm>
            <a:off x="597186" y="152400"/>
            <a:ext cx="2674130" cy="584775"/>
          </a:xfrm>
          <a:prstGeom prst="rect">
            <a:avLst/>
          </a:prstGeom>
          <a:noFill/>
        </p:spPr>
        <p:txBody>
          <a:bodyPr wrap="none" rtlCol="0">
            <a:spAutoFit/>
          </a:bodyPr>
          <a:lstStyle/>
          <a:p>
            <a:r>
              <a:rPr lang="en-US" sz="3200" b="1" i="1" dirty="0" smtClean="0"/>
              <a:t>Block Diagram</a:t>
            </a:r>
            <a:endParaRPr lang="en-US" sz="4000" b="1" i="1" dirty="0"/>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914400"/>
            <a:ext cx="9145276" cy="5029902"/>
          </a:xfrm>
          <a:prstGeom prst="rect">
            <a:avLst/>
          </a:prstGeom>
          <a:noFill/>
          <a:ln>
            <a:noFill/>
          </a:ln>
        </p:spPr>
      </p:pic>
    </p:spTree>
    <p:extLst>
      <p:ext uri="{BB962C8B-B14F-4D97-AF65-F5344CB8AC3E}">
        <p14:creationId xmlns:p14="http://schemas.microsoft.com/office/powerpoint/2010/main" val="22996684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normAutofit/>
          </a:bodyPr>
          <a:lstStyle/>
          <a:p>
            <a:pPr lvl="0">
              <a:spcBef>
                <a:spcPts val="0"/>
              </a:spcBef>
            </a:pPr>
            <a:r>
              <a:rPr lang="en-US" sz="3200" b="1" i="1" dirty="0" smtClean="0"/>
              <a:t>The </a:t>
            </a:r>
            <a:r>
              <a:rPr lang="en-US" sz="3200" b="1" i="1" dirty="0" smtClean="0">
                <a:solidFill>
                  <a:srgbClr val="FFFF00"/>
                </a:solidFill>
              </a:rPr>
              <a:t>4 DB’s </a:t>
            </a:r>
            <a:r>
              <a:rPr lang="en-US" sz="3200" b="1" i="1" dirty="0" smtClean="0"/>
              <a:t>…….</a:t>
            </a:r>
            <a:endParaRPr lang="en-US" sz="3200" b="1" i="1" dirty="0"/>
          </a:p>
        </p:txBody>
      </p:sp>
      <p:sp>
        <p:nvSpPr>
          <p:cNvPr id="2" name="TextBox 1"/>
          <p:cNvSpPr txBox="1"/>
          <p:nvPr/>
        </p:nvSpPr>
        <p:spPr>
          <a:xfrm>
            <a:off x="228600" y="1219200"/>
            <a:ext cx="8686801" cy="5386090"/>
          </a:xfrm>
          <a:prstGeom prst="rect">
            <a:avLst/>
          </a:prstGeom>
          <a:noFill/>
        </p:spPr>
        <p:txBody>
          <a:bodyPr wrap="square" rtlCol="0">
            <a:spAutoFit/>
          </a:bodyPr>
          <a:lstStyle/>
          <a:p>
            <a:r>
              <a:rPr lang="en-US" dirty="0" smtClean="0"/>
              <a:t>The working of Artificial intelligent Responder is based on 4 types of Database described below:</a:t>
            </a:r>
            <a:endParaRPr lang="en-US" dirty="0"/>
          </a:p>
          <a:p>
            <a:pPr marL="342900" indent="-342900">
              <a:buAutoNum type="arabicPeriod"/>
            </a:pPr>
            <a:endParaRPr lang="en-US" b="1" dirty="0" smtClean="0">
              <a:solidFill>
                <a:srgbClr val="00B0F0"/>
              </a:solidFill>
            </a:endParaRPr>
          </a:p>
          <a:p>
            <a:pPr marL="342900" indent="-342900">
              <a:buAutoNum type="arabicPeriod"/>
            </a:pPr>
            <a:r>
              <a:rPr lang="en-US" b="1" dirty="0" smtClean="0">
                <a:solidFill>
                  <a:srgbClr val="00B0F0"/>
                </a:solidFill>
              </a:rPr>
              <a:t>Pre-Built Database</a:t>
            </a:r>
          </a:p>
          <a:p>
            <a:r>
              <a:rPr lang="en-US" dirty="0" smtClean="0"/>
              <a:t>Contains answers to all the questions related to AIR and its owner.</a:t>
            </a:r>
          </a:p>
          <a:p>
            <a:endParaRPr lang="en-US" dirty="0" smtClean="0"/>
          </a:p>
          <a:p>
            <a:pPr marL="342900" indent="-342900">
              <a:buFont typeface="+mj-lt"/>
              <a:buAutoNum type="arabicPeriod" startAt="2"/>
            </a:pPr>
            <a:r>
              <a:rPr lang="en-US" b="1" dirty="0" smtClean="0">
                <a:solidFill>
                  <a:srgbClr val="00B0F0"/>
                </a:solidFill>
              </a:rPr>
              <a:t>Internet Database</a:t>
            </a:r>
          </a:p>
          <a:p>
            <a:pPr lvl="0"/>
            <a:r>
              <a:rPr lang="en-US" dirty="0" smtClean="0"/>
              <a:t>Answers that are fetched from the internet are stored in this database,</a:t>
            </a:r>
            <a:r>
              <a:rPr lang="en-US" sz="2000" dirty="0" smtClean="0">
                <a:solidFill>
                  <a:srgbClr val="262626"/>
                </a:solidFill>
              </a:rPr>
              <a:t> </a:t>
            </a:r>
            <a:r>
              <a:rPr lang="en-US" dirty="0">
                <a:solidFill>
                  <a:srgbClr val="262626"/>
                </a:solidFill>
              </a:rPr>
              <a:t>so that whenever the same question is asked again the answer could be easily retrieved from the Database without accessing Internet.</a:t>
            </a:r>
            <a:r>
              <a:rPr lang="en-US" dirty="0" smtClean="0"/>
              <a:t> </a:t>
            </a:r>
            <a:endParaRPr lang="en-US" dirty="0">
              <a:solidFill>
                <a:srgbClr val="262626"/>
              </a:solidFill>
            </a:endParaRPr>
          </a:p>
          <a:p>
            <a:pPr marL="342900" indent="-342900">
              <a:buAutoNum type="arabicPeriod"/>
            </a:pPr>
            <a:endParaRPr lang="en-US" dirty="0" smtClean="0"/>
          </a:p>
          <a:p>
            <a:pPr marL="342900" indent="-342900">
              <a:buFont typeface="+mj-lt"/>
              <a:buAutoNum type="arabicPeriod" startAt="3"/>
            </a:pPr>
            <a:r>
              <a:rPr lang="en-US" b="1" dirty="0" smtClean="0">
                <a:solidFill>
                  <a:srgbClr val="00B0F0"/>
                </a:solidFill>
              </a:rPr>
              <a:t>Command Database</a:t>
            </a:r>
          </a:p>
          <a:p>
            <a:r>
              <a:rPr lang="en-US" dirty="0"/>
              <a:t>T</a:t>
            </a:r>
            <a:r>
              <a:rPr lang="en-US" dirty="0" smtClean="0"/>
              <a:t>here </a:t>
            </a:r>
            <a:r>
              <a:rPr lang="en-US" dirty="0"/>
              <a:t>are certain commands</a:t>
            </a:r>
            <a:r>
              <a:rPr lang="en-US" dirty="0">
                <a:solidFill>
                  <a:srgbClr val="FF0000"/>
                </a:solidFill>
              </a:rPr>
              <a:t> </a:t>
            </a:r>
            <a:r>
              <a:rPr lang="en-US" dirty="0"/>
              <a:t>that help user to see the last question and its corresponding answer . Moreover, user can update the </a:t>
            </a:r>
            <a:r>
              <a:rPr lang="en-US" dirty="0" smtClean="0"/>
              <a:t>internet database </a:t>
            </a:r>
            <a:r>
              <a:rPr lang="en-US" dirty="0"/>
              <a:t>using the update command in order to get up-to-date result.</a:t>
            </a:r>
          </a:p>
          <a:p>
            <a:pPr marL="342900" indent="-342900">
              <a:buAutoNum type="arabicPeriod"/>
            </a:pPr>
            <a:endParaRPr lang="en-US" dirty="0" smtClean="0"/>
          </a:p>
          <a:p>
            <a:pPr marL="342900" indent="-342900">
              <a:buFont typeface="+mj-lt"/>
              <a:buAutoNum type="arabicPeriod" startAt="4"/>
            </a:pPr>
            <a:r>
              <a:rPr lang="en-US" b="1" dirty="0" smtClean="0">
                <a:solidFill>
                  <a:srgbClr val="00B0F0"/>
                </a:solidFill>
              </a:rPr>
              <a:t>Session(LOG) Database</a:t>
            </a:r>
          </a:p>
          <a:p>
            <a:r>
              <a:rPr lang="en-US" dirty="0" smtClean="0"/>
              <a:t>The moment AIR is powered up, a new database is created which contains all questions asked by the user regardless of whether the answers were provided or not.</a:t>
            </a:r>
            <a:endParaRPr lang="en-US" dirty="0"/>
          </a:p>
        </p:txBody>
      </p:sp>
    </p:spTree>
    <p:custDataLst>
      <p:tags r:id="rId1"/>
    </p:custDataLst>
    <p:extLst>
      <p:ext uri="{BB962C8B-B14F-4D97-AF65-F5344CB8AC3E}">
        <p14:creationId xmlns:p14="http://schemas.microsoft.com/office/powerpoint/2010/main" val="6634792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Elbow Connector 129"/>
          <p:cNvCxnSpPr>
            <a:stCxn id="36" idx="2"/>
            <a:endCxn id="38" idx="0"/>
          </p:cNvCxnSpPr>
          <p:nvPr/>
        </p:nvCxnSpPr>
        <p:spPr>
          <a:xfrm rot="16200000" flipH="1">
            <a:off x="1146691" y="5247981"/>
            <a:ext cx="596090" cy="920527"/>
          </a:xfrm>
          <a:prstGeom prst="bentConnector3">
            <a:avLst>
              <a:gd name="adj1" fmla="val 32423"/>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127" name="Elbow Connector 126"/>
          <p:cNvCxnSpPr/>
          <p:nvPr/>
        </p:nvCxnSpPr>
        <p:spPr>
          <a:xfrm rot="5400000">
            <a:off x="2026146" y="5260604"/>
            <a:ext cx="624541" cy="866832"/>
          </a:xfrm>
          <a:prstGeom prst="bentConnector3">
            <a:avLst>
              <a:gd name="adj1" fmla="val 35864"/>
            </a:avLst>
          </a:prstGeom>
          <a:ln w="28575">
            <a:tailEnd type="triangle"/>
          </a:ln>
          <a:effectLst/>
        </p:spPr>
        <p:style>
          <a:lnRef idx="1">
            <a:schemeClr val="accent5"/>
          </a:lnRef>
          <a:fillRef idx="2">
            <a:schemeClr val="accent5"/>
          </a:fillRef>
          <a:effectRef idx="1">
            <a:schemeClr val="accent5"/>
          </a:effectRef>
          <a:fontRef idx="minor">
            <a:schemeClr val="dk1"/>
          </a:fontRef>
        </p:style>
      </p:cxnSp>
      <p:sp>
        <p:nvSpPr>
          <p:cNvPr id="72" name="Oval 71"/>
          <p:cNvSpPr/>
          <p:nvPr/>
        </p:nvSpPr>
        <p:spPr>
          <a:xfrm>
            <a:off x="7631390" y="6552731"/>
            <a:ext cx="533400" cy="23197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smtClean="0"/>
              <a:t>No</a:t>
            </a:r>
            <a:endParaRPr lang="en-US" sz="1100" dirty="0"/>
          </a:p>
        </p:txBody>
      </p:sp>
      <p:sp>
        <p:nvSpPr>
          <p:cNvPr id="68" name="Oval 67"/>
          <p:cNvSpPr/>
          <p:nvPr/>
        </p:nvSpPr>
        <p:spPr>
          <a:xfrm>
            <a:off x="7655202" y="5112228"/>
            <a:ext cx="533400" cy="23197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smtClean="0"/>
              <a:t>No</a:t>
            </a:r>
            <a:endParaRPr lang="en-US" sz="1100" dirty="0"/>
          </a:p>
        </p:txBody>
      </p:sp>
      <p:sp>
        <p:nvSpPr>
          <p:cNvPr id="66" name="Oval 65"/>
          <p:cNvSpPr/>
          <p:nvPr/>
        </p:nvSpPr>
        <p:spPr>
          <a:xfrm>
            <a:off x="7631390" y="4082947"/>
            <a:ext cx="533400" cy="23197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smtClean="0"/>
              <a:t>No</a:t>
            </a:r>
            <a:endParaRPr lang="en-US" sz="1100" dirty="0"/>
          </a:p>
        </p:txBody>
      </p:sp>
      <p:sp>
        <p:nvSpPr>
          <p:cNvPr id="7" name="Oval 6"/>
          <p:cNvSpPr/>
          <p:nvPr/>
        </p:nvSpPr>
        <p:spPr>
          <a:xfrm>
            <a:off x="7631390" y="2949380"/>
            <a:ext cx="533400" cy="23197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smtClean="0"/>
              <a:t>No</a:t>
            </a:r>
            <a:endParaRPr lang="en-US" sz="1100" dirty="0"/>
          </a:p>
        </p:txBody>
      </p:sp>
      <p:sp>
        <p:nvSpPr>
          <p:cNvPr id="65" name="Rectangle 64"/>
          <p:cNvSpPr/>
          <p:nvPr/>
        </p:nvSpPr>
        <p:spPr>
          <a:xfrm>
            <a:off x="6256556" y="4519413"/>
            <a:ext cx="468258" cy="19214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Yes</a:t>
            </a:r>
            <a:endParaRPr lang="en-US" sz="1100" dirty="0"/>
          </a:p>
        </p:txBody>
      </p:sp>
      <p:sp>
        <p:nvSpPr>
          <p:cNvPr id="64" name="Rectangle 63"/>
          <p:cNvSpPr/>
          <p:nvPr/>
        </p:nvSpPr>
        <p:spPr>
          <a:xfrm>
            <a:off x="6634260" y="6057790"/>
            <a:ext cx="468258" cy="19214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Yes</a:t>
            </a:r>
            <a:endParaRPr lang="en-US" sz="1100" dirty="0"/>
          </a:p>
        </p:txBody>
      </p:sp>
      <p:sp>
        <p:nvSpPr>
          <p:cNvPr id="61" name="Rectangle 60"/>
          <p:cNvSpPr/>
          <p:nvPr/>
        </p:nvSpPr>
        <p:spPr>
          <a:xfrm>
            <a:off x="6283163" y="3400470"/>
            <a:ext cx="468258" cy="19214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Yes</a:t>
            </a:r>
            <a:endParaRPr lang="en-US" sz="1100" dirty="0"/>
          </a:p>
        </p:txBody>
      </p:sp>
      <p:sp>
        <p:nvSpPr>
          <p:cNvPr id="3" name="Rectangle 2"/>
          <p:cNvSpPr/>
          <p:nvPr/>
        </p:nvSpPr>
        <p:spPr>
          <a:xfrm>
            <a:off x="6283163" y="2333094"/>
            <a:ext cx="468258" cy="19214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Yes</a:t>
            </a:r>
            <a:endParaRPr lang="en-US" sz="1100" dirty="0"/>
          </a:p>
        </p:txBody>
      </p:sp>
      <p:sp>
        <p:nvSpPr>
          <p:cNvPr id="2" name="Title 1"/>
          <p:cNvSpPr>
            <a:spLocks noGrp="1"/>
          </p:cNvSpPr>
          <p:nvPr>
            <p:ph type="title"/>
          </p:nvPr>
        </p:nvSpPr>
        <p:spPr/>
        <p:txBody>
          <a:bodyPr/>
          <a:lstStyle/>
          <a:p>
            <a:r>
              <a:rPr lang="en-US" b="1" i="1" dirty="0" smtClean="0"/>
              <a:t>Flow Chart</a:t>
            </a:r>
            <a:endParaRPr lang="en-US" b="1" i="1" dirty="0"/>
          </a:p>
        </p:txBody>
      </p:sp>
      <p:sp>
        <p:nvSpPr>
          <p:cNvPr id="9" name="Oval 8"/>
          <p:cNvSpPr/>
          <p:nvPr/>
        </p:nvSpPr>
        <p:spPr>
          <a:xfrm>
            <a:off x="808677" y="1277936"/>
            <a:ext cx="10668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START</a:t>
            </a:r>
            <a:endParaRPr lang="en-US" sz="1100" dirty="0"/>
          </a:p>
        </p:txBody>
      </p:sp>
      <p:sp>
        <p:nvSpPr>
          <p:cNvPr id="19" name="Diamond 18"/>
          <p:cNvSpPr/>
          <p:nvPr/>
        </p:nvSpPr>
        <p:spPr>
          <a:xfrm>
            <a:off x="7141935" y="5955302"/>
            <a:ext cx="1147954" cy="651974"/>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Answer Found</a:t>
            </a:r>
            <a:endParaRPr lang="en-US" sz="1000" dirty="0"/>
          </a:p>
        </p:txBody>
      </p:sp>
      <p:sp>
        <p:nvSpPr>
          <p:cNvPr id="20" name="Rectangle 19"/>
          <p:cNvSpPr/>
          <p:nvPr/>
        </p:nvSpPr>
        <p:spPr>
          <a:xfrm>
            <a:off x="5301236" y="3335283"/>
            <a:ext cx="942974" cy="5238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Find the correspond Answer</a:t>
            </a:r>
            <a:endParaRPr lang="en-US" sz="1100" dirty="0"/>
          </a:p>
        </p:txBody>
      </p:sp>
      <p:sp>
        <p:nvSpPr>
          <p:cNvPr id="22" name="Rectangle 21"/>
          <p:cNvSpPr/>
          <p:nvPr/>
        </p:nvSpPr>
        <p:spPr>
          <a:xfrm>
            <a:off x="3790620" y="3337560"/>
            <a:ext cx="942972" cy="52387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Save into Session database</a:t>
            </a:r>
            <a:endParaRPr lang="en-US" sz="1100" dirty="0"/>
          </a:p>
        </p:txBody>
      </p:sp>
      <p:sp>
        <p:nvSpPr>
          <p:cNvPr id="24" name="Diamond 23"/>
          <p:cNvSpPr/>
          <p:nvPr/>
        </p:nvSpPr>
        <p:spPr>
          <a:xfrm>
            <a:off x="6733509" y="4276579"/>
            <a:ext cx="1951685" cy="916333"/>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smtClean="0"/>
              <a:t>Match Text in  Internet Database</a:t>
            </a:r>
            <a:endParaRPr lang="en-US" sz="1050" dirty="0"/>
          </a:p>
        </p:txBody>
      </p:sp>
      <p:sp>
        <p:nvSpPr>
          <p:cNvPr id="29" name="Rectangle 28"/>
          <p:cNvSpPr/>
          <p:nvPr/>
        </p:nvSpPr>
        <p:spPr>
          <a:xfrm>
            <a:off x="6519660" y="5493614"/>
            <a:ext cx="2385603" cy="3295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Submit the Query to wolframalpha</a:t>
            </a:r>
          </a:p>
        </p:txBody>
      </p:sp>
      <p:sp>
        <p:nvSpPr>
          <p:cNvPr id="30" name="Rectangle 29"/>
          <p:cNvSpPr/>
          <p:nvPr/>
        </p:nvSpPr>
        <p:spPr>
          <a:xfrm>
            <a:off x="5189492" y="6019800"/>
            <a:ext cx="1435495" cy="5057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smtClean="0"/>
              <a:t>Smartly save question and answer into internet database</a:t>
            </a:r>
            <a:endParaRPr lang="en-US" sz="1050" dirty="0"/>
          </a:p>
        </p:txBody>
      </p:sp>
      <p:sp>
        <p:nvSpPr>
          <p:cNvPr id="31" name="Diamond 30"/>
          <p:cNvSpPr/>
          <p:nvPr/>
        </p:nvSpPr>
        <p:spPr>
          <a:xfrm>
            <a:off x="6776376" y="3097913"/>
            <a:ext cx="1875789" cy="984699"/>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Match Split Text </a:t>
            </a:r>
            <a:r>
              <a:rPr lang="en-US" sz="1000" dirty="0" smtClean="0"/>
              <a:t>in pre-built Database</a:t>
            </a:r>
            <a:endParaRPr lang="en-US" sz="1000" dirty="0"/>
          </a:p>
        </p:txBody>
      </p:sp>
      <p:sp>
        <p:nvSpPr>
          <p:cNvPr id="83" name="Rectangle 82"/>
          <p:cNvSpPr/>
          <p:nvPr/>
        </p:nvSpPr>
        <p:spPr>
          <a:xfrm>
            <a:off x="3276600" y="6048398"/>
            <a:ext cx="838200" cy="4656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Negative Answer</a:t>
            </a:r>
            <a:endParaRPr lang="en-US" sz="1100" dirty="0"/>
          </a:p>
        </p:txBody>
      </p:sp>
      <p:sp>
        <p:nvSpPr>
          <p:cNvPr id="23" name="Rectangle 22"/>
          <p:cNvSpPr/>
          <p:nvPr/>
        </p:nvSpPr>
        <p:spPr>
          <a:xfrm>
            <a:off x="2300207" y="3342269"/>
            <a:ext cx="942974" cy="5238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Modify Answer for display</a:t>
            </a:r>
            <a:endParaRPr lang="en-US" sz="1100" dirty="0"/>
          </a:p>
        </p:txBody>
      </p:sp>
      <p:cxnSp>
        <p:nvCxnSpPr>
          <p:cNvPr id="27" name="Elbow Connector 26"/>
          <p:cNvCxnSpPr>
            <a:stCxn id="17" idx="1"/>
            <a:endCxn id="23" idx="3"/>
          </p:cNvCxnSpPr>
          <p:nvPr/>
        </p:nvCxnSpPr>
        <p:spPr>
          <a:xfrm rot="10800000" flipV="1">
            <a:off x="3243181" y="2514584"/>
            <a:ext cx="600494" cy="1089622"/>
          </a:xfrm>
          <a:prstGeom prst="bentConnector3">
            <a:avLst>
              <a:gd name="adj1" fmla="val 24621"/>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77" name="Elbow Connector 76"/>
          <p:cNvCxnSpPr>
            <a:stCxn id="24" idx="1"/>
            <a:endCxn id="20" idx="2"/>
          </p:cNvCxnSpPr>
          <p:nvPr/>
        </p:nvCxnSpPr>
        <p:spPr>
          <a:xfrm rot="10800000">
            <a:off x="5772723" y="3859158"/>
            <a:ext cx="960786" cy="875589"/>
          </a:xfrm>
          <a:prstGeom prst="bentConnector2">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91" name="Elbow Connector 90"/>
          <p:cNvCxnSpPr>
            <a:stCxn id="30" idx="1"/>
            <a:endCxn id="22" idx="2"/>
          </p:cNvCxnSpPr>
          <p:nvPr/>
        </p:nvCxnSpPr>
        <p:spPr>
          <a:xfrm rot="10800000">
            <a:off x="4262106" y="3861433"/>
            <a:ext cx="927386" cy="2411222"/>
          </a:xfrm>
          <a:prstGeom prst="bentConnector2">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96" name="Elbow Connector 95"/>
          <p:cNvCxnSpPr>
            <a:stCxn id="19" idx="2"/>
            <a:endCxn id="83" idx="2"/>
          </p:cNvCxnSpPr>
          <p:nvPr/>
        </p:nvCxnSpPr>
        <p:spPr>
          <a:xfrm rot="5400000" flipH="1">
            <a:off x="5659200" y="4550564"/>
            <a:ext cx="93212" cy="4020212"/>
          </a:xfrm>
          <a:prstGeom prst="bentConnector3">
            <a:avLst>
              <a:gd name="adj1" fmla="val -75460"/>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102" name="Elbow Connector 101"/>
          <p:cNvCxnSpPr>
            <a:stCxn id="83" idx="0"/>
            <a:endCxn id="23" idx="3"/>
          </p:cNvCxnSpPr>
          <p:nvPr/>
        </p:nvCxnSpPr>
        <p:spPr>
          <a:xfrm rot="16200000" flipV="1">
            <a:off x="2247345" y="4600042"/>
            <a:ext cx="2444192" cy="452519"/>
          </a:xfrm>
          <a:prstGeom prst="bentConnector2">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107" name="Straight Arrow Connector 106"/>
          <p:cNvCxnSpPr>
            <a:stCxn id="19" idx="1"/>
            <a:endCxn id="30" idx="3"/>
          </p:cNvCxnSpPr>
          <p:nvPr/>
        </p:nvCxnSpPr>
        <p:spPr>
          <a:xfrm flipH="1" flipV="1">
            <a:off x="6624987" y="6272655"/>
            <a:ext cx="516948" cy="8634"/>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112" name="Straight Arrow Connector 111"/>
          <p:cNvCxnSpPr>
            <a:stCxn id="31" idx="1"/>
            <a:endCxn id="20" idx="3"/>
          </p:cNvCxnSpPr>
          <p:nvPr/>
        </p:nvCxnSpPr>
        <p:spPr>
          <a:xfrm flipH="1">
            <a:off x="6244210" y="3590263"/>
            <a:ext cx="532166" cy="6957"/>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pic>
        <p:nvPicPr>
          <p:cNvPr id="37" name="Picture 3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62200" y="4495800"/>
            <a:ext cx="819264" cy="885949"/>
          </a:xfrm>
          <a:prstGeom prst="rect">
            <a:avLst/>
          </a:prstGeom>
          <a:noFill/>
          <a:ln>
            <a:noFill/>
          </a:ln>
        </p:spPr>
      </p:pic>
      <p:cxnSp>
        <p:nvCxnSpPr>
          <p:cNvPr id="120" name="Straight Arrow Connector 119"/>
          <p:cNvCxnSpPr/>
          <p:nvPr/>
        </p:nvCxnSpPr>
        <p:spPr>
          <a:xfrm>
            <a:off x="2744152" y="3886200"/>
            <a:ext cx="0" cy="461415"/>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sp>
        <p:nvSpPr>
          <p:cNvPr id="21" name="Rectangle 20"/>
          <p:cNvSpPr/>
          <p:nvPr/>
        </p:nvSpPr>
        <p:spPr>
          <a:xfrm>
            <a:off x="685800" y="3342269"/>
            <a:ext cx="942974" cy="5238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Convert Into Voice</a:t>
            </a:r>
            <a:endParaRPr lang="en-US" sz="1100" dirty="0"/>
          </a:p>
        </p:txBody>
      </p:sp>
      <p:pic>
        <p:nvPicPr>
          <p:cNvPr id="36" name="Picture 3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4945" y="4525626"/>
            <a:ext cx="1079055" cy="884574"/>
          </a:xfrm>
          <a:prstGeom prst="rect">
            <a:avLst/>
          </a:prstGeom>
        </p:spPr>
      </p:pic>
      <p:cxnSp>
        <p:nvCxnSpPr>
          <p:cNvPr id="123" name="Straight Arrow Connector 122"/>
          <p:cNvCxnSpPr>
            <a:stCxn id="23" idx="1"/>
            <a:endCxn id="21" idx="3"/>
          </p:cNvCxnSpPr>
          <p:nvPr/>
        </p:nvCxnSpPr>
        <p:spPr>
          <a:xfrm flipH="1">
            <a:off x="1628774" y="3604206"/>
            <a:ext cx="671433" cy="0"/>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sp>
        <p:nvSpPr>
          <p:cNvPr id="38" name="Oval 37"/>
          <p:cNvSpPr/>
          <p:nvPr/>
        </p:nvSpPr>
        <p:spPr>
          <a:xfrm>
            <a:off x="1371600" y="6006290"/>
            <a:ext cx="1066800" cy="5826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STOP</a:t>
            </a:r>
            <a:endParaRPr lang="en-US" sz="1100" dirty="0"/>
          </a:p>
        </p:txBody>
      </p:sp>
      <p:sp>
        <p:nvSpPr>
          <p:cNvPr id="17" name="Rectangle 16"/>
          <p:cNvSpPr/>
          <p:nvPr/>
        </p:nvSpPr>
        <p:spPr>
          <a:xfrm>
            <a:off x="3843675" y="2252647"/>
            <a:ext cx="942974" cy="5238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Execute the command</a:t>
            </a:r>
            <a:endParaRPr lang="en-US" sz="1100" dirty="0"/>
          </a:p>
        </p:txBody>
      </p:sp>
      <p:cxnSp>
        <p:nvCxnSpPr>
          <p:cNvPr id="141" name="Straight Arrow Connector 140"/>
          <p:cNvCxnSpPr/>
          <p:nvPr/>
        </p:nvCxnSpPr>
        <p:spPr>
          <a:xfrm flipH="1">
            <a:off x="4786649" y="2496800"/>
            <a:ext cx="533400" cy="0"/>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sp>
        <p:nvSpPr>
          <p:cNvPr id="16" name="Rectangle 15"/>
          <p:cNvSpPr/>
          <p:nvPr/>
        </p:nvSpPr>
        <p:spPr>
          <a:xfrm>
            <a:off x="5292713" y="2252647"/>
            <a:ext cx="942974" cy="5238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Find the correspond Command</a:t>
            </a:r>
            <a:endParaRPr lang="en-US" sz="1100" dirty="0"/>
          </a:p>
        </p:txBody>
      </p:sp>
      <p:sp>
        <p:nvSpPr>
          <p:cNvPr id="15" name="Diamond 14"/>
          <p:cNvSpPr/>
          <p:nvPr/>
        </p:nvSpPr>
        <p:spPr>
          <a:xfrm>
            <a:off x="6777286" y="2057400"/>
            <a:ext cx="1864133" cy="914369"/>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smtClean="0"/>
              <a:t>Match Split Text in Command Database</a:t>
            </a:r>
            <a:endParaRPr lang="en-US" sz="1050" dirty="0"/>
          </a:p>
        </p:txBody>
      </p:sp>
      <p:cxnSp>
        <p:nvCxnSpPr>
          <p:cNvPr id="142" name="Straight Arrow Connector 141"/>
          <p:cNvCxnSpPr>
            <a:stCxn id="15" idx="1"/>
            <a:endCxn id="16" idx="3"/>
          </p:cNvCxnSpPr>
          <p:nvPr/>
        </p:nvCxnSpPr>
        <p:spPr>
          <a:xfrm flipH="1" flipV="1">
            <a:off x="6235687" y="2514584"/>
            <a:ext cx="541599" cy="1"/>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sp>
        <p:nvSpPr>
          <p:cNvPr id="10" name="Rectangle 9"/>
          <p:cNvSpPr/>
          <p:nvPr/>
        </p:nvSpPr>
        <p:spPr>
          <a:xfrm>
            <a:off x="2406638" y="1296986"/>
            <a:ext cx="971550" cy="5905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Voice Input by user</a:t>
            </a:r>
            <a:endParaRPr lang="en-US" sz="1100" dirty="0"/>
          </a:p>
        </p:txBody>
      </p:sp>
      <p:cxnSp>
        <p:nvCxnSpPr>
          <p:cNvPr id="159" name="Straight Arrow Connector 158"/>
          <p:cNvCxnSpPr/>
          <p:nvPr/>
        </p:nvCxnSpPr>
        <p:spPr>
          <a:xfrm>
            <a:off x="1875477" y="1580425"/>
            <a:ext cx="542783" cy="0"/>
          </a:xfrm>
          <a:prstGeom prst="straightConnector1">
            <a:avLst/>
          </a:prstGeom>
          <a:ln w="28575">
            <a:solidFill>
              <a:srgbClr val="00B0F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933825" y="1295400"/>
            <a:ext cx="942975" cy="5617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Speech to text using HMM</a:t>
            </a:r>
            <a:endParaRPr lang="en-US" sz="1100" dirty="0"/>
          </a:p>
        </p:txBody>
      </p:sp>
      <p:cxnSp>
        <p:nvCxnSpPr>
          <p:cNvPr id="160" name="Straight Arrow Connector 159"/>
          <p:cNvCxnSpPr/>
          <p:nvPr/>
        </p:nvCxnSpPr>
        <p:spPr>
          <a:xfrm>
            <a:off x="3378188" y="1592260"/>
            <a:ext cx="542783" cy="0"/>
          </a:xfrm>
          <a:prstGeom prst="straightConnector1">
            <a:avLst/>
          </a:prstGeom>
          <a:ln w="28575">
            <a:solidFill>
              <a:srgbClr val="00B0F0"/>
            </a:solidFill>
            <a:tailEnd type="triangle"/>
          </a:ln>
          <a:effectLst/>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57800" y="1294342"/>
            <a:ext cx="962025" cy="53445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Save into session database</a:t>
            </a:r>
            <a:endParaRPr lang="en-US" sz="1100" dirty="0"/>
          </a:p>
        </p:txBody>
      </p:sp>
      <p:cxnSp>
        <p:nvCxnSpPr>
          <p:cNvPr id="161" name="Straight Arrow Connector 160"/>
          <p:cNvCxnSpPr/>
          <p:nvPr/>
        </p:nvCxnSpPr>
        <p:spPr>
          <a:xfrm>
            <a:off x="4876800" y="1561571"/>
            <a:ext cx="393570" cy="0"/>
          </a:xfrm>
          <a:prstGeom prst="straightConnector1">
            <a:avLst/>
          </a:prstGeom>
          <a:ln w="28575">
            <a:solidFill>
              <a:srgbClr val="00B0F0"/>
            </a:solidFill>
            <a:tailEnd type="triangle"/>
          </a:ln>
          <a:effectLst/>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753550" y="1277936"/>
            <a:ext cx="1911607" cy="55033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Text Splitter</a:t>
            </a:r>
            <a:endParaRPr lang="en-US" sz="1400" dirty="0"/>
          </a:p>
        </p:txBody>
      </p:sp>
      <p:cxnSp>
        <p:nvCxnSpPr>
          <p:cNvPr id="163" name="Straight Arrow Connector 162"/>
          <p:cNvCxnSpPr/>
          <p:nvPr/>
        </p:nvCxnSpPr>
        <p:spPr>
          <a:xfrm>
            <a:off x="6208638" y="1561571"/>
            <a:ext cx="542783" cy="0"/>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5" name="Straight Arrow Connector 4"/>
          <p:cNvCxnSpPr>
            <a:stCxn id="13" idx="2"/>
            <a:endCxn id="15" idx="0"/>
          </p:cNvCxnSpPr>
          <p:nvPr/>
        </p:nvCxnSpPr>
        <p:spPr>
          <a:xfrm flipH="1">
            <a:off x="7709353" y="1828269"/>
            <a:ext cx="1" cy="22913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5" idx="2"/>
            <a:endCxn id="31" idx="0"/>
          </p:cNvCxnSpPr>
          <p:nvPr/>
        </p:nvCxnSpPr>
        <p:spPr>
          <a:xfrm>
            <a:off x="7709353" y="2971769"/>
            <a:ext cx="4918" cy="12614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1" idx="2"/>
            <a:endCxn id="66" idx="3"/>
          </p:cNvCxnSpPr>
          <p:nvPr/>
        </p:nvCxnSpPr>
        <p:spPr>
          <a:xfrm flipH="1">
            <a:off x="7709505" y="4082612"/>
            <a:ext cx="4766" cy="19833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2"/>
            <a:endCxn id="29" idx="0"/>
          </p:cNvCxnSpPr>
          <p:nvPr/>
        </p:nvCxnSpPr>
        <p:spPr>
          <a:xfrm>
            <a:off x="7709352" y="5192912"/>
            <a:ext cx="3110" cy="30070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9" idx="2"/>
            <a:endCxn id="19" idx="0"/>
          </p:cNvCxnSpPr>
          <p:nvPr/>
        </p:nvCxnSpPr>
        <p:spPr>
          <a:xfrm>
            <a:off x="7712462" y="5823122"/>
            <a:ext cx="3450" cy="13218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2" idx="1"/>
            <a:endCxn id="23" idx="3"/>
          </p:cNvCxnSpPr>
          <p:nvPr/>
        </p:nvCxnSpPr>
        <p:spPr>
          <a:xfrm flipH="1">
            <a:off x="3243181" y="3599497"/>
            <a:ext cx="547439" cy="4709"/>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cxnSp>
        <p:nvCxnSpPr>
          <p:cNvPr id="89" name="Elbow Connector 88"/>
          <p:cNvCxnSpPr>
            <a:stCxn id="20" idx="1"/>
            <a:endCxn id="22" idx="3"/>
          </p:cNvCxnSpPr>
          <p:nvPr/>
        </p:nvCxnSpPr>
        <p:spPr>
          <a:xfrm rot="10800000" flipV="1">
            <a:off x="4733592" y="3597219"/>
            <a:ext cx="567644" cy="2277"/>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142999" y="3878895"/>
            <a:ext cx="0" cy="461415"/>
          </a:xfrm>
          <a:prstGeom prst="straightConnector1">
            <a:avLst/>
          </a:prstGeom>
          <a:ln w="28575">
            <a:tailEnd type="triangle"/>
          </a:ln>
          <a:effectLst/>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23368800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fade">
                                      <p:cBhvr>
                                        <p:cTn id="17" dur="500"/>
                                        <p:tgtEl>
                                          <p:spTgt spid="1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0"/>
                                        </p:tgtEl>
                                        <p:attrNameLst>
                                          <p:attrName>style.visibility</p:attrName>
                                        </p:attrNameLst>
                                      </p:cBhvr>
                                      <p:to>
                                        <p:strVal val="visible"/>
                                      </p:to>
                                    </p:set>
                                    <p:animEffect transition="in" filter="fade">
                                      <p:cBhvr>
                                        <p:cTn id="25" dur="500"/>
                                        <p:tgtEl>
                                          <p:spTgt spid="1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1"/>
                                        </p:tgtEl>
                                        <p:attrNameLst>
                                          <p:attrName>style.visibility</p:attrName>
                                        </p:attrNameLst>
                                      </p:cBhvr>
                                      <p:to>
                                        <p:strVal val="visible"/>
                                      </p:to>
                                    </p:set>
                                    <p:animEffect transition="in" filter="fade">
                                      <p:cBhvr>
                                        <p:cTn id="33" dur="500"/>
                                        <p:tgtEl>
                                          <p:spTgt spid="1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3"/>
                                        </p:tgtEl>
                                        <p:attrNameLst>
                                          <p:attrName>style.visibility</p:attrName>
                                        </p:attrNameLst>
                                      </p:cBhvr>
                                      <p:to>
                                        <p:strVal val="visible"/>
                                      </p:to>
                                    </p:set>
                                    <p:animEffect transition="in" filter="fade">
                                      <p:cBhvr>
                                        <p:cTn id="41" dur="500"/>
                                        <p:tgtEl>
                                          <p:spTgt spid="16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2"/>
                                        </p:tgtEl>
                                        <p:attrNameLst>
                                          <p:attrName>style.visibility</p:attrName>
                                        </p:attrNameLst>
                                      </p:cBhvr>
                                      <p:to>
                                        <p:strVal val="visible"/>
                                      </p:to>
                                    </p:set>
                                    <p:animEffect transition="in" filter="fade">
                                      <p:cBhvr>
                                        <p:cTn id="57" dur="500"/>
                                        <p:tgtEl>
                                          <p:spTgt spid="1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nodeType="withEffect">
                                  <p:stCondLst>
                                    <p:cond delay="0"/>
                                  </p:stCondLst>
                                  <p:childTnLst>
                                    <p:set>
                                      <p:cBhvr>
                                        <p:cTn id="70" dur="1" fill="hold">
                                          <p:stCondLst>
                                            <p:cond delay="0"/>
                                          </p:stCondLst>
                                        </p:cTn>
                                        <p:tgtEl>
                                          <p:spTgt spid="141"/>
                                        </p:tgtEl>
                                        <p:attrNameLst>
                                          <p:attrName>style.visibility</p:attrName>
                                        </p:attrNameLst>
                                      </p:cBhvr>
                                      <p:to>
                                        <p:strVal val="visible"/>
                                      </p:to>
                                    </p:set>
                                    <p:animEffect transition="in" filter="fade">
                                      <p:cBhvr>
                                        <p:cTn id="71" dur="500"/>
                                        <p:tgtEl>
                                          <p:spTgt spid="14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20"/>
                                        </p:tgtEl>
                                        <p:attrNameLst>
                                          <p:attrName>style.visibility</p:attrName>
                                        </p:attrNameLst>
                                      </p:cBhvr>
                                      <p:to>
                                        <p:strVal val="visible"/>
                                      </p:to>
                                    </p:set>
                                    <p:animEffect transition="in" filter="fade">
                                      <p:cBhvr>
                                        <p:cTn id="84" dur="500"/>
                                        <p:tgtEl>
                                          <p:spTgt spid="120"/>
                                        </p:tgtEl>
                                      </p:cBhvr>
                                    </p:animEffect>
                                  </p:childTnLst>
                                </p:cTn>
                              </p:par>
                              <p:par>
                                <p:cTn id="85" presetID="10"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fade">
                                      <p:cBhvr>
                                        <p:cTn id="92" dur="500"/>
                                        <p:tgtEl>
                                          <p:spTgt spid="12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fade">
                                      <p:cBhvr>
                                        <p:cTn id="97" dur="500"/>
                                        <p:tgtEl>
                                          <p:spTgt spid="7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par>
                                <p:cTn id="101" presetID="10"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par>
                                <p:cTn id="109" presetID="10" presetClass="entr" presetSubtype="0" fill="hold" nodeType="withEffect">
                                  <p:stCondLst>
                                    <p:cond delay="0"/>
                                  </p:stCondLst>
                                  <p:childTnLst>
                                    <p:set>
                                      <p:cBhvr>
                                        <p:cTn id="110" dur="1" fill="hold">
                                          <p:stCondLst>
                                            <p:cond delay="0"/>
                                          </p:stCondLst>
                                        </p:cTn>
                                        <p:tgtEl>
                                          <p:spTgt spid="130"/>
                                        </p:tgtEl>
                                        <p:attrNameLst>
                                          <p:attrName>style.visibility</p:attrName>
                                        </p:attrNameLst>
                                      </p:cBhvr>
                                      <p:to>
                                        <p:strVal val="visible"/>
                                      </p:to>
                                    </p:set>
                                    <p:animEffect transition="in" filter="fade">
                                      <p:cBhvr>
                                        <p:cTn id="111" dur="500"/>
                                        <p:tgtEl>
                                          <p:spTgt spid="130"/>
                                        </p:tgtEl>
                                      </p:cBhvr>
                                    </p:animEffect>
                                  </p:childTnLst>
                                </p:cTn>
                              </p:par>
                              <p:par>
                                <p:cTn id="112" presetID="10" presetClass="entr" presetSubtype="0" fill="hold" nodeType="withEffect">
                                  <p:stCondLst>
                                    <p:cond delay="0"/>
                                  </p:stCondLst>
                                  <p:childTnLst>
                                    <p:set>
                                      <p:cBhvr>
                                        <p:cTn id="113" dur="1" fill="hold">
                                          <p:stCondLst>
                                            <p:cond delay="0"/>
                                          </p:stCondLst>
                                        </p:cTn>
                                        <p:tgtEl>
                                          <p:spTgt spid="127"/>
                                        </p:tgtEl>
                                        <p:attrNameLst>
                                          <p:attrName>style.visibility</p:attrName>
                                        </p:attrNameLst>
                                      </p:cBhvr>
                                      <p:to>
                                        <p:strVal val="visible"/>
                                      </p:to>
                                    </p:set>
                                    <p:animEffect transition="in" filter="fade">
                                      <p:cBhvr>
                                        <p:cTn id="114" dur="500"/>
                                        <p:tgtEl>
                                          <p:spTgt spid="127"/>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fade">
                                      <p:cBhvr>
                                        <p:cTn id="119" dur="500"/>
                                        <p:tgtEl>
                                          <p:spTgt spid="7"/>
                                        </p:tgtEl>
                                      </p:cBhvr>
                                    </p:animEffect>
                                  </p:childTnLst>
                                </p:cTn>
                              </p:par>
                              <p:par>
                                <p:cTn id="120" presetID="10"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500"/>
                                        <p:tgtEl>
                                          <p:spTgt spid="79"/>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fade">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61"/>
                                        </p:tgtEl>
                                        <p:attrNameLst>
                                          <p:attrName>style.visibility</p:attrName>
                                        </p:attrNameLst>
                                      </p:cBhvr>
                                      <p:to>
                                        <p:strVal val="visible"/>
                                      </p:to>
                                    </p:set>
                                    <p:animEffect transition="in" filter="fade">
                                      <p:cBhvr>
                                        <p:cTn id="130" dur="500"/>
                                        <p:tgtEl>
                                          <p:spTgt spid="61"/>
                                        </p:tgtEl>
                                      </p:cBhvr>
                                    </p:animEffect>
                                  </p:childTnLst>
                                </p:cTn>
                              </p:par>
                              <p:par>
                                <p:cTn id="131" presetID="10" presetClass="entr" presetSubtype="0" fill="hold" nodeType="withEffect">
                                  <p:stCondLst>
                                    <p:cond delay="0"/>
                                  </p:stCondLst>
                                  <p:childTnLst>
                                    <p:set>
                                      <p:cBhvr>
                                        <p:cTn id="132" dur="1" fill="hold">
                                          <p:stCondLst>
                                            <p:cond delay="0"/>
                                          </p:stCondLst>
                                        </p:cTn>
                                        <p:tgtEl>
                                          <p:spTgt spid="112"/>
                                        </p:tgtEl>
                                        <p:attrNameLst>
                                          <p:attrName>style.visibility</p:attrName>
                                        </p:attrNameLst>
                                      </p:cBhvr>
                                      <p:to>
                                        <p:strVal val="visible"/>
                                      </p:to>
                                    </p:set>
                                    <p:animEffect transition="in" filter="fade">
                                      <p:cBhvr>
                                        <p:cTn id="133" dur="500"/>
                                        <p:tgtEl>
                                          <p:spTgt spid="112"/>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0"/>
                                        </p:tgtEl>
                                        <p:attrNameLst>
                                          <p:attrName>style.visibility</p:attrName>
                                        </p:attrNameLst>
                                      </p:cBhvr>
                                      <p:to>
                                        <p:strVal val="visible"/>
                                      </p:to>
                                    </p:set>
                                    <p:animEffect transition="in" filter="fade">
                                      <p:cBhvr>
                                        <p:cTn id="136" dur="500"/>
                                        <p:tgtEl>
                                          <p:spTgt spid="2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9"/>
                                        </p:tgtEl>
                                        <p:attrNameLst>
                                          <p:attrName>style.visibility</p:attrName>
                                        </p:attrNameLst>
                                      </p:cBhvr>
                                      <p:to>
                                        <p:strVal val="visible"/>
                                      </p:to>
                                    </p:set>
                                    <p:animEffect transition="in" filter="fade">
                                      <p:cBhvr>
                                        <p:cTn id="141" dur="500"/>
                                        <p:tgtEl>
                                          <p:spTgt spid="8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Effect transition="in" filter="fade">
                                      <p:cBhvr>
                                        <p:cTn id="144" dur="500"/>
                                        <p:tgtEl>
                                          <p:spTgt spid="22"/>
                                        </p:tgtEl>
                                      </p:cBhvr>
                                    </p:animEffect>
                                  </p:childTnLst>
                                </p:cTn>
                              </p:par>
                              <p:par>
                                <p:cTn id="145" presetID="10" presetClass="entr" presetSubtype="0" fill="hold" nodeType="withEffect">
                                  <p:stCondLst>
                                    <p:cond delay="0"/>
                                  </p:stCondLst>
                                  <p:childTnLst>
                                    <p:set>
                                      <p:cBhvr>
                                        <p:cTn id="146" dur="1" fill="hold">
                                          <p:stCondLst>
                                            <p:cond delay="0"/>
                                          </p:stCondLst>
                                        </p:cTn>
                                        <p:tgtEl>
                                          <p:spTgt spid="108"/>
                                        </p:tgtEl>
                                        <p:attrNameLst>
                                          <p:attrName>style.visibility</p:attrName>
                                        </p:attrNameLst>
                                      </p:cBhvr>
                                      <p:to>
                                        <p:strVal val="visible"/>
                                      </p:to>
                                    </p:set>
                                    <p:animEffect transition="in" filter="fade">
                                      <p:cBhvr>
                                        <p:cTn id="147" dur="500"/>
                                        <p:tgtEl>
                                          <p:spTgt spid="10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fade">
                                      <p:cBhvr>
                                        <p:cTn id="152" dur="500"/>
                                        <p:tgtEl>
                                          <p:spTgt spid="8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66"/>
                                        </p:tgtEl>
                                        <p:attrNameLst>
                                          <p:attrName>style.visibility</p:attrName>
                                        </p:attrNameLst>
                                      </p:cBhvr>
                                      <p:to>
                                        <p:strVal val="visible"/>
                                      </p:to>
                                    </p:set>
                                    <p:animEffect transition="in" filter="fade">
                                      <p:cBhvr>
                                        <p:cTn id="155" dur="500"/>
                                        <p:tgtEl>
                                          <p:spTgt spid="6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4"/>
                                        </p:tgtEl>
                                        <p:attrNameLst>
                                          <p:attrName>style.visibility</p:attrName>
                                        </p:attrNameLst>
                                      </p:cBhvr>
                                      <p:to>
                                        <p:strVal val="visible"/>
                                      </p:to>
                                    </p:set>
                                    <p:animEffect transition="in" filter="fade">
                                      <p:cBhvr>
                                        <p:cTn id="158" dur="500"/>
                                        <p:tgtEl>
                                          <p:spTgt spid="24"/>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65"/>
                                        </p:tgtEl>
                                        <p:attrNameLst>
                                          <p:attrName>style.visibility</p:attrName>
                                        </p:attrNameLst>
                                      </p:cBhvr>
                                      <p:to>
                                        <p:strVal val="visible"/>
                                      </p:to>
                                    </p:set>
                                    <p:animEffect transition="in" filter="fade">
                                      <p:cBhvr>
                                        <p:cTn id="163" dur="500"/>
                                        <p:tgtEl>
                                          <p:spTgt spid="65"/>
                                        </p:tgtEl>
                                      </p:cBhvr>
                                    </p:animEffect>
                                  </p:childTnLst>
                                </p:cTn>
                              </p:par>
                              <p:par>
                                <p:cTn id="164" presetID="10" presetClass="entr" presetSubtype="0" fill="hold" nodeType="with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fade">
                                      <p:cBhvr>
                                        <p:cTn id="166" dur="500"/>
                                        <p:tgtEl>
                                          <p:spTgt spid="77"/>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84"/>
                                        </p:tgtEl>
                                        <p:attrNameLst>
                                          <p:attrName>style.visibility</p:attrName>
                                        </p:attrNameLst>
                                      </p:cBhvr>
                                      <p:to>
                                        <p:strVal val="visible"/>
                                      </p:to>
                                    </p:set>
                                    <p:animEffect transition="in" filter="fade">
                                      <p:cBhvr>
                                        <p:cTn id="171" dur="500"/>
                                        <p:tgtEl>
                                          <p:spTgt spid="84"/>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8"/>
                                        </p:tgtEl>
                                        <p:attrNameLst>
                                          <p:attrName>style.visibility</p:attrName>
                                        </p:attrNameLst>
                                      </p:cBhvr>
                                      <p:to>
                                        <p:strVal val="visible"/>
                                      </p:to>
                                    </p:set>
                                    <p:animEffect transition="in" filter="fade">
                                      <p:cBhvr>
                                        <p:cTn id="174" dur="500"/>
                                        <p:tgtEl>
                                          <p:spTgt spid="68"/>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9"/>
                                        </p:tgtEl>
                                        <p:attrNameLst>
                                          <p:attrName>style.visibility</p:attrName>
                                        </p:attrNameLst>
                                      </p:cBhvr>
                                      <p:to>
                                        <p:strVal val="visible"/>
                                      </p:to>
                                    </p:set>
                                    <p:animEffect transition="in" filter="fade">
                                      <p:cBhvr>
                                        <p:cTn id="177" dur="500"/>
                                        <p:tgtEl>
                                          <p:spTgt spid="29"/>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87"/>
                                        </p:tgtEl>
                                        <p:attrNameLst>
                                          <p:attrName>style.visibility</p:attrName>
                                        </p:attrNameLst>
                                      </p:cBhvr>
                                      <p:to>
                                        <p:strVal val="visible"/>
                                      </p:to>
                                    </p:set>
                                    <p:animEffect transition="in" filter="fade">
                                      <p:cBhvr>
                                        <p:cTn id="182" dur="500"/>
                                        <p:tgtEl>
                                          <p:spTgt spid="87"/>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fade">
                                      <p:cBhvr>
                                        <p:cTn id="185" dur="500"/>
                                        <p:tgtEl>
                                          <p:spTgt spid="19"/>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107"/>
                                        </p:tgtEl>
                                        <p:attrNameLst>
                                          <p:attrName>style.visibility</p:attrName>
                                        </p:attrNameLst>
                                      </p:cBhvr>
                                      <p:to>
                                        <p:strVal val="visible"/>
                                      </p:to>
                                    </p:set>
                                    <p:animEffect transition="in" filter="fade">
                                      <p:cBhvr>
                                        <p:cTn id="190" dur="500"/>
                                        <p:tgtEl>
                                          <p:spTgt spid="10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4"/>
                                        </p:tgtEl>
                                        <p:attrNameLst>
                                          <p:attrName>style.visibility</p:attrName>
                                        </p:attrNameLst>
                                      </p:cBhvr>
                                      <p:to>
                                        <p:strVal val="visible"/>
                                      </p:to>
                                    </p:set>
                                    <p:animEffect transition="in" filter="fade">
                                      <p:cBhvr>
                                        <p:cTn id="193" dur="500"/>
                                        <p:tgtEl>
                                          <p:spTgt spid="6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0"/>
                                        </p:tgtEl>
                                        <p:attrNameLst>
                                          <p:attrName>style.visibility</p:attrName>
                                        </p:attrNameLst>
                                      </p:cBhvr>
                                      <p:to>
                                        <p:strVal val="visible"/>
                                      </p:to>
                                    </p:set>
                                    <p:animEffect transition="in" filter="fade">
                                      <p:cBhvr>
                                        <p:cTn id="196" dur="500"/>
                                        <p:tgtEl>
                                          <p:spTgt spid="30"/>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91"/>
                                        </p:tgtEl>
                                        <p:attrNameLst>
                                          <p:attrName>style.visibility</p:attrName>
                                        </p:attrNameLst>
                                      </p:cBhvr>
                                      <p:to>
                                        <p:strVal val="visible"/>
                                      </p:to>
                                    </p:set>
                                    <p:animEffect transition="in" filter="fade">
                                      <p:cBhvr>
                                        <p:cTn id="201" dur="500"/>
                                        <p:tgtEl>
                                          <p:spTgt spid="91"/>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72"/>
                                        </p:tgtEl>
                                        <p:attrNameLst>
                                          <p:attrName>style.visibility</p:attrName>
                                        </p:attrNameLst>
                                      </p:cBhvr>
                                      <p:to>
                                        <p:strVal val="visible"/>
                                      </p:to>
                                    </p:set>
                                    <p:animEffect transition="in" filter="fade">
                                      <p:cBhvr>
                                        <p:cTn id="206" dur="500"/>
                                        <p:tgtEl>
                                          <p:spTgt spid="72"/>
                                        </p:tgtEl>
                                      </p:cBhvr>
                                    </p:animEffect>
                                  </p:childTnLst>
                                </p:cTn>
                              </p:par>
                              <p:par>
                                <p:cTn id="207" presetID="10"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animEffect transition="in" filter="fade">
                                      <p:cBhvr>
                                        <p:cTn id="209" dur="500"/>
                                        <p:tgtEl>
                                          <p:spTgt spid="96"/>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83"/>
                                        </p:tgtEl>
                                        <p:attrNameLst>
                                          <p:attrName>style.visibility</p:attrName>
                                        </p:attrNameLst>
                                      </p:cBhvr>
                                      <p:to>
                                        <p:strVal val="visible"/>
                                      </p:to>
                                    </p:set>
                                    <p:animEffect transition="in" filter="fade">
                                      <p:cBhvr>
                                        <p:cTn id="212" dur="500"/>
                                        <p:tgtEl>
                                          <p:spTgt spid="8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02"/>
                                        </p:tgtEl>
                                        <p:attrNameLst>
                                          <p:attrName>style.visibility</p:attrName>
                                        </p:attrNameLst>
                                      </p:cBhvr>
                                      <p:to>
                                        <p:strVal val="visible"/>
                                      </p:to>
                                    </p:set>
                                    <p:animEffect transition="in" filter="fade">
                                      <p:cBhvr>
                                        <p:cTn id="21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68" grpId="0" animBg="1"/>
      <p:bldP spid="66" grpId="0" animBg="1"/>
      <p:bldP spid="7" grpId="0" animBg="1"/>
      <p:bldP spid="65" grpId="0" animBg="1"/>
      <p:bldP spid="64" grpId="0" animBg="1"/>
      <p:bldP spid="61" grpId="0" animBg="1"/>
      <p:bldP spid="3" grpId="0" animBg="1"/>
      <p:bldP spid="2" grpId="0"/>
      <p:bldP spid="9" grpId="0" animBg="1"/>
      <p:bldP spid="19" grpId="0" animBg="1"/>
      <p:bldP spid="20" grpId="0" animBg="1"/>
      <p:bldP spid="22" grpId="0" animBg="1"/>
      <p:bldP spid="24" grpId="0" animBg="1"/>
      <p:bldP spid="29" grpId="0" animBg="1"/>
      <p:bldP spid="30" grpId="0" animBg="1"/>
      <p:bldP spid="31" grpId="0" animBg="1"/>
      <p:bldP spid="83" grpId="0" animBg="1"/>
      <p:bldP spid="23" grpId="0" animBg="1"/>
      <p:bldP spid="21" grpId="0" animBg="1"/>
      <p:bldP spid="38" grpId="0" animBg="1"/>
      <p:bldP spid="17" grpId="0" animBg="1"/>
      <p:bldP spid="16" grpId="0" animBg="1"/>
      <p:bldP spid="15"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152400"/>
            <a:ext cx="7467600" cy="609600"/>
          </a:xfrm>
        </p:spPr>
        <p:txBody>
          <a:bodyPr>
            <a:noAutofit/>
          </a:bodyPr>
          <a:lstStyle/>
          <a:p>
            <a:r>
              <a:rPr lang="en-US" sz="2600" b="1" dirty="0" smtClean="0"/>
              <a:t>How </a:t>
            </a:r>
            <a:r>
              <a:rPr lang="en-US" sz="2600" b="1" dirty="0"/>
              <a:t>is </a:t>
            </a:r>
            <a:r>
              <a:rPr lang="en-US" sz="2600" b="1" i="1" dirty="0" smtClean="0">
                <a:solidFill>
                  <a:srgbClr val="00B0F0"/>
                </a:solidFill>
              </a:rPr>
              <a:t>A.I.R</a:t>
            </a:r>
            <a:r>
              <a:rPr lang="en-US" sz="2600" b="1" i="1" dirty="0" smtClean="0"/>
              <a:t> </a:t>
            </a:r>
            <a:r>
              <a:rPr lang="en-US" sz="2600" b="1" dirty="0"/>
              <a:t>different from</a:t>
            </a:r>
            <a:r>
              <a:rPr lang="en-US" sz="2600" b="1" i="1" dirty="0"/>
              <a:t> </a:t>
            </a:r>
            <a:r>
              <a:rPr lang="en-US" sz="2600" b="1" i="1" dirty="0" smtClean="0">
                <a:solidFill>
                  <a:srgbClr val="92D050"/>
                </a:solidFill>
              </a:rPr>
              <a:t>GOOGLE NOW  </a:t>
            </a:r>
            <a:r>
              <a:rPr lang="en-US" sz="2600" b="1" dirty="0" smtClean="0"/>
              <a:t>&amp;</a:t>
            </a:r>
            <a:r>
              <a:rPr lang="en-US" sz="2600" b="1" i="1" dirty="0" smtClean="0"/>
              <a:t> </a:t>
            </a:r>
            <a:r>
              <a:rPr lang="en-US" sz="2600" b="1" i="1" dirty="0" smtClean="0">
                <a:solidFill>
                  <a:srgbClr val="92D050"/>
                </a:solidFill>
              </a:rPr>
              <a:t>SIRI </a:t>
            </a:r>
            <a:r>
              <a:rPr lang="en-US" sz="2600" b="1" i="1" dirty="0" smtClean="0"/>
              <a:t>?</a:t>
            </a:r>
            <a:endParaRPr lang="en-US" sz="2600" b="1" i="1" dirty="0"/>
          </a:p>
        </p:txBody>
      </p:sp>
      <p:sp>
        <p:nvSpPr>
          <p:cNvPr id="5" name="Rectangle 4"/>
          <p:cNvSpPr/>
          <p:nvPr/>
        </p:nvSpPr>
        <p:spPr>
          <a:xfrm>
            <a:off x="381000" y="1524000"/>
            <a:ext cx="8458200" cy="5239896"/>
          </a:xfrm>
          <a:prstGeom prst="rect">
            <a:avLst/>
          </a:prstGeom>
        </p:spPr>
        <p:txBody>
          <a:bodyPr wrap="square">
            <a:spAutoFit/>
          </a:bodyPr>
          <a:lstStyle/>
          <a:p>
            <a:pPr marL="285750" indent="-285750">
              <a:buFont typeface="Arial" panose="020B0604020202020204" pitchFamily="34" charset="0"/>
              <a:buChar char="•"/>
            </a:pPr>
            <a:r>
              <a:rPr lang="en-US" dirty="0"/>
              <a:t>A.I.R. tries to </a:t>
            </a:r>
            <a:r>
              <a:rPr lang="en-US" b="1" i="1" dirty="0">
                <a:solidFill>
                  <a:srgbClr val="FF0000"/>
                </a:solidFill>
              </a:rPr>
              <a:t>provide exact results rather than providing list of relevant webpages</a:t>
            </a:r>
            <a:r>
              <a:rPr lang="en-US" dirty="0"/>
              <a:t>; hence saving a lot of time. </a:t>
            </a:r>
            <a:endParaRPr lang="en-US" dirty="0" smtClean="0"/>
          </a:p>
          <a:p>
            <a:pPr marL="171450" indent="-171450">
              <a:buFont typeface="Arial" panose="020B0604020202020204" pitchFamily="34" charset="0"/>
              <a:buChar char="•"/>
            </a:pPr>
            <a:endParaRPr lang="en-US" sz="1050" dirty="0" smtClean="0"/>
          </a:p>
          <a:p>
            <a:pPr marL="285750" indent="-285750">
              <a:buFont typeface="Arial" panose="020B0604020202020204" pitchFamily="34" charset="0"/>
              <a:buChar char="•"/>
            </a:pPr>
            <a:r>
              <a:rPr lang="en-US" dirty="0" smtClean="0"/>
              <a:t>It </a:t>
            </a:r>
            <a:r>
              <a:rPr lang="en-US" b="1" i="1" dirty="0">
                <a:solidFill>
                  <a:srgbClr val="FF0000"/>
                </a:solidFill>
              </a:rPr>
              <a:t>can solve Complex queries </a:t>
            </a:r>
            <a:r>
              <a:rPr lang="en-US" dirty="0"/>
              <a:t>like polynomial, algebraic and astronomic calculation easily. </a:t>
            </a:r>
            <a:endParaRPr lang="en-US" dirty="0" smtClean="0"/>
          </a:p>
          <a:p>
            <a:pPr marL="285750" indent="-285750">
              <a:buFont typeface="Arial" panose="020B0604020202020204" pitchFamily="34" charset="0"/>
              <a:buChar char="•"/>
            </a:pPr>
            <a:endParaRPr lang="en-US" dirty="0" smtClean="0"/>
          </a:p>
          <a:p>
            <a:r>
              <a:rPr lang="en-US" dirty="0" smtClean="0"/>
              <a:t>Queries </a:t>
            </a:r>
            <a:r>
              <a:rPr lang="en-US" dirty="0"/>
              <a:t>that we have tested successfully with AIR include</a:t>
            </a:r>
            <a:r>
              <a:rPr lang="en-US" dirty="0" smtClean="0"/>
              <a:t>:</a:t>
            </a:r>
          </a:p>
          <a:p>
            <a:endParaRPr lang="en-US" dirty="0"/>
          </a:p>
          <a:p>
            <a:pPr marL="342900" indent="-342900">
              <a:buAutoNum type="arabicPeriod"/>
            </a:pPr>
            <a:r>
              <a:rPr lang="en-US" dirty="0" smtClean="0"/>
              <a:t>Mathematics </a:t>
            </a:r>
          </a:p>
          <a:p>
            <a:pPr marL="342900" indent="-342900">
              <a:buAutoNum type="arabicPeriod"/>
            </a:pPr>
            <a:r>
              <a:rPr lang="en-US" dirty="0" smtClean="0"/>
              <a:t>Units and measurement </a:t>
            </a:r>
          </a:p>
          <a:p>
            <a:pPr marL="342900" indent="-342900">
              <a:buAutoNum type="arabicPeriod"/>
            </a:pPr>
            <a:r>
              <a:rPr lang="en-US" dirty="0" smtClean="0"/>
              <a:t>Dates and times </a:t>
            </a:r>
          </a:p>
          <a:p>
            <a:pPr marL="342900" indent="-342900">
              <a:buAutoNum type="arabicPeriod"/>
            </a:pPr>
            <a:r>
              <a:rPr lang="en-US" dirty="0" smtClean="0"/>
              <a:t>People and history</a:t>
            </a:r>
          </a:p>
          <a:p>
            <a:pPr marL="342900" indent="-342900">
              <a:buAutoNum type="arabicPeriod"/>
            </a:pPr>
            <a:r>
              <a:rPr lang="en-US" dirty="0" smtClean="0"/>
              <a:t>Physics</a:t>
            </a:r>
          </a:p>
          <a:p>
            <a:pPr marL="342900" indent="-342900">
              <a:buAutoNum type="arabicPeriod"/>
            </a:pPr>
            <a:r>
              <a:rPr lang="en-US" dirty="0" smtClean="0"/>
              <a:t>Weather</a:t>
            </a:r>
          </a:p>
          <a:p>
            <a:pPr marL="342900" indent="-342900">
              <a:buAutoNum type="arabicPeriod"/>
            </a:pPr>
            <a:r>
              <a:rPr lang="en-US" dirty="0" smtClean="0"/>
              <a:t>Astronomy</a:t>
            </a:r>
          </a:p>
          <a:p>
            <a:pPr marL="342900" indent="-342900">
              <a:buAutoNum type="arabicPeriod"/>
            </a:pPr>
            <a:r>
              <a:rPr lang="en-US" dirty="0" smtClean="0"/>
              <a:t>Properties of Materials</a:t>
            </a:r>
          </a:p>
          <a:p>
            <a:pPr marL="342900" indent="-342900">
              <a:buAutoNum type="arabicPeriod"/>
            </a:pPr>
            <a:r>
              <a:rPr lang="en-US" dirty="0" smtClean="0"/>
              <a:t>Nutrition</a:t>
            </a:r>
          </a:p>
          <a:p>
            <a:pPr marL="342900" indent="-342900">
              <a:buAutoNum type="arabicPeriod"/>
            </a:pPr>
            <a:r>
              <a:rPr lang="en-US" dirty="0" smtClean="0"/>
              <a:t>English Synonyms and Antonyms</a:t>
            </a:r>
          </a:p>
          <a:p>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81800" y="3200400"/>
            <a:ext cx="1371600" cy="2879581"/>
          </a:xfrm>
          <a:prstGeom prst="rect">
            <a:avLst/>
          </a:prstGeom>
        </p:spPr>
      </p:pic>
    </p:spTree>
    <p:extLst>
      <p:ext uri="{BB962C8B-B14F-4D97-AF65-F5344CB8AC3E}">
        <p14:creationId xmlns:p14="http://schemas.microsoft.com/office/powerpoint/2010/main" val="173705573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1000" y="1143000"/>
            <a:ext cx="8077200" cy="4419600"/>
            <a:chOff x="381000" y="1143000"/>
            <a:chExt cx="8077200" cy="4419600"/>
          </a:xfrm>
        </p:grpSpPr>
        <p:sp>
          <p:nvSpPr>
            <p:cNvPr id="7" name="Rectangle 6"/>
            <p:cNvSpPr/>
            <p:nvPr/>
          </p:nvSpPr>
          <p:spPr>
            <a:xfrm>
              <a:off x="2743200" y="1905000"/>
              <a:ext cx="5715000" cy="12192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1"/>
              <a:r>
                <a:rPr lang="en-US" sz="1900" dirty="0">
                  <a:solidFill>
                    <a:schemeClr val="bg1"/>
                  </a:solidFill>
                </a:rPr>
                <a:t>Time Constraint is always a crucial factor for determining the performance of various system, i.e. the reason why we used </a:t>
              </a:r>
              <a:r>
                <a:rPr lang="en-US" sz="1900" b="1" i="1" dirty="0">
                  <a:solidFill>
                    <a:schemeClr val="bg1"/>
                  </a:solidFill>
                </a:rPr>
                <a:t>Multiprocessing</a:t>
              </a:r>
              <a:r>
                <a:rPr lang="en-US" sz="1900" dirty="0">
                  <a:solidFill>
                    <a:schemeClr val="bg1"/>
                  </a:solidFill>
                </a:rPr>
                <a:t> in A.I.R so that it  gives the answer within 6-8 sec</a:t>
              </a:r>
              <a:r>
                <a:rPr lang="en-US" sz="1900" dirty="0" smtClean="0">
                  <a:solidFill>
                    <a:schemeClr val="bg1"/>
                  </a:solidFill>
                </a:rPr>
                <a:t>.</a:t>
              </a:r>
              <a:endParaRPr lang="en-US" sz="1900" dirty="0">
                <a:solidFill>
                  <a:schemeClr val="bg1"/>
                </a:solidFill>
              </a:endParaRPr>
            </a:p>
          </p:txBody>
        </p:sp>
        <p:sp>
          <p:nvSpPr>
            <p:cNvPr id="8" name="Rectangle 7"/>
            <p:cNvSpPr/>
            <p:nvPr/>
          </p:nvSpPr>
          <p:spPr>
            <a:xfrm>
              <a:off x="2743200" y="3962400"/>
              <a:ext cx="5715000" cy="16002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1"/>
              <a:r>
                <a:rPr lang="en-US" dirty="0"/>
                <a:t>Portability gives LIFE to the device!</a:t>
              </a:r>
            </a:p>
            <a:p>
              <a:pPr lvl="1"/>
              <a:r>
                <a:rPr lang="en-US" dirty="0"/>
                <a:t>With a 10,000mAh power bank AIR can run up to 8 hours.</a:t>
              </a:r>
            </a:p>
            <a:p>
              <a:pPr lvl="1"/>
              <a:r>
                <a:rPr lang="en-US" dirty="0"/>
                <a:t>AIR can be used anywhere without worrying about the power supplies.</a:t>
              </a:r>
            </a:p>
          </p:txBody>
        </p:sp>
        <p:graphicFrame>
          <p:nvGraphicFramePr>
            <p:cNvPr id="6" name="Diagram 5"/>
            <p:cNvGraphicFramePr/>
            <p:nvPr>
              <p:extLst>
                <p:ext uri="{D42A27DB-BD31-4B8C-83A1-F6EECF244321}">
                  <p14:modId xmlns:p14="http://schemas.microsoft.com/office/powerpoint/2010/main" val="3958135601"/>
                </p:ext>
              </p:extLst>
            </p:nvPr>
          </p:nvGraphicFramePr>
          <p:xfrm>
            <a:off x="381000" y="1143000"/>
            <a:ext cx="2819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5" name="Rectangle 4"/>
          <p:cNvSpPr/>
          <p:nvPr/>
        </p:nvSpPr>
        <p:spPr>
          <a:xfrm>
            <a:off x="304800" y="76200"/>
            <a:ext cx="5029200" cy="707886"/>
          </a:xfrm>
          <a:prstGeom prst="rect">
            <a:avLst/>
          </a:prstGeom>
        </p:spPr>
        <p:txBody>
          <a:bodyPr wrap="square">
            <a:spAutoFit/>
          </a:bodyPr>
          <a:lstStyle/>
          <a:p>
            <a:r>
              <a:rPr lang="en-US" sz="4000" b="1" i="1" dirty="0" smtClean="0">
                <a:solidFill>
                  <a:srgbClr val="262626">
                    <a:lumMod val="85000"/>
                    <a:lumOff val="15000"/>
                  </a:srgbClr>
                </a:solidFill>
              </a:rPr>
              <a:t>Features</a:t>
            </a:r>
            <a:endParaRPr lang="en-US" dirty="0"/>
          </a:p>
        </p:txBody>
      </p:sp>
    </p:spTree>
    <p:extLst>
      <p:ext uri="{BB962C8B-B14F-4D97-AF65-F5344CB8AC3E}">
        <p14:creationId xmlns:p14="http://schemas.microsoft.com/office/powerpoint/2010/main" val="12661728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0</TotalTime>
  <Words>1127</Words>
  <Application>Microsoft Office PowerPoint</Application>
  <PresentationFormat>On-screen Show (4:3)</PresentationFormat>
  <Paragraphs>157</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Arial</vt:lpstr>
      <vt:lpstr>Calibri</vt:lpstr>
      <vt:lpstr>Georgia</vt:lpstr>
      <vt:lpstr>Times New Roman</vt:lpstr>
      <vt:lpstr>Introducing PowerPoint 2010</vt:lpstr>
      <vt:lpstr>  Artificial Intelligent Responder </vt:lpstr>
      <vt:lpstr>PowerPoint Presentation</vt:lpstr>
      <vt:lpstr>PowerPoint Presentation</vt:lpstr>
      <vt:lpstr>PowerPoint Presentation</vt:lpstr>
      <vt:lpstr>PowerPoint Presentation</vt:lpstr>
      <vt:lpstr>The 4 DB’s …….</vt:lpstr>
      <vt:lpstr>Flow Chart</vt:lpstr>
      <vt:lpstr>How is A.I.R different from GOOGLE NOW  &amp; SIRI ?</vt:lpstr>
      <vt:lpstr>PowerPoint Presentation</vt:lpstr>
      <vt:lpstr>PowerPoint Presentation</vt:lpstr>
      <vt:lpstr>Features</vt:lpstr>
      <vt:lpstr>PowerPoint Presentation</vt:lpstr>
      <vt:lpstr>PowerPoint Presentation</vt:lpstr>
      <vt:lpstr>PowerPoint Presentation</vt:lpstr>
      <vt:lpstr>Industrial &amp; Home Automation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2014-09-21T10:07:06Z</dcterms:created>
  <dcterms:modified xsi:type="dcterms:W3CDTF">2015-10-12T05:27:07Z</dcterms:modified>
</cp:coreProperties>
</file>