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76" r:id="rId6"/>
    <p:sldId id="295" r:id="rId7"/>
    <p:sldId id="289" r:id="rId8"/>
    <p:sldId id="288" r:id="rId9"/>
    <p:sldId id="277" r:id="rId10"/>
    <p:sldId id="278" r:id="rId11"/>
    <p:sldId id="290" r:id="rId12"/>
    <p:sldId id="291" r:id="rId13"/>
    <p:sldId id="292" r:id="rId14"/>
    <p:sldId id="293" r:id="rId15"/>
    <p:sldId id="294"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72" autoAdjust="0"/>
    <p:restoredTop sz="94652" autoAdjust="0"/>
  </p:normalViewPr>
  <p:slideViewPr>
    <p:cSldViewPr snapToGrid="0" showGuides="1">
      <p:cViewPr varScale="1">
        <p:scale>
          <a:sx n="145" d="100"/>
          <a:sy n="145" d="100"/>
        </p:scale>
        <p:origin x="440" y="18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12/18/23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12/18/23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8792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306759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984455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950680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373995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495698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557968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48382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12/18/23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12/18/23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12/18/23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12/18/23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12/18/23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12/18/23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12/18/23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12/18/23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12/18/23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12/18/23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12/18/23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12/18/23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Transportation/2021-Yellow-Taxi-Trip-Data/m6nq-qud6"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www.pngall.com/files-png/download/23312" TargetMode="External"/><Relationship Id="rId5" Type="http://schemas.openxmlformats.org/officeDocument/2006/relationships/image" Target="../media/image1.png"/><Relationship Id="rId4" Type="http://schemas.openxmlformats.org/officeDocument/2006/relationships/hyperlink" Target="https://catalog.data.gov/dataset/nyc-taxi-zon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pixabay.com/en/insight-data-visualisation-digital-2904292/" TargetMode="External"/><Relationship Id="rId5" Type="http://schemas.openxmlformats.org/officeDocument/2006/relationships/image" Target="../media/image3.png"/><Relationship Id="rId4" Type="http://schemas.openxmlformats.org/officeDocument/2006/relationships/hyperlink" Target="https://pngimg.com/download/27430"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s://pixabay.com/en/document-icon-computer-web-309065/" TargetMode="External"/><Relationship Id="rId1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5.png"/><Relationship Id="rId2" Type="http://schemas.openxmlformats.org/officeDocument/2006/relationships/notesSlide" Target="../notesSlides/notesSlide6.xml"/><Relationship Id="rId16" Type="http://schemas.openxmlformats.org/officeDocument/2006/relationships/hyperlink" Target="https://pixabay.com/en/arrow-turn-around-blue-sign-symbol-308642/" TargetMode="External"/><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hyperlink" Target="https://www.codependentcodr.com/s3-redirection-rules.html" TargetMode="External"/><Relationship Id="rId5" Type="http://schemas.openxmlformats.org/officeDocument/2006/relationships/image" Target="../media/image6.png"/><Relationship Id="rId15" Type="http://schemas.openxmlformats.org/officeDocument/2006/relationships/image" Target="../media/image14.png"/><Relationship Id="rId10" Type="http://schemas.openxmlformats.org/officeDocument/2006/relationships/image" Target="../media/image11.png"/><Relationship Id="rId19"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jpe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6.png"/><Relationship Id="rId18"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hyperlink" Target="https://www.codependentcodr.com/s3-redirection-rules.html" TargetMode="External"/><Relationship Id="rId12" Type="http://schemas.openxmlformats.org/officeDocument/2006/relationships/image" Target="../media/image4.png"/><Relationship Id="rId17" Type="http://schemas.openxmlformats.org/officeDocument/2006/relationships/hyperlink" Target="https://ayc-data.com/data_engineering/2020/07/25/dataops-the-foundation-of-data.html" TargetMode="External"/><Relationship Id="rId2" Type="http://schemas.openxmlformats.org/officeDocument/2006/relationships/notesSlide" Target="../notesSlides/notesSlide7.xml"/><Relationship Id="rId16" Type="http://schemas.openxmlformats.org/officeDocument/2006/relationships/image" Target="../media/image20.png"/><Relationship Id="rId20" Type="http://schemas.openxmlformats.org/officeDocument/2006/relationships/hyperlink" Target="https://en.wikipedia.org/wiki/Wikipedia:Featured_and_good_topic_candidates/Half-Life_2_titles" TargetMode="Externa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5.png"/><Relationship Id="rId5" Type="http://schemas.openxmlformats.org/officeDocument/2006/relationships/hyperlink" Target="https://pixabay.com/en/document-icon-computer-web-309065/" TargetMode="External"/><Relationship Id="rId15" Type="http://schemas.openxmlformats.org/officeDocument/2006/relationships/image" Target="../media/image13.png"/><Relationship Id="rId10" Type="http://schemas.openxmlformats.org/officeDocument/2006/relationships/image" Target="../media/image7.png"/><Relationship Id="rId19" Type="http://schemas.openxmlformats.org/officeDocument/2006/relationships/image" Target="../media/image22.png"/><Relationship Id="rId4" Type="http://schemas.openxmlformats.org/officeDocument/2006/relationships/image" Target="../media/image12.png"/><Relationship Id="rId9" Type="http://schemas.openxmlformats.org/officeDocument/2006/relationships/image" Target="../media/image9.png"/><Relationship Id="rId1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Information Architecture</a:t>
            </a:r>
            <a:br>
              <a:rPr lang="en-US" dirty="0">
                <a:solidFill>
                  <a:schemeClr val="bg1"/>
                </a:solidFill>
              </a:rPr>
            </a:br>
            <a:r>
              <a:rPr lang="en-US" sz="4000" dirty="0">
                <a:solidFill>
                  <a:schemeClr val="accent4"/>
                </a:solidFill>
              </a:rPr>
              <a:t>Final Project Proposal</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Rounded Corners 18">
            <a:extLst>
              <a:ext uri="{FF2B5EF4-FFF2-40B4-BE49-F238E27FC236}">
                <a16:creationId xmlns:a16="http://schemas.microsoft.com/office/drawing/2014/main" id="{9840E3BD-519F-81CB-0161-2E316F04B257}"/>
              </a:ext>
              <a:ext uri="{C183D7F6-B498-43B3-948B-1728B52AA6E4}">
                <adec:decorative xmlns:adec="http://schemas.microsoft.com/office/drawing/2017/decorative" val="1"/>
              </a:ext>
            </a:extLst>
          </p:cNvPr>
          <p:cNvSpPr/>
          <p:nvPr/>
        </p:nvSpPr>
        <p:spPr>
          <a:xfrm>
            <a:off x="425450" y="71823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FFFFFF"/>
                </a:solidFill>
                <a:effectLst/>
                <a:latin typeface="-apple-system"/>
              </a:rPr>
              <a:t>5. Data Analysis &amp; </a:t>
            </a:r>
          </a:p>
          <a:p>
            <a:pPr algn="ctr"/>
            <a:r>
              <a:rPr lang="en-US" sz="1600" b="1" i="0" dirty="0">
                <a:solidFill>
                  <a:srgbClr val="FFFFFF"/>
                </a:solidFill>
                <a:effectLst/>
                <a:latin typeface="-apple-system"/>
              </a:rPr>
              <a:t>Visualization</a:t>
            </a:r>
            <a:endParaRPr lang="en-US" sz="1600" dirty="0"/>
          </a:p>
        </p:txBody>
      </p:sp>
      <p:sp>
        <p:nvSpPr>
          <p:cNvPr id="49" name="Oval 48">
            <a:extLst>
              <a:ext uri="{FF2B5EF4-FFF2-40B4-BE49-F238E27FC236}">
                <a16:creationId xmlns:a16="http://schemas.microsoft.com/office/drawing/2014/main" id="{FAE9DE0D-D8CD-16A1-5353-79D7FD657883}"/>
              </a:ext>
              <a:ext uri="{C183D7F6-B498-43B3-948B-1728B52AA6E4}">
                <adec:decorative xmlns:adec="http://schemas.microsoft.com/office/drawing/2017/decorative" val="1"/>
              </a:ext>
            </a:extLst>
          </p:cNvPr>
          <p:cNvSpPr/>
          <p:nvPr/>
        </p:nvSpPr>
        <p:spPr>
          <a:xfrm>
            <a:off x="222689" y="61883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665" descr="Icon of graph. ">
            <a:extLst>
              <a:ext uri="{FF2B5EF4-FFF2-40B4-BE49-F238E27FC236}">
                <a16:creationId xmlns:a16="http://schemas.microsoft.com/office/drawing/2014/main" id="{E77E6CDE-923C-19BA-007A-DC341440F93D}"/>
              </a:ext>
            </a:extLst>
          </p:cNvPr>
          <p:cNvSpPr>
            <a:spLocks/>
          </p:cNvSpPr>
          <p:nvPr/>
        </p:nvSpPr>
        <p:spPr bwMode="auto">
          <a:xfrm>
            <a:off x="610386" y="914897"/>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Rounded Corners 15">
            <a:extLst>
              <a:ext uri="{FF2B5EF4-FFF2-40B4-BE49-F238E27FC236}">
                <a16:creationId xmlns:a16="http://schemas.microsoft.com/office/drawing/2014/main" id="{D32EA538-6922-4303-829B-67CBE632F75A}"/>
              </a:ext>
              <a:ext uri="{C183D7F6-B498-43B3-948B-1728B52AA6E4}">
                <adec:decorative xmlns:adec="http://schemas.microsoft.com/office/drawing/2017/decorative" val="1"/>
              </a:ext>
            </a:extLst>
          </p:cNvPr>
          <p:cNvSpPr/>
          <p:nvPr/>
        </p:nvSpPr>
        <p:spPr>
          <a:xfrm>
            <a:off x="339725" y="2959101"/>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FFFFFF"/>
                </a:solidFill>
                <a:effectLst/>
                <a:latin typeface="-apple-system"/>
              </a:rPr>
              <a:t>6. Documentation &amp;</a:t>
            </a:r>
          </a:p>
          <a:p>
            <a:pPr algn="ctr"/>
            <a:r>
              <a:rPr lang="en-US" sz="1600" b="1" i="0" dirty="0">
                <a:solidFill>
                  <a:srgbClr val="FFFFFF"/>
                </a:solidFill>
                <a:effectLst/>
                <a:latin typeface="-apple-system"/>
              </a:rPr>
              <a:t>Project Wrap-up</a:t>
            </a:r>
            <a:endParaRPr lang="en-US" sz="1600" dirty="0"/>
          </a:p>
        </p:txBody>
      </p:sp>
      <p:sp>
        <p:nvSpPr>
          <p:cNvPr id="44" name="Oval 43">
            <a:extLst>
              <a:ext uri="{FF2B5EF4-FFF2-40B4-BE49-F238E27FC236}">
                <a16:creationId xmlns:a16="http://schemas.microsoft.com/office/drawing/2014/main" id="{05CF44FF-AADC-C2A3-06B2-A638426E60C8}"/>
              </a:ext>
              <a:ext uri="{C183D7F6-B498-43B3-948B-1728B52AA6E4}">
                <adec:decorative xmlns:adec="http://schemas.microsoft.com/office/drawing/2017/decorative" val="1"/>
              </a:ext>
            </a:extLst>
          </p:cNvPr>
          <p:cNvSpPr/>
          <p:nvPr/>
        </p:nvSpPr>
        <p:spPr>
          <a:xfrm>
            <a:off x="228600" y="2859699"/>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descr="Icons of bar chart and line graph.">
            <a:extLst>
              <a:ext uri="{FF2B5EF4-FFF2-40B4-BE49-F238E27FC236}">
                <a16:creationId xmlns:a16="http://schemas.microsoft.com/office/drawing/2014/main" id="{EC85F743-51F6-B6BD-ACCB-6A5654D4EAD0}"/>
              </a:ext>
            </a:extLst>
          </p:cNvPr>
          <p:cNvGrpSpPr/>
          <p:nvPr/>
        </p:nvGrpSpPr>
        <p:grpSpPr>
          <a:xfrm>
            <a:off x="506755" y="3090453"/>
            <a:ext cx="347679" cy="347679"/>
            <a:chOff x="4319588" y="2492375"/>
            <a:chExt cx="287338" cy="287338"/>
          </a:xfrm>
          <a:solidFill>
            <a:schemeClr val="bg1"/>
          </a:solidFill>
        </p:grpSpPr>
        <p:sp>
          <p:nvSpPr>
            <p:cNvPr id="46" name="Freeform 372">
              <a:extLst>
                <a:ext uri="{FF2B5EF4-FFF2-40B4-BE49-F238E27FC236}">
                  <a16:creationId xmlns:a16="http://schemas.microsoft.com/office/drawing/2014/main" id="{DDCC8896-8BAC-5C3D-ADD6-F4B6F6860753}"/>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73">
              <a:extLst>
                <a:ext uri="{FF2B5EF4-FFF2-40B4-BE49-F238E27FC236}">
                  <a16:creationId xmlns:a16="http://schemas.microsoft.com/office/drawing/2014/main" id="{6D5E4FC2-8A24-3350-401E-8CEFC7E8C1F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Timeline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228600" y="720723"/>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FFFFFF"/>
                </a:solidFill>
                <a:effectLst/>
                <a:latin typeface="-apple-system"/>
              </a:rPr>
              <a:t>3. Design &amp;</a:t>
            </a:r>
          </a:p>
          <a:p>
            <a:pPr algn="ctr"/>
            <a:r>
              <a:rPr lang="en-US" sz="1600" b="1" i="0" dirty="0">
                <a:solidFill>
                  <a:srgbClr val="FFFFFF"/>
                </a:solidFill>
                <a:effectLst/>
                <a:latin typeface="-apple-system"/>
              </a:rPr>
              <a:t>Development</a:t>
            </a:r>
            <a:endParaRPr lang="en-US" sz="1600" dirty="0"/>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228600" y="62132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526582" y="919304"/>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747094A5-197E-00B8-B4A1-E095463F15AA}"/>
              </a:ext>
            </a:extLst>
          </p:cNvPr>
          <p:cNvSpPr txBox="1"/>
          <p:nvPr/>
        </p:nvSpPr>
        <p:spPr>
          <a:xfrm>
            <a:off x="746820" y="1461720"/>
            <a:ext cx="11445180" cy="1702710"/>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b="0" i="0" dirty="0">
                <a:effectLst/>
              </a:rPr>
              <a:t>Design the data warehouse schema in AWS Redshift.</a:t>
            </a:r>
          </a:p>
          <a:p>
            <a:pPr marL="285750" indent="-285750" algn="l">
              <a:lnSpc>
                <a:spcPct val="150000"/>
              </a:lnSpc>
              <a:buFont typeface="Arial" panose="020B0604020202020204" pitchFamily="34" charset="0"/>
              <a:buChar char="•"/>
            </a:pPr>
            <a:r>
              <a:rPr lang="en-US" b="0" i="0" dirty="0">
                <a:effectLst/>
              </a:rPr>
              <a:t>Develop ETL scripts in AWS Glue and load it into the data warehouse.</a:t>
            </a:r>
          </a:p>
          <a:p>
            <a:pPr marL="285750" indent="-285750" algn="l">
              <a:lnSpc>
                <a:spcPct val="150000"/>
              </a:lnSpc>
              <a:buFont typeface="Arial" panose="020B0604020202020204" pitchFamily="34" charset="0"/>
              <a:buChar char="•"/>
            </a:pPr>
            <a:r>
              <a:rPr lang="en-US" b="0" i="0" dirty="0">
                <a:effectLst/>
              </a:rPr>
              <a:t>Use Apache Airflow to manage and schedule the ETL jobs.</a:t>
            </a:r>
          </a:p>
          <a:p>
            <a:pPr marL="285750" indent="-285750">
              <a:lnSpc>
                <a:spcPct val="150000"/>
              </a:lnSpc>
              <a:buFont typeface="Arial" panose="020B0604020202020204" pitchFamily="34" charset="0"/>
              <a:buChar char="•"/>
            </a:pPr>
            <a:endParaRPr lang="en-US" dirty="0"/>
          </a:p>
        </p:txBody>
      </p:sp>
      <p:sp>
        <p:nvSpPr>
          <p:cNvPr id="6" name="Rectangle: Rounded Corners 20">
            <a:extLst>
              <a:ext uri="{FF2B5EF4-FFF2-40B4-BE49-F238E27FC236}">
                <a16:creationId xmlns:a16="http://schemas.microsoft.com/office/drawing/2014/main" id="{656D3D9E-431C-8679-038A-96B9C55FB933}"/>
              </a:ext>
              <a:ext uri="{C183D7F6-B498-43B3-948B-1728B52AA6E4}">
                <adec:decorative xmlns:adec="http://schemas.microsoft.com/office/drawing/2017/decorative" val="1"/>
              </a:ext>
            </a:extLst>
          </p:cNvPr>
          <p:cNvSpPr/>
          <p:nvPr/>
        </p:nvSpPr>
        <p:spPr>
          <a:xfrm>
            <a:off x="339725" y="295257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FFFFFF"/>
                </a:solidFill>
                <a:effectLst/>
                <a:latin typeface="-apple-system"/>
              </a:rPr>
              <a:t>4. Testing &amp;</a:t>
            </a:r>
          </a:p>
          <a:p>
            <a:pPr algn="ctr"/>
            <a:r>
              <a:rPr lang="en-US" sz="1600" b="1" i="0" dirty="0">
                <a:solidFill>
                  <a:srgbClr val="FFFFFF"/>
                </a:solidFill>
                <a:effectLst/>
                <a:latin typeface="-apple-system"/>
              </a:rPr>
              <a:t>Debugging</a:t>
            </a:r>
            <a:endParaRPr lang="en-US" sz="1600" dirty="0"/>
          </a:p>
        </p:txBody>
      </p:sp>
      <p:sp>
        <p:nvSpPr>
          <p:cNvPr id="7" name="Oval 6">
            <a:extLst>
              <a:ext uri="{FF2B5EF4-FFF2-40B4-BE49-F238E27FC236}">
                <a16:creationId xmlns:a16="http://schemas.microsoft.com/office/drawing/2014/main" id="{33542BDA-02C2-E7CF-3B69-79854ADC0C5D}"/>
              </a:ext>
              <a:ext uri="{C183D7F6-B498-43B3-948B-1728B52AA6E4}">
                <adec:decorative xmlns:adec="http://schemas.microsoft.com/office/drawing/2017/decorative" val="1"/>
              </a:ext>
            </a:extLst>
          </p:cNvPr>
          <p:cNvSpPr/>
          <p:nvPr/>
        </p:nvSpPr>
        <p:spPr>
          <a:xfrm>
            <a:off x="228600" y="285317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D9E2423D-DBFE-4EF1-0DB3-F9EDD6D860D1}"/>
              </a:ext>
            </a:extLst>
          </p:cNvPr>
          <p:cNvSpPr txBox="1"/>
          <p:nvPr/>
        </p:nvSpPr>
        <p:spPr>
          <a:xfrm>
            <a:off x="768612" y="3882956"/>
            <a:ext cx="8513228" cy="2118209"/>
          </a:xfrm>
          <a:prstGeom prst="rect">
            <a:avLst/>
          </a:prstGeom>
          <a:noFill/>
        </p:spPr>
        <p:txBody>
          <a:bodyPr wrap="square" rtlCol="0">
            <a:spAutoFit/>
          </a:bodyPr>
          <a:lstStyle>
            <a:defPPr>
              <a:defRPr lang="en-US"/>
            </a:defPPr>
            <a:lvl1pPr marL="285750" indent="-285750">
              <a:lnSpc>
                <a:spcPct val="150000"/>
              </a:lnSpc>
              <a:buFont typeface="Arial" panose="020B0604020202020204" pitchFamily="34" charset="0"/>
              <a:buChar char="•"/>
              <a:defRPr b="0" i="0">
                <a:effectLst/>
              </a:defRPr>
            </a:lvl1pPr>
          </a:lstStyle>
          <a:p>
            <a:r>
              <a:rPr lang="en-US" dirty="0"/>
              <a:t>Test ETL scripts and data warehouse functionality.</a:t>
            </a:r>
          </a:p>
          <a:p>
            <a:r>
              <a:rPr lang="en-US" dirty="0"/>
              <a:t>Debug any issues that arise during testing.</a:t>
            </a:r>
          </a:p>
          <a:p>
            <a:r>
              <a:rPr lang="en-US" dirty="0"/>
              <a:t>Validate the accuracy of data in the data warehouse.</a:t>
            </a:r>
          </a:p>
          <a:p>
            <a:r>
              <a:rPr lang="en-US" dirty="0"/>
              <a:t>Ensure seamless integration between Apache Airflow, AWS Glue, and AWS Redshift.</a:t>
            </a:r>
          </a:p>
          <a:p>
            <a:endParaRPr lang="en-US" dirty="0"/>
          </a:p>
        </p:txBody>
      </p:sp>
      <p:sp>
        <p:nvSpPr>
          <p:cNvPr id="51" name="Freeform 4665" descr="Icon of graph. ">
            <a:extLst>
              <a:ext uri="{FF2B5EF4-FFF2-40B4-BE49-F238E27FC236}">
                <a16:creationId xmlns:a16="http://schemas.microsoft.com/office/drawing/2014/main" id="{B47D1FBE-8E7B-D4D6-785C-551E9D7B2C81}"/>
              </a:ext>
            </a:extLst>
          </p:cNvPr>
          <p:cNvSpPr>
            <a:spLocks/>
          </p:cNvSpPr>
          <p:nvPr/>
        </p:nvSpPr>
        <p:spPr bwMode="auto">
          <a:xfrm>
            <a:off x="522740" y="3139378"/>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C7B11B9B-E412-8E00-F542-522A12695A46}"/>
              </a:ext>
            </a:extLst>
          </p:cNvPr>
          <p:cNvSpPr txBox="1"/>
          <p:nvPr/>
        </p:nvSpPr>
        <p:spPr>
          <a:xfrm>
            <a:off x="4170029" y="862730"/>
            <a:ext cx="1630575" cy="369332"/>
          </a:xfrm>
          <a:prstGeom prst="rect">
            <a:avLst/>
          </a:prstGeom>
          <a:noFill/>
        </p:spPr>
        <p:txBody>
          <a:bodyPr wrap="none" rtlCol="0">
            <a:spAutoFit/>
          </a:bodyPr>
          <a:lstStyle/>
          <a:p>
            <a:r>
              <a:rPr lang="en-US" dirty="0"/>
              <a:t>Oct </a:t>
            </a:r>
            <a:r>
              <a:rPr lang="en-US" dirty="0">
                <a:solidFill>
                  <a:srgbClr val="F5AB35"/>
                </a:solidFill>
                <a:effectLst/>
              </a:rPr>
              <a:t>24</a:t>
            </a:r>
            <a:r>
              <a:rPr lang="en-US" dirty="0"/>
              <a:t> - Nov </a:t>
            </a:r>
            <a:r>
              <a:rPr lang="en-US" dirty="0">
                <a:solidFill>
                  <a:srgbClr val="F5AB35"/>
                </a:solidFill>
                <a:effectLst/>
              </a:rPr>
              <a:t>6</a:t>
            </a:r>
            <a:endParaRPr lang="en-US" dirty="0"/>
          </a:p>
        </p:txBody>
      </p:sp>
      <p:sp>
        <p:nvSpPr>
          <p:cNvPr id="3" name="TextBox 2">
            <a:extLst>
              <a:ext uri="{FF2B5EF4-FFF2-40B4-BE49-F238E27FC236}">
                <a16:creationId xmlns:a16="http://schemas.microsoft.com/office/drawing/2014/main" id="{19254CFE-91F5-DEC2-F11C-9B3255514E3F}"/>
              </a:ext>
            </a:extLst>
          </p:cNvPr>
          <p:cNvSpPr txBox="1"/>
          <p:nvPr/>
        </p:nvSpPr>
        <p:spPr>
          <a:xfrm>
            <a:off x="4148388" y="3095954"/>
            <a:ext cx="1673856" cy="369332"/>
          </a:xfrm>
          <a:prstGeom prst="rect">
            <a:avLst/>
          </a:prstGeom>
          <a:noFill/>
        </p:spPr>
        <p:txBody>
          <a:bodyPr wrap="none" rtlCol="0">
            <a:spAutoFit/>
          </a:bodyPr>
          <a:lstStyle/>
          <a:p>
            <a:r>
              <a:rPr lang="en-US" dirty="0"/>
              <a:t>Nov </a:t>
            </a:r>
            <a:r>
              <a:rPr lang="en-US" dirty="0">
                <a:solidFill>
                  <a:srgbClr val="F5AB35"/>
                </a:solidFill>
                <a:effectLst/>
              </a:rPr>
              <a:t>7</a:t>
            </a:r>
            <a:r>
              <a:rPr lang="en-US" dirty="0"/>
              <a:t> - Nov </a:t>
            </a:r>
            <a:r>
              <a:rPr lang="en-US" dirty="0">
                <a:solidFill>
                  <a:srgbClr val="F5AB35"/>
                </a:solidFill>
                <a:effectLst/>
              </a:rPr>
              <a:t>20</a:t>
            </a:r>
            <a:endParaRPr lang="en-US" dirty="0"/>
          </a:p>
        </p:txBody>
      </p:sp>
    </p:spTree>
    <p:extLst>
      <p:ext uri="{BB962C8B-B14F-4D97-AF65-F5344CB8AC3E}">
        <p14:creationId xmlns:p14="http://schemas.microsoft.com/office/powerpoint/2010/main" val="1469913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Timeline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339725" y="3200785"/>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FFFFFF"/>
                </a:solidFill>
                <a:effectLst/>
                <a:latin typeface="-apple-system"/>
              </a:rPr>
              <a:t>6. Documentation &amp;</a:t>
            </a:r>
          </a:p>
          <a:p>
            <a:pPr algn="ctr"/>
            <a:r>
              <a:rPr lang="en-US" sz="1600" b="1" i="0" dirty="0">
                <a:solidFill>
                  <a:srgbClr val="FFFFFF"/>
                </a:solidFill>
                <a:effectLst/>
                <a:latin typeface="-apple-system"/>
              </a:rPr>
              <a:t>Project Wrap-up</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228600" y="3101383"/>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431361" y="717796"/>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FFFFFF"/>
                </a:solidFill>
                <a:effectLst/>
                <a:latin typeface="-apple-system"/>
              </a:rPr>
              <a:t>5. Data Analysis &amp; </a:t>
            </a:r>
          </a:p>
          <a:p>
            <a:pPr algn="ctr"/>
            <a:r>
              <a:rPr lang="en-US" sz="1600" b="1" i="0" dirty="0">
                <a:solidFill>
                  <a:srgbClr val="FFFFFF"/>
                </a:solidFill>
                <a:effectLst/>
                <a:latin typeface="-apple-system"/>
              </a:rPr>
              <a:t>Visualization</a:t>
            </a:r>
            <a:endParaRPr lang="en-US" sz="1600"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339725" y="61145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descr="Icons of bar chart and line graph.">
            <a:extLst>
              <a:ext uri="{FF2B5EF4-FFF2-40B4-BE49-F238E27FC236}">
                <a16:creationId xmlns:a16="http://schemas.microsoft.com/office/drawing/2014/main" id="{32C700F9-8AFD-DD05-3727-42577EC5392D}"/>
              </a:ext>
            </a:extLst>
          </p:cNvPr>
          <p:cNvGrpSpPr/>
          <p:nvPr/>
        </p:nvGrpSpPr>
        <p:grpSpPr>
          <a:xfrm>
            <a:off x="616296" y="850912"/>
            <a:ext cx="347679" cy="347679"/>
            <a:chOff x="4319588" y="2492375"/>
            <a:chExt cx="287338" cy="287338"/>
          </a:xfrm>
          <a:solidFill>
            <a:schemeClr val="bg1"/>
          </a:solidFill>
        </p:grpSpPr>
        <p:sp>
          <p:nvSpPr>
            <p:cNvPr id="12" name="Freeform 372">
              <a:extLst>
                <a:ext uri="{FF2B5EF4-FFF2-40B4-BE49-F238E27FC236}">
                  <a16:creationId xmlns:a16="http://schemas.microsoft.com/office/drawing/2014/main" id="{DE8CC64B-B748-6F7C-0BA1-50F8686CACD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373">
              <a:extLst>
                <a:ext uri="{FF2B5EF4-FFF2-40B4-BE49-F238E27FC236}">
                  <a16:creationId xmlns:a16="http://schemas.microsoft.com/office/drawing/2014/main" id="{54138381-D0A3-3714-C082-DDEFF57AA6A0}"/>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38C0EAD6-179E-AC0F-8242-75F7BE54942D}"/>
              </a:ext>
            </a:extLst>
          </p:cNvPr>
          <p:cNvSpPr txBox="1"/>
          <p:nvPr/>
        </p:nvSpPr>
        <p:spPr>
          <a:xfrm>
            <a:off x="790136" y="1913573"/>
            <a:ext cx="8890575" cy="1287212"/>
          </a:xfrm>
          <a:prstGeom prst="rect">
            <a:avLst/>
          </a:prstGeom>
          <a:noFill/>
        </p:spPr>
        <p:txBody>
          <a:bodyPr wrap="none" rtlCol="0">
            <a:spAutoFit/>
          </a:bodyPr>
          <a:lstStyle/>
          <a:p>
            <a:pPr marL="285750" indent="-285750" algn="l">
              <a:lnSpc>
                <a:spcPct val="150000"/>
              </a:lnSpc>
              <a:buFont typeface="Arial" panose="020B0604020202020204" pitchFamily="34" charset="0"/>
              <a:buChar char="•"/>
            </a:pPr>
            <a:r>
              <a:rPr lang="en-US" b="0" i="0" dirty="0">
                <a:effectLst/>
              </a:rPr>
              <a:t>Use AWS Athena for performing ad-hoc data analysis and answering project objectives.</a:t>
            </a:r>
          </a:p>
          <a:p>
            <a:pPr marL="285750" indent="-285750" algn="l">
              <a:lnSpc>
                <a:spcPct val="150000"/>
              </a:lnSpc>
              <a:buFont typeface="Arial" panose="020B0604020202020204" pitchFamily="34" charset="0"/>
              <a:buChar char="•"/>
            </a:pPr>
            <a:r>
              <a:rPr lang="en-US" b="0" i="0" dirty="0">
                <a:effectLst/>
              </a:rPr>
              <a:t>Create visualizations of key findings using AWS </a:t>
            </a:r>
            <a:r>
              <a:rPr lang="en-US" b="0" i="0" dirty="0" err="1">
                <a:effectLst/>
              </a:rPr>
              <a:t>Quicksight</a:t>
            </a:r>
            <a:r>
              <a:rPr lang="en-US" b="0" i="0" dirty="0">
                <a:effectLst/>
              </a:rPr>
              <a:t> or other visualization tools.</a:t>
            </a:r>
          </a:p>
          <a:p>
            <a:pPr marL="285750" indent="-285750">
              <a:lnSpc>
                <a:spcPct val="150000"/>
              </a:lnSpc>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647B797A-9550-0390-ED92-D8E0ED3EA313}"/>
              </a:ext>
            </a:extLst>
          </p:cNvPr>
          <p:cNvSpPr txBox="1"/>
          <p:nvPr/>
        </p:nvSpPr>
        <p:spPr>
          <a:xfrm>
            <a:off x="790136" y="4287788"/>
            <a:ext cx="7985263" cy="1702710"/>
          </a:xfrm>
          <a:prstGeom prst="rect">
            <a:avLst/>
          </a:prstGeom>
          <a:noFill/>
        </p:spPr>
        <p:txBody>
          <a:bodyPr wrap="none" rtlCol="0">
            <a:spAutoFit/>
          </a:bodyPr>
          <a:lstStyle>
            <a:defPPr>
              <a:defRPr lang="en-US"/>
            </a:defPPr>
            <a:lvl1pPr marL="285750" indent="-285750">
              <a:lnSpc>
                <a:spcPct val="150000"/>
              </a:lnSpc>
              <a:buFont typeface="Arial" panose="020B0604020202020204" pitchFamily="34" charset="0"/>
              <a:buChar char="•"/>
              <a:defRPr b="0" i="0">
                <a:effectLst/>
              </a:defRPr>
            </a:lvl1pPr>
          </a:lstStyle>
          <a:p>
            <a:r>
              <a:rPr lang="en-US" dirty="0"/>
              <a:t>Document the project process, data schema, ETL scripts, and analysis findings.</a:t>
            </a:r>
          </a:p>
          <a:p>
            <a:r>
              <a:rPr lang="en-US" dirty="0"/>
              <a:t>Review and finalize the project.</a:t>
            </a:r>
          </a:p>
          <a:p>
            <a:r>
              <a:rPr lang="en-US" dirty="0"/>
              <a:t>Prepare project presentation and report.</a:t>
            </a:r>
          </a:p>
          <a:p>
            <a:endParaRPr lang="en-US" dirty="0"/>
          </a:p>
        </p:txBody>
      </p:sp>
      <p:sp>
        <p:nvSpPr>
          <p:cNvPr id="7" name="Freeform 1676" descr="Icon of check box. ">
            <a:extLst>
              <a:ext uri="{FF2B5EF4-FFF2-40B4-BE49-F238E27FC236}">
                <a16:creationId xmlns:a16="http://schemas.microsoft.com/office/drawing/2014/main" id="{87CFA3AB-95DC-EA8E-4F77-F24702ACC2B5}"/>
              </a:ext>
            </a:extLst>
          </p:cNvPr>
          <p:cNvSpPr>
            <a:spLocks noEditPoints="1"/>
          </p:cNvSpPr>
          <p:nvPr/>
        </p:nvSpPr>
        <p:spPr bwMode="auto">
          <a:xfrm>
            <a:off x="525621" y="3373912"/>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F895C603-D52B-7E10-C2BF-379E7FFD3098}"/>
              </a:ext>
            </a:extLst>
          </p:cNvPr>
          <p:cNvSpPr txBox="1"/>
          <p:nvPr/>
        </p:nvSpPr>
        <p:spPr>
          <a:xfrm>
            <a:off x="4183772" y="867502"/>
            <a:ext cx="1620957" cy="369332"/>
          </a:xfrm>
          <a:prstGeom prst="rect">
            <a:avLst/>
          </a:prstGeom>
          <a:noFill/>
        </p:spPr>
        <p:txBody>
          <a:bodyPr wrap="none" rtlCol="0">
            <a:spAutoFit/>
          </a:bodyPr>
          <a:lstStyle/>
          <a:p>
            <a:r>
              <a:rPr lang="en-US" dirty="0"/>
              <a:t>Nov </a:t>
            </a:r>
            <a:r>
              <a:rPr lang="en-US" dirty="0">
                <a:solidFill>
                  <a:srgbClr val="F5AB35"/>
                </a:solidFill>
                <a:effectLst/>
              </a:rPr>
              <a:t>21</a:t>
            </a:r>
            <a:r>
              <a:rPr lang="en-US" dirty="0"/>
              <a:t> - Dec </a:t>
            </a:r>
            <a:r>
              <a:rPr lang="en-US" dirty="0">
                <a:solidFill>
                  <a:srgbClr val="F5AB35"/>
                </a:solidFill>
                <a:effectLst/>
              </a:rPr>
              <a:t>4</a:t>
            </a:r>
            <a:endParaRPr lang="en-US" dirty="0"/>
          </a:p>
        </p:txBody>
      </p:sp>
      <p:sp>
        <p:nvSpPr>
          <p:cNvPr id="3" name="TextBox 2">
            <a:extLst>
              <a:ext uri="{FF2B5EF4-FFF2-40B4-BE49-F238E27FC236}">
                <a16:creationId xmlns:a16="http://schemas.microsoft.com/office/drawing/2014/main" id="{E1772D68-DF01-85D8-D080-6053ACA882D5}"/>
              </a:ext>
            </a:extLst>
          </p:cNvPr>
          <p:cNvSpPr txBox="1"/>
          <p:nvPr/>
        </p:nvSpPr>
        <p:spPr>
          <a:xfrm>
            <a:off x="4111625" y="3346984"/>
            <a:ext cx="1595309" cy="369332"/>
          </a:xfrm>
          <a:prstGeom prst="rect">
            <a:avLst/>
          </a:prstGeom>
          <a:noFill/>
        </p:spPr>
        <p:txBody>
          <a:bodyPr wrap="none" rtlCol="0">
            <a:spAutoFit/>
          </a:bodyPr>
          <a:lstStyle/>
          <a:p>
            <a:r>
              <a:rPr lang="en-US" dirty="0"/>
              <a:t>Dec </a:t>
            </a:r>
            <a:r>
              <a:rPr lang="en-US" dirty="0">
                <a:solidFill>
                  <a:srgbClr val="F5AB35"/>
                </a:solidFill>
                <a:effectLst/>
              </a:rPr>
              <a:t>5</a:t>
            </a:r>
            <a:r>
              <a:rPr lang="en-US" dirty="0"/>
              <a:t> - Dec </a:t>
            </a:r>
            <a:r>
              <a:rPr lang="en-US" dirty="0">
                <a:solidFill>
                  <a:srgbClr val="F5AB35"/>
                </a:solidFill>
                <a:effectLst/>
              </a:rPr>
              <a:t>15</a:t>
            </a:r>
            <a:endParaRPr lang="en-US" dirty="0"/>
          </a:p>
        </p:txBody>
      </p:sp>
    </p:spTree>
    <p:extLst>
      <p:ext uri="{BB962C8B-B14F-4D97-AF65-F5344CB8AC3E}">
        <p14:creationId xmlns:p14="http://schemas.microsoft.com/office/powerpoint/2010/main" val="978497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76566"/>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RACI</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791F4894-DE8E-003F-6927-FBAE46050AC6}"/>
              </a:ext>
            </a:extLst>
          </p:cNvPr>
          <p:cNvGraphicFramePr>
            <a:graphicFrameLocks noGrp="1"/>
          </p:cNvGraphicFramePr>
          <p:nvPr>
            <p:extLst>
              <p:ext uri="{D42A27DB-BD31-4B8C-83A1-F6EECF244321}">
                <p14:modId xmlns:p14="http://schemas.microsoft.com/office/powerpoint/2010/main" val="2819410073"/>
              </p:ext>
            </p:extLst>
          </p:nvPr>
        </p:nvGraphicFramePr>
        <p:xfrm>
          <a:off x="380457" y="862388"/>
          <a:ext cx="7458850" cy="3225841"/>
        </p:xfrm>
        <a:graphic>
          <a:graphicData uri="http://schemas.openxmlformats.org/drawingml/2006/table">
            <a:tbl>
              <a:tblPr>
                <a:tableStyleId>{5C22544A-7EE6-4342-B048-85BDC9FD1C3A}</a:tableStyleId>
              </a:tblPr>
              <a:tblGrid>
                <a:gridCol w="2973365">
                  <a:extLst>
                    <a:ext uri="{9D8B030D-6E8A-4147-A177-3AD203B41FA5}">
                      <a16:colId xmlns:a16="http://schemas.microsoft.com/office/drawing/2014/main" val="1424496263"/>
                    </a:ext>
                  </a:extLst>
                </a:gridCol>
                <a:gridCol w="1747481">
                  <a:extLst>
                    <a:ext uri="{9D8B030D-6E8A-4147-A177-3AD203B41FA5}">
                      <a16:colId xmlns:a16="http://schemas.microsoft.com/office/drawing/2014/main" val="1919408359"/>
                    </a:ext>
                  </a:extLst>
                </a:gridCol>
                <a:gridCol w="1395499">
                  <a:extLst>
                    <a:ext uri="{9D8B030D-6E8A-4147-A177-3AD203B41FA5}">
                      <a16:colId xmlns:a16="http://schemas.microsoft.com/office/drawing/2014/main" val="2275687316"/>
                    </a:ext>
                  </a:extLst>
                </a:gridCol>
                <a:gridCol w="1342505">
                  <a:extLst>
                    <a:ext uri="{9D8B030D-6E8A-4147-A177-3AD203B41FA5}">
                      <a16:colId xmlns:a16="http://schemas.microsoft.com/office/drawing/2014/main" val="1093453846"/>
                    </a:ext>
                  </a:extLst>
                </a:gridCol>
              </a:tblGrid>
              <a:tr h="463037">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Task</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Gagan</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Rahul</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algn="ctr" fontAlgn="b"/>
                      <a:r>
                        <a:rPr lang="en-US" sz="1400" b="1" u="none" strike="noStrike" dirty="0">
                          <a:solidFill>
                            <a:schemeClr val="bg1"/>
                          </a:solidFill>
                          <a:effectLst/>
                          <a:latin typeface="Arial" panose="020B0604020202020204" pitchFamily="34" charset="0"/>
                          <a:cs typeface="Arial" panose="020B0604020202020204" pitchFamily="34" charset="0"/>
                        </a:rPr>
                        <a:t>Karina</a:t>
                      </a:r>
                      <a:endParaRPr lang="en-US"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3757315042"/>
                  </a:ext>
                </a:extLst>
              </a:tr>
              <a:tr h="447619">
                <a:tc>
                  <a:txBody>
                    <a:bodyPr/>
                    <a:lstStyle/>
                    <a:p>
                      <a:pPr marL="228600" indent="-228600" algn="l" fontAlgn="b">
                        <a:lnSpc>
                          <a:spcPct val="150000"/>
                        </a:lnSpc>
                        <a:buAutoNum type="arabicPeriod"/>
                      </a:pPr>
                      <a:r>
                        <a:rPr lang="en-US" sz="1200" u="none" strike="noStrike" dirty="0">
                          <a:effectLst/>
                          <a:latin typeface="Arial" panose="020B0604020202020204" pitchFamily="34" charset="0"/>
                          <a:cs typeface="Arial" panose="020B0604020202020204" pitchFamily="34" charset="0"/>
                        </a:rPr>
                        <a:t>Project Planning &amp; Data Acquisition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A/R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C</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C</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229287967"/>
                  </a:ext>
                </a:extLst>
              </a:tr>
              <a:tr h="463037">
                <a:tc>
                  <a:txBody>
                    <a:bodyPr/>
                    <a:lstStyle/>
                    <a:p>
                      <a:pPr algn="l" fontAlgn="b">
                        <a:lnSpc>
                          <a:spcPct val="150000"/>
                        </a:lnSpc>
                      </a:pPr>
                      <a:r>
                        <a:rPr lang="en-US" sz="1200" u="none" strike="noStrike" dirty="0">
                          <a:effectLst/>
                          <a:latin typeface="Arial" panose="020B0604020202020204" pitchFamily="34" charset="0"/>
                          <a:cs typeface="Arial" panose="020B0604020202020204" pitchFamily="34" charset="0"/>
                        </a:rPr>
                        <a:t>2. Data Preprocessing &amp; AWS Setup</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A/R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C</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96520294"/>
                  </a:ext>
                </a:extLst>
              </a:tr>
              <a:tr h="463037">
                <a:tc>
                  <a:txBody>
                    <a:bodyPr/>
                    <a:lstStyle/>
                    <a:p>
                      <a:pPr algn="l" fontAlgn="b">
                        <a:lnSpc>
                          <a:spcPct val="150000"/>
                        </a:lnSpc>
                      </a:pPr>
                      <a:r>
                        <a:rPr lang="en-US" sz="1200" u="none" strike="noStrike" dirty="0">
                          <a:effectLst/>
                          <a:latin typeface="Arial" panose="020B0604020202020204" pitchFamily="34" charset="0"/>
                          <a:cs typeface="Arial" panose="020B0604020202020204" pitchFamily="34" charset="0"/>
                        </a:rPr>
                        <a:t>3. Design &amp; Development</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A/R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I</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812493980"/>
                  </a:ext>
                </a:extLst>
              </a:tr>
              <a:tr h="463037">
                <a:tc>
                  <a:txBody>
                    <a:bodyPr/>
                    <a:lstStyle/>
                    <a:p>
                      <a:pPr algn="l" fontAlgn="b">
                        <a:lnSpc>
                          <a:spcPct val="150000"/>
                        </a:lnSpc>
                      </a:pPr>
                      <a:r>
                        <a:rPr lang="en-US" sz="1200" u="none" strike="noStrike" dirty="0">
                          <a:effectLst/>
                          <a:latin typeface="Arial" panose="020B0604020202020204" pitchFamily="34" charset="0"/>
                          <a:cs typeface="Arial" panose="020B0604020202020204" pitchFamily="34" charset="0"/>
                        </a:rPr>
                        <a:t>4. Testing &amp; Debugging</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A/R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C</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850350955"/>
                  </a:ext>
                </a:extLst>
              </a:tr>
              <a:tr h="463037">
                <a:tc>
                  <a:txBody>
                    <a:bodyPr/>
                    <a:lstStyle/>
                    <a:p>
                      <a:pPr algn="l" fontAlgn="b">
                        <a:lnSpc>
                          <a:spcPct val="150000"/>
                        </a:lnSpc>
                      </a:pPr>
                      <a:r>
                        <a:rPr lang="en-US" sz="1200" u="none" strike="noStrike" dirty="0">
                          <a:effectLst/>
                          <a:latin typeface="Arial" panose="020B0604020202020204" pitchFamily="34" charset="0"/>
                          <a:cs typeface="Arial" panose="020B0604020202020204" pitchFamily="34" charset="0"/>
                        </a:rPr>
                        <a:t>5. Data Analysis &amp; Visualization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A/R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675513511"/>
                  </a:ext>
                </a:extLst>
              </a:tr>
              <a:tr h="463037">
                <a:tc>
                  <a:txBody>
                    <a:bodyPr/>
                    <a:lstStyle/>
                    <a:p>
                      <a:pPr algn="l" fontAlgn="b">
                        <a:lnSpc>
                          <a:spcPct val="150000"/>
                        </a:lnSpc>
                      </a:pPr>
                      <a:r>
                        <a:rPr lang="en-US" sz="1200" u="none" strike="noStrike" dirty="0">
                          <a:effectLst/>
                          <a:latin typeface="Arial" panose="020B0604020202020204" pitchFamily="34" charset="0"/>
                          <a:cs typeface="Arial" panose="020B0604020202020204" pitchFamily="34" charset="0"/>
                        </a:rPr>
                        <a:t>6. Documentation &amp; Project Wrap-up</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u="none" strike="noStrike" dirty="0">
                          <a:effectLst/>
                          <a:latin typeface="Arial" panose="020B0604020202020204" pitchFamily="34" charset="0"/>
                          <a:cs typeface="Arial" panose="020B0604020202020204" pitchFamily="34" charset="0"/>
                        </a:rPr>
                        <a:t>A/R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C</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2835592070"/>
                  </a:ext>
                </a:extLst>
              </a:tr>
            </a:tbl>
          </a:graphicData>
        </a:graphic>
      </p:graphicFrame>
      <p:graphicFrame>
        <p:nvGraphicFramePr>
          <p:cNvPr id="18" name="Table 17">
            <a:extLst>
              <a:ext uri="{FF2B5EF4-FFF2-40B4-BE49-F238E27FC236}">
                <a16:creationId xmlns:a16="http://schemas.microsoft.com/office/drawing/2014/main" id="{0E7987C2-071E-7139-2690-09F183A01AF4}"/>
              </a:ext>
            </a:extLst>
          </p:cNvPr>
          <p:cNvGraphicFramePr>
            <a:graphicFrameLocks noGrp="1"/>
          </p:cNvGraphicFramePr>
          <p:nvPr>
            <p:extLst>
              <p:ext uri="{D42A27DB-BD31-4B8C-83A1-F6EECF244321}">
                <p14:modId xmlns:p14="http://schemas.microsoft.com/office/powerpoint/2010/main" val="4140532153"/>
              </p:ext>
            </p:extLst>
          </p:nvPr>
        </p:nvGraphicFramePr>
        <p:xfrm>
          <a:off x="8865219" y="1851156"/>
          <a:ext cx="2779055" cy="1577844"/>
        </p:xfrm>
        <a:graphic>
          <a:graphicData uri="http://schemas.openxmlformats.org/drawingml/2006/table">
            <a:tbl>
              <a:tblPr>
                <a:tableStyleId>{5C22544A-7EE6-4342-B048-85BDC9FD1C3A}</a:tableStyleId>
              </a:tblPr>
              <a:tblGrid>
                <a:gridCol w="1416421">
                  <a:extLst>
                    <a:ext uri="{9D8B030D-6E8A-4147-A177-3AD203B41FA5}">
                      <a16:colId xmlns:a16="http://schemas.microsoft.com/office/drawing/2014/main" val="1201933173"/>
                    </a:ext>
                  </a:extLst>
                </a:gridCol>
                <a:gridCol w="1362634">
                  <a:extLst>
                    <a:ext uri="{9D8B030D-6E8A-4147-A177-3AD203B41FA5}">
                      <a16:colId xmlns:a16="http://schemas.microsoft.com/office/drawing/2014/main" val="3454414590"/>
                    </a:ext>
                  </a:extLst>
                </a:gridCol>
              </a:tblGrid>
              <a:tr h="394461">
                <a:tc>
                  <a:txBody>
                    <a:bodyPr/>
                    <a:lstStyle/>
                    <a:p>
                      <a:pPr algn="ctr" fontAlgn="b"/>
                      <a:r>
                        <a:rPr lang="en-US" sz="1200" b="1" u="none" strike="noStrike" dirty="0">
                          <a:effectLst/>
                          <a:latin typeface="Arial" panose="020B0604020202020204" pitchFamily="34" charset="0"/>
                          <a:cs typeface="Arial" panose="020B0604020202020204" pitchFamily="34" charset="0"/>
                        </a:rPr>
                        <a:t>R</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b"/>
                      <a:r>
                        <a:rPr lang="en-US" sz="1200" b="1" u="none" strike="noStrike">
                          <a:effectLst/>
                          <a:latin typeface="Arial" panose="020B0604020202020204" pitchFamily="34" charset="0"/>
                          <a:cs typeface="Arial" panose="020B0604020202020204" pitchFamily="34" charset="0"/>
                        </a:rPr>
                        <a:t>Responsible</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4883540"/>
                  </a:ext>
                </a:extLst>
              </a:tr>
              <a:tr h="394461">
                <a:tc>
                  <a:txBody>
                    <a:bodyPr/>
                    <a:lstStyle/>
                    <a:p>
                      <a:pPr algn="ctr" fontAlgn="b"/>
                      <a:r>
                        <a:rPr lang="en-US" sz="1200" b="1" u="none" strike="noStrike" dirty="0">
                          <a:effectLst/>
                          <a:latin typeface="Arial" panose="020B0604020202020204" pitchFamily="34" charset="0"/>
                          <a:cs typeface="Arial" panose="020B0604020202020204" pitchFamily="34" charset="0"/>
                        </a:rPr>
                        <a:t>A</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US" sz="1200" b="1" u="none" strike="noStrike" dirty="0">
                          <a:effectLst/>
                          <a:latin typeface="Arial" panose="020B0604020202020204" pitchFamily="34" charset="0"/>
                          <a:cs typeface="Arial" panose="020B0604020202020204" pitchFamily="34" charset="0"/>
                        </a:rPr>
                        <a:t>Accountable</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535361"/>
                  </a:ext>
                </a:extLst>
              </a:tr>
              <a:tr h="394461">
                <a:tc>
                  <a:txBody>
                    <a:bodyPr/>
                    <a:lstStyle/>
                    <a:p>
                      <a:pPr algn="ctr" fontAlgn="b"/>
                      <a:r>
                        <a:rPr lang="en-US" sz="1200" b="1" u="none" strike="noStrike" dirty="0">
                          <a:effectLst/>
                          <a:latin typeface="Arial" panose="020B0604020202020204" pitchFamily="34" charset="0"/>
                          <a:cs typeface="Arial" panose="020B0604020202020204" pitchFamily="34" charset="0"/>
                        </a:rPr>
                        <a:t>C</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200" b="1" u="none" strike="noStrike" dirty="0">
                          <a:effectLst/>
                          <a:latin typeface="Arial" panose="020B0604020202020204" pitchFamily="34" charset="0"/>
                          <a:cs typeface="Arial" panose="020B0604020202020204" pitchFamily="34" charset="0"/>
                        </a:rPr>
                        <a:t>Consulted</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2568629"/>
                  </a:ext>
                </a:extLst>
              </a:tr>
              <a:tr h="394461">
                <a:tc>
                  <a:txBody>
                    <a:bodyPr/>
                    <a:lstStyle/>
                    <a:p>
                      <a:pPr algn="ctr" fontAlgn="b"/>
                      <a:r>
                        <a:rPr lang="en-US" sz="1200" b="1" u="none" strike="noStrike" dirty="0">
                          <a:effectLst/>
                          <a:latin typeface="Arial" panose="020B0604020202020204" pitchFamily="34" charset="0"/>
                          <a:cs typeface="Arial" panose="020B0604020202020204" pitchFamily="34" charset="0"/>
                        </a:rPr>
                        <a:t>I</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fontAlgn="b"/>
                      <a:r>
                        <a:rPr lang="en-US" sz="1200" b="1" u="none" strike="noStrike" dirty="0">
                          <a:effectLst/>
                          <a:latin typeface="Arial" panose="020B0604020202020204" pitchFamily="34" charset="0"/>
                          <a:cs typeface="Arial" panose="020B0604020202020204" pitchFamily="34" charset="0"/>
                        </a:rPr>
                        <a:t>Informed</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1075308"/>
                  </a:ext>
                </a:extLst>
              </a:tr>
            </a:tbl>
          </a:graphicData>
        </a:graphic>
      </p:graphicFrame>
      <p:graphicFrame>
        <p:nvGraphicFramePr>
          <p:cNvPr id="22" name="Table 21">
            <a:extLst>
              <a:ext uri="{FF2B5EF4-FFF2-40B4-BE49-F238E27FC236}">
                <a16:creationId xmlns:a16="http://schemas.microsoft.com/office/drawing/2014/main" id="{2D16889F-2DE7-5248-89B6-725554468374}"/>
              </a:ext>
            </a:extLst>
          </p:cNvPr>
          <p:cNvGraphicFramePr>
            <a:graphicFrameLocks noGrp="1"/>
          </p:cNvGraphicFramePr>
          <p:nvPr>
            <p:extLst>
              <p:ext uri="{D42A27DB-BD31-4B8C-83A1-F6EECF244321}">
                <p14:modId xmlns:p14="http://schemas.microsoft.com/office/powerpoint/2010/main" val="3670022581"/>
              </p:ext>
            </p:extLst>
          </p:nvPr>
        </p:nvGraphicFramePr>
        <p:xfrm>
          <a:off x="380456" y="4514790"/>
          <a:ext cx="7458849" cy="1404525"/>
        </p:xfrm>
        <a:graphic>
          <a:graphicData uri="http://schemas.openxmlformats.org/drawingml/2006/table">
            <a:tbl>
              <a:tblPr>
                <a:tableStyleId>{5C22544A-7EE6-4342-B048-85BDC9FD1C3A}</a:tableStyleId>
              </a:tblPr>
              <a:tblGrid>
                <a:gridCol w="882936">
                  <a:extLst>
                    <a:ext uri="{9D8B030D-6E8A-4147-A177-3AD203B41FA5}">
                      <a16:colId xmlns:a16="http://schemas.microsoft.com/office/drawing/2014/main" val="1782678008"/>
                    </a:ext>
                  </a:extLst>
                </a:gridCol>
                <a:gridCol w="6575913">
                  <a:extLst>
                    <a:ext uri="{9D8B030D-6E8A-4147-A177-3AD203B41FA5}">
                      <a16:colId xmlns:a16="http://schemas.microsoft.com/office/drawing/2014/main" val="3907775268"/>
                    </a:ext>
                  </a:extLst>
                </a:gridCol>
              </a:tblGrid>
              <a:tr h="328765">
                <a:tc gridSpan="2">
                  <a:txBody>
                    <a:bodyPr/>
                    <a:lstStyle/>
                    <a:p>
                      <a:pPr algn="ctr" fontAlgn="b">
                        <a:lnSpc>
                          <a:spcPct val="150000"/>
                        </a:lnSpc>
                      </a:pPr>
                      <a:r>
                        <a:rPr lang="en-US" sz="1200" b="1" u="none" strike="noStrike" dirty="0">
                          <a:solidFill>
                            <a:schemeClr val="bg1"/>
                          </a:solidFill>
                          <a:effectLst/>
                          <a:latin typeface="Arial" panose="020B0604020202020204" pitchFamily="34" charset="0"/>
                          <a:cs typeface="Arial" panose="020B0604020202020204" pitchFamily="34" charset="0"/>
                        </a:rPr>
                        <a:t>Roles Summary:</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endParaRPr lang="en-US"/>
                    </a:p>
                  </a:txBody>
                  <a:tcPr/>
                </a:tc>
                <a:extLst>
                  <a:ext uri="{0D108BD9-81ED-4DB2-BD59-A6C34878D82A}">
                    <a16:rowId xmlns:a16="http://schemas.microsoft.com/office/drawing/2014/main" val="543294599"/>
                  </a:ext>
                </a:extLst>
              </a:tr>
              <a:tr h="203200">
                <a:tc>
                  <a:txBody>
                    <a:bodyPr/>
                    <a:lstStyle/>
                    <a:p>
                      <a:pPr algn="ctr" fontAlgn="b">
                        <a:lnSpc>
                          <a:spcPct val="150000"/>
                        </a:lnSpc>
                      </a:pPr>
                      <a:r>
                        <a:rPr lang="en-US" sz="1200" u="none" strike="noStrike" dirty="0">
                          <a:effectLst/>
                          <a:latin typeface="Arial" panose="020B0604020202020204" pitchFamily="34" charset="0"/>
                          <a:cs typeface="Arial" panose="020B0604020202020204" pitchFamily="34" charset="0"/>
                        </a:rPr>
                        <a:t>Gagan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fontAlgn="b">
                        <a:lnSpc>
                          <a:spcPct val="150000"/>
                        </a:lnSpc>
                        <a:buFont typeface="Arial" panose="020B0604020202020204" pitchFamily="34" charset="0"/>
                        <a:buChar char="•"/>
                      </a:pPr>
                      <a:r>
                        <a:rPr lang="en-US" sz="1200" u="none" strike="noStrike" dirty="0">
                          <a:effectLst/>
                          <a:latin typeface="Arial" panose="020B0604020202020204" pitchFamily="34" charset="0"/>
                          <a:cs typeface="Arial" panose="020B0604020202020204" pitchFamily="34" charset="0"/>
                        </a:rPr>
                        <a:t>Takes the lead/accountable role for all tasks including architecture setup and data pipeline </a:t>
                      </a:r>
                    </a:p>
                    <a:p>
                      <a:pPr marL="171450" marR="0" lvl="0" indent="-171450" algn="l" defTabSz="914400" rtl="0" eaLnBrk="1" fontAlgn="b" latinLnBrk="0" hangingPunct="1">
                        <a:lnSpc>
                          <a:spcPct val="150000"/>
                        </a:lnSpc>
                        <a:spcBef>
                          <a:spcPts val="0"/>
                        </a:spcBef>
                        <a:spcAft>
                          <a:spcPts val="0"/>
                        </a:spcAft>
                        <a:buClrTx/>
                        <a:buSzTx/>
                        <a:buFont typeface="Arial" panose="020B0604020202020204" pitchFamily="34" charset="0"/>
                        <a:buChar char="•"/>
                        <a:tabLst/>
                        <a:defRPr/>
                      </a:pPr>
                      <a:r>
                        <a:rPr lang="en-US" sz="1200" u="none" strike="noStrike" dirty="0">
                          <a:effectLst/>
                          <a:latin typeface="Arial" panose="020B0604020202020204" pitchFamily="34" charset="0"/>
                          <a:cs typeface="Arial" panose="020B0604020202020204" pitchFamily="34" charset="0"/>
                        </a:rPr>
                        <a:t>Also does the actual work (R role) for technical tasks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1256380"/>
                  </a:ext>
                </a:extLst>
              </a:tr>
              <a:tr h="289931">
                <a:tc>
                  <a:txBody>
                    <a:bodyPr/>
                    <a:lstStyle/>
                    <a:p>
                      <a:pPr algn="ctr" fontAlgn="b">
                        <a:lnSpc>
                          <a:spcPct val="150000"/>
                        </a:lnSpc>
                      </a:pPr>
                      <a:r>
                        <a:rPr lang="en-US" sz="1200" u="none" strike="noStrike" dirty="0">
                          <a:effectLst/>
                          <a:latin typeface="Arial" panose="020B0604020202020204" pitchFamily="34" charset="0"/>
                          <a:cs typeface="Arial" panose="020B0604020202020204" pitchFamily="34" charset="0"/>
                        </a:rPr>
                        <a:t>Rahul</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fontAlgn="b">
                        <a:lnSpc>
                          <a:spcPct val="150000"/>
                        </a:lnSpc>
                        <a:buFont typeface="Arial" panose="020B0604020202020204" pitchFamily="34" charset="0"/>
                        <a:buChar char="•"/>
                      </a:pPr>
                      <a:r>
                        <a:rPr lang="en-US" sz="1200" u="none" strike="noStrike" dirty="0">
                          <a:effectLst/>
                          <a:latin typeface="Arial" panose="020B0604020202020204" pitchFamily="34" charset="0"/>
                          <a:cs typeface="Arial" panose="020B0604020202020204" pitchFamily="34" charset="0"/>
                        </a:rPr>
                        <a:t>Assists with technical tasks and takes lead on technical task</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4044773"/>
                  </a:ext>
                </a:extLst>
              </a:tr>
              <a:tr h="278781">
                <a:tc>
                  <a:txBody>
                    <a:bodyPr/>
                    <a:lstStyle/>
                    <a:p>
                      <a:pPr algn="ctr" fontAlgn="b">
                        <a:lnSpc>
                          <a:spcPct val="150000"/>
                        </a:lnSpc>
                      </a:pPr>
                      <a:r>
                        <a:rPr lang="en-US" sz="1200" u="none" strike="noStrike" dirty="0">
                          <a:effectLst/>
                          <a:latin typeface="Arial" panose="020B0604020202020204" pitchFamily="34" charset="0"/>
                          <a:cs typeface="Arial" panose="020B0604020202020204" pitchFamily="34" charset="0"/>
                        </a:rPr>
                        <a:t>Karina</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fontAlgn="b">
                        <a:lnSpc>
                          <a:spcPct val="150000"/>
                        </a:lnSpc>
                        <a:buFont typeface="Arial" panose="020B0604020202020204" pitchFamily="34" charset="0"/>
                        <a:buChar char="•"/>
                      </a:pPr>
                      <a:r>
                        <a:rPr lang="en-US" sz="1200" u="none" strike="noStrike" dirty="0">
                          <a:effectLst/>
                          <a:latin typeface="Arial" panose="020B0604020202020204" pitchFamily="34" charset="0"/>
                          <a:cs typeface="Arial" panose="020B0604020202020204" pitchFamily="34" charset="0"/>
                        </a:rPr>
                        <a:t>Provides inputs and assists but leads analysis and documentation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2690320"/>
                  </a:ext>
                </a:extLst>
              </a:tr>
            </a:tbl>
          </a:graphicData>
        </a:graphic>
      </p:graphicFrame>
    </p:spTree>
    <p:extLst>
      <p:ext uri="{BB962C8B-B14F-4D97-AF65-F5344CB8AC3E}">
        <p14:creationId xmlns:p14="http://schemas.microsoft.com/office/powerpoint/2010/main" val="3494536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4275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Content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392823F-1FD4-DAE3-1FA2-7C367AFEBC71}"/>
              </a:ext>
            </a:extLst>
          </p:cNvPr>
          <p:cNvSpPr txBox="1"/>
          <p:nvPr/>
        </p:nvSpPr>
        <p:spPr>
          <a:xfrm>
            <a:off x="3770812" y="2141027"/>
            <a:ext cx="1965282" cy="369332"/>
          </a:xfrm>
          <a:prstGeom prst="rect">
            <a:avLst/>
          </a:prstGeom>
          <a:noFill/>
        </p:spPr>
        <p:txBody>
          <a:bodyPr wrap="none" rtlCol="0">
            <a:spAutoFit/>
          </a:bodyPr>
          <a:lstStyle/>
          <a:p>
            <a:r>
              <a:rPr lang="en-US" sz="1800" b="1" dirty="0">
                <a:solidFill>
                  <a:schemeClr val="tx1">
                    <a:lumMod val="75000"/>
                    <a:lumOff val="25000"/>
                  </a:schemeClr>
                </a:solidFill>
              </a:rPr>
              <a:t>Dataset Summary</a:t>
            </a:r>
            <a:endParaRPr lang="en-US" dirty="0"/>
          </a:p>
        </p:txBody>
      </p:sp>
      <p:sp>
        <p:nvSpPr>
          <p:cNvPr id="7" name="TextBox 6">
            <a:extLst>
              <a:ext uri="{FF2B5EF4-FFF2-40B4-BE49-F238E27FC236}">
                <a16:creationId xmlns:a16="http://schemas.microsoft.com/office/drawing/2014/main" id="{2EB2171C-C6D8-96D5-A2CF-B1B1FE7078E3}"/>
              </a:ext>
            </a:extLst>
          </p:cNvPr>
          <p:cNvSpPr txBox="1"/>
          <p:nvPr/>
        </p:nvSpPr>
        <p:spPr>
          <a:xfrm>
            <a:off x="4981721" y="2675095"/>
            <a:ext cx="1508746" cy="369332"/>
          </a:xfrm>
          <a:prstGeom prst="rect">
            <a:avLst/>
          </a:prstGeom>
          <a:noFill/>
        </p:spPr>
        <p:txBody>
          <a:bodyPr wrap="none" rtlCol="0">
            <a:spAutoFit/>
          </a:bodyPr>
          <a:lstStyle/>
          <a:p>
            <a:r>
              <a:rPr lang="en-US" sz="1800" b="1" dirty="0">
                <a:solidFill>
                  <a:schemeClr val="tx1">
                    <a:lumMod val="75000"/>
                    <a:lumOff val="25000"/>
                  </a:schemeClr>
                </a:solidFill>
              </a:rPr>
              <a:t>Data Pipeline</a:t>
            </a:r>
            <a:endParaRPr lang="en-US" dirty="0"/>
          </a:p>
        </p:txBody>
      </p:sp>
      <p:sp>
        <p:nvSpPr>
          <p:cNvPr id="9" name="TextBox 8">
            <a:extLst>
              <a:ext uri="{FF2B5EF4-FFF2-40B4-BE49-F238E27FC236}">
                <a16:creationId xmlns:a16="http://schemas.microsoft.com/office/drawing/2014/main" id="{929F78AF-DC75-DA5E-4BD1-031D2820CD26}"/>
              </a:ext>
            </a:extLst>
          </p:cNvPr>
          <p:cNvSpPr txBox="1"/>
          <p:nvPr/>
        </p:nvSpPr>
        <p:spPr>
          <a:xfrm>
            <a:off x="5965371" y="3209163"/>
            <a:ext cx="2830583" cy="369332"/>
          </a:xfrm>
          <a:prstGeom prst="rect">
            <a:avLst/>
          </a:prstGeom>
          <a:noFill/>
        </p:spPr>
        <p:txBody>
          <a:bodyPr wrap="none" rtlCol="0">
            <a:spAutoFit/>
          </a:bodyPr>
          <a:lstStyle/>
          <a:p>
            <a:r>
              <a:rPr lang="en-US" sz="1800" b="1" dirty="0">
                <a:solidFill>
                  <a:schemeClr val="tx1">
                    <a:lumMod val="75000"/>
                    <a:lumOff val="25000"/>
                  </a:schemeClr>
                </a:solidFill>
              </a:rPr>
              <a:t>Architecture Tool Blueprint</a:t>
            </a:r>
            <a:endParaRPr lang="en-US" dirty="0"/>
          </a:p>
        </p:txBody>
      </p:sp>
      <p:sp>
        <p:nvSpPr>
          <p:cNvPr id="13" name="TextBox 12">
            <a:extLst>
              <a:ext uri="{FF2B5EF4-FFF2-40B4-BE49-F238E27FC236}">
                <a16:creationId xmlns:a16="http://schemas.microsoft.com/office/drawing/2014/main" id="{31A9DCBE-67F2-E4E2-ECB2-C7AD7822A76F}"/>
              </a:ext>
            </a:extLst>
          </p:cNvPr>
          <p:cNvSpPr txBox="1"/>
          <p:nvPr/>
        </p:nvSpPr>
        <p:spPr>
          <a:xfrm>
            <a:off x="6944269" y="3742742"/>
            <a:ext cx="2000794" cy="369332"/>
          </a:xfrm>
          <a:prstGeom prst="rect">
            <a:avLst/>
          </a:prstGeom>
          <a:noFill/>
        </p:spPr>
        <p:txBody>
          <a:bodyPr wrap="square">
            <a:spAutoFit/>
          </a:bodyPr>
          <a:lstStyle/>
          <a:p>
            <a:r>
              <a:rPr lang="en-US" sz="1800" b="1" dirty="0">
                <a:solidFill>
                  <a:schemeClr val="tx1">
                    <a:lumMod val="75000"/>
                    <a:lumOff val="25000"/>
                  </a:schemeClr>
                </a:solidFill>
              </a:rPr>
              <a:t>Project Timeline</a:t>
            </a:r>
            <a:endParaRPr lang="en-US" dirty="0"/>
          </a:p>
        </p:txBody>
      </p:sp>
      <p:sp>
        <p:nvSpPr>
          <p:cNvPr id="16" name="TextBox 15">
            <a:extLst>
              <a:ext uri="{FF2B5EF4-FFF2-40B4-BE49-F238E27FC236}">
                <a16:creationId xmlns:a16="http://schemas.microsoft.com/office/drawing/2014/main" id="{6A86EFCA-F5AE-BEF0-A84C-2D7EFC76E27F}"/>
              </a:ext>
            </a:extLst>
          </p:cNvPr>
          <p:cNvSpPr txBox="1"/>
          <p:nvPr/>
        </p:nvSpPr>
        <p:spPr>
          <a:xfrm>
            <a:off x="8101149" y="4276322"/>
            <a:ext cx="1713411" cy="369332"/>
          </a:xfrm>
          <a:prstGeom prst="rect">
            <a:avLst/>
          </a:prstGeom>
          <a:noFill/>
        </p:spPr>
        <p:txBody>
          <a:bodyPr wrap="square">
            <a:spAutoFit/>
          </a:bodyPr>
          <a:lstStyle/>
          <a:p>
            <a:r>
              <a:rPr lang="en-US" sz="1800" b="1" dirty="0">
                <a:solidFill>
                  <a:schemeClr val="tx1">
                    <a:lumMod val="75000"/>
                    <a:lumOff val="25000"/>
                  </a:schemeClr>
                </a:solidFill>
              </a:rPr>
              <a:t>Project RACI</a:t>
            </a:r>
            <a:endParaRPr lang="en-US" dirty="0"/>
          </a:p>
        </p:txBody>
      </p:sp>
      <p:sp>
        <p:nvSpPr>
          <p:cNvPr id="18" name="TextBox 17">
            <a:extLst>
              <a:ext uri="{FF2B5EF4-FFF2-40B4-BE49-F238E27FC236}">
                <a16:creationId xmlns:a16="http://schemas.microsoft.com/office/drawing/2014/main" id="{2BC03B85-6A34-151F-FE96-7EAE624CE503}"/>
              </a:ext>
            </a:extLst>
          </p:cNvPr>
          <p:cNvSpPr txBox="1"/>
          <p:nvPr/>
        </p:nvSpPr>
        <p:spPr>
          <a:xfrm>
            <a:off x="2507250" y="1606959"/>
            <a:ext cx="2015167" cy="369332"/>
          </a:xfrm>
          <a:prstGeom prst="rect">
            <a:avLst/>
          </a:prstGeom>
          <a:noFill/>
        </p:spPr>
        <p:txBody>
          <a:bodyPr wrap="none" rtlCol="0">
            <a:spAutoFit/>
          </a:bodyPr>
          <a:lstStyle/>
          <a:p>
            <a:r>
              <a:rPr lang="en-US" sz="1800" b="1" dirty="0"/>
              <a:t> Project Overview </a:t>
            </a:r>
          </a:p>
        </p:txBody>
      </p:sp>
      <p:cxnSp>
        <p:nvCxnSpPr>
          <p:cNvPr id="21" name="Elbow Connector 20">
            <a:extLst>
              <a:ext uri="{FF2B5EF4-FFF2-40B4-BE49-F238E27FC236}">
                <a16:creationId xmlns:a16="http://schemas.microsoft.com/office/drawing/2014/main" id="{0DD470CF-95B7-4C8C-F405-A17BC56E6DF1}"/>
              </a:ext>
            </a:extLst>
          </p:cNvPr>
          <p:cNvCxnSpPr>
            <a:stCxn id="18" idx="1"/>
            <a:endCxn id="6" idx="1"/>
          </p:cNvCxnSpPr>
          <p:nvPr/>
        </p:nvCxnSpPr>
        <p:spPr>
          <a:xfrm rot="10800000" flipH="1" flipV="1">
            <a:off x="2507250" y="1791625"/>
            <a:ext cx="1263562" cy="534068"/>
          </a:xfrm>
          <a:prstGeom prst="bentConnector3">
            <a:avLst>
              <a:gd name="adj1" fmla="val -180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CE8ABEE4-DE8F-DFC5-C6C5-09710E6DCBD4}"/>
              </a:ext>
            </a:extLst>
          </p:cNvPr>
          <p:cNvCxnSpPr/>
          <p:nvPr/>
        </p:nvCxnSpPr>
        <p:spPr>
          <a:xfrm rot="10800000" flipH="1" flipV="1">
            <a:off x="3579223" y="2325693"/>
            <a:ext cx="1263562" cy="534068"/>
          </a:xfrm>
          <a:prstGeom prst="bentConnector3">
            <a:avLst>
              <a:gd name="adj1" fmla="val -180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838495D4-C455-4818-9C44-FD57C5F63049}"/>
              </a:ext>
            </a:extLst>
          </p:cNvPr>
          <p:cNvCxnSpPr/>
          <p:nvPr/>
        </p:nvCxnSpPr>
        <p:spPr>
          <a:xfrm rot="10800000" flipH="1" flipV="1">
            <a:off x="4657659" y="2858784"/>
            <a:ext cx="1263562" cy="534068"/>
          </a:xfrm>
          <a:prstGeom prst="bentConnector3">
            <a:avLst>
              <a:gd name="adj1" fmla="val -180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2ADC2B39-0F22-F436-B2C2-6325B05F4870}"/>
              </a:ext>
            </a:extLst>
          </p:cNvPr>
          <p:cNvCxnSpPr/>
          <p:nvPr/>
        </p:nvCxnSpPr>
        <p:spPr>
          <a:xfrm rot="10800000" flipH="1" flipV="1">
            <a:off x="5599306" y="3392852"/>
            <a:ext cx="1263562" cy="534068"/>
          </a:xfrm>
          <a:prstGeom prst="bentConnector3">
            <a:avLst>
              <a:gd name="adj1" fmla="val -180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5A5E089C-7616-13D3-B01E-E07C50B6D874}"/>
              </a:ext>
            </a:extLst>
          </p:cNvPr>
          <p:cNvCxnSpPr/>
          <p:nvPr/>
        </p:nvCxnSpPr>
        <p:spPr>
          <a:xfrm rot="10800000" flipH="1" flipV="1">
            <a:off x="6640404" y="3926920"/>
            <a:ext cx="1263562" cy="534068"/>
          </a:xfrm>
          <a:prstGeom prst="bentConnector3">
            <a:avLst>
              <a:gd name="adj1" fmla="val -1809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466599" y="778652"/>
            <a:ext cx="2604591" cy="70225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    </a:t>
            </a:r>
            <a:r>
              <a:rPr lang="en-US" sz="2000" b="1" dirty="0"/>
              <a:t>Objective</a:t>
            </a:r>
            <a:r>
              <a:rPr lang="en-US" sz="1600" b="1" dirty="0"/>
              <a:t> </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228600" y="662353"/>
            <a:ext cx="939800" cy="939800"/>
          </a:xfrm>
          <a:prstGeom prst="ellipse">
            <a:avLst/>
          </a:prstGeom>
          <a:solidFill>
            <a:srgbClr val="2D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90521" y="958413"/>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D76F6FF2-9F57-19C3-C7E8-B229396428F2}"/>
              </a:ext>
            </a:extLst>
          </p:cNvPr>
          <p:cNvSpPr txBox="1"/>
          <p:nvPr/>
        </p:nvSpPr>
        <p:spPr>
          <a:xfrm>
            <a:off x="843079" y="1597205"/>
            <a:ext cx="10830339" cy="223073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apple-system"/>
              </a:rPr>
              <a:t>T</a:t>
            </a:r>
            <a:r>
              <a:rPr lang="en-US" b="0" i="0" dirty="0">
                <a:effectLst/>
                <a:latin typeface="-apple-system"/>
              </a:rPr>
              <a:t>o construct a comprehensive data warehouse and business intelligence solution utilizing AWS. </a:t>
            </a:r>
          </a:p>
          <a:p>
            <a:pPr marL="285750" indent="-285750">
              <a:lnSpc>
                <a:spcPct val="200000"/>
              </a:lnSpc>
              <a:buFont typeface="Arial" panose="020B0604020202020204" pitchFamily="34" charset="0"/>
              <a:buChar char="•"/>
            </a:pPr>
            <a:r>
              <a:rPr lang="en-US" b="0" i="0" dirty="0">
                <a:effectLst/>
                <a:latin typeface="-apple-system"/>
              </a:rPr>
              <a:t>We are focusing on the "</a:t>
            </a:r>
            <a:r>
              <a:rPr lang="en-US" b="1" i="0" dirty="0">
                <a:effectLst/>
                <a:latin typeface="-apple-system"/>
              </a:rPr>
              <a:t>Yellow Taxi Trip Data</a:t>
            </a:r>
            <a:r>
              <a:rPr lang="en-US" b="0" i="0" dirty="0">
                <a:effectLst/>
                <a:latin typeface="-apple-system"/>
              </a:rPr>
              <a:t>" from NYC Open Data.</a:t>
            </a:r>
          </a:p>
          <a:p>
            <a:pPr marL="285750" indent="-285750">
              <a:lnSpc>
                <a:spcPct val="200000"/>
              </a:lnSpc>
              <a:buFont typeface="Arial" panose="020B0604020202020204" pitchFamily="34" charset="0"/>
              <a:buChar char="•"/>
            </a:pPr>
            <a:r>
              <a:rPr lang="en-US" dirty="0">
                <a:latin typeface="-apple-system"/>
              </a:rPr>
              <a:t>Intention is to leverage the wealth of information in this dataset to unearth valuable insights into the dynamics of New York City's transportation system</a:t>
            </a:r>
          </a:p>
        </p:txBody>
      </p:sp>
      <p:sp>
        <p:nvSpPr>
          <p:cNvPr id="3" name="Rectangle: Rounded Corners 24">
            <a:extLst>
              <a:ext uri="{FF2B5EF4-FFF2-40B4-BE49-F238E27FC236}">
                <a16:creationId xmlns:a16="http://schemas.microsoft.com/office/drawing/2014/main" id="{E7238D76-5DE2-D5F4-5375-A953CE4E404B}"/>
              </a:ext>
              <a:ext uri="{C183D7F6-B498-43B3-948B-1728B52AA6E4}">
                <adec:decorative xmlns:adec="http://schemas.microsoft.com/office/drawing/2017/decorative" val="1"/>
              </a:ext>
            </a:extLst>
          </p:cNvPr>
          <p:cNvSpPr/>
          <p:nvPr/>
        </p:nvSpPr>
        <p:spPr>
          <a:xfrm>
            <a:off x="228600" y="4016942"/>
            <a:ext cx="313172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Datasets</a:t>
            </a:r>
            <a:endParaRPr lang="en-US" sz="1600" b="1" dirty="0"/>
          </a:p>
        </p:txBody>
      </p:sp>
      <p:sp>
        <p:nvSpPr>
          <p:cNvPr id="5" name="Oval 4">
            <a:extLst>
              <a:ext uri="{FF2B5EF4-FFF2-40B4-BE49-F238E27FC236}">
                <a16:creationId xmlns:a16="http://schemas.microsoft.com/office/drawing/2014/main" id="{BB74400E-3B02-5C3B-2E8F-061F575F6D76}"/>
              </a:ext>
              <a:ext uri="{C183D7F6-B498-43B3-948B-1728B52AA6E4}">
                <adec:decorative xmlns:adec="http://schemas.microsoft.com/office/drawing/2017/decorative" val="1"/>
              </a:ext>
            </a:extLst>
          </p:cNvPr>
          <p:cNvSpPr/>
          <p:nvPr/>
        </p:nvSpPr>
        <p:spPr>
          <a:xfrm>
            <a:off x="228600" y="3944243"/>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E0933C93-9B7A-21EA-9B0B-22478C22FCC4}"/>
              </a:ext>
            </a:extLst>
          </p:cNvPr>
          <p:cNvSpPr txBox="1"/>
          <p:nvPr/>
        </p:nvSpPr>
        <p:spPr>
          <a:xfrm>
            <a:off x="1168400" y="4830638"/>
            <a:ext cx="8021940" cy="1122743"/>
          </a:xfrm>
          <a:prstGeom prst="rect">
            <a:avLst/>
          </a:prstGeom>
          <a:noFill/>
        </p:spPr>
        <p:txBody>
          <a:bodyPr wrap="square" rtlCol="0">
            <a:spAutoFit/>
          </a:bodyPr>
          <a:lstStyle>
            <a:defPPr>
              <a:defRPr lang="en-US"/>
            </a:defPPr>
            <a:lvl1pPr marL="285750" indent="-285750">
              <a:lnSpc>
                <a:spcPct val="200000"/>
              </a:lnSpc>
              <a:buFont typeface="Arial" panose="020B0604020202020204" pitchFamily="34" charset="0"/>
              <a:buChar char="•"/>
              <a:defRPr>
                <a:latin typeface="-apple-system"/>
              </a:defRPr>
            </a:lvl1pPr>
          </a:lstStyle>
          <a:p>
            <a:pPr marL="342900" indent="-342900">
              <a:buFont typeface="+mj-lt"/>
              <a:buAutoNum type="arabicPeriod"/>
            </a:pPr>
            <a:r>
              <a:rPr lang="en-US" dirty="0"/>
              <a:t>"</a:t>
            </a:r>
            <a:r>
              <a:rPr lang="en-US" dirty="0">
                <a:solidFill>
                  <a:schemeClr val="accent5">
                    <a:lumMod val="75000"/>
                  </a:schemeClr>
                </a:solidFill>
                <a:hlinkClick r:id="rId3">
                  <a:extLst>
                    <a:ext uri="{A12FA001-AC4F-418D-AE19-62706E023703}">
                      <ahyp:hlinkClr xmlns:ahyp="http://schemas.microsoft.com/office/drawing/2018/hyperlinkcolor" val="tx"/>
                    </a:ext>
                  </a:extLst>
                </a:hlinkClick>
              </a:rPr>
              <a:t>2021 Yellow Taxi Trip Data</a:t>
            </a:r>
            <a:r>
              <a:rPr lang="en-US" dirty="0"/>
              <a:t>" from NYC Open Data. (Via API call in JSON format)</a:t>
            </a:r>
          </a:p>
          <a:p>
            <a:pPr marL="342900" indent="-342900">
              <a:buFont typeface="+mj-lt"/>
              <a:buAutoNum type="arabicPeriod"/>
            </a:pPr>
            <a:r>
              <a:rPr lang="en-US" dirty="0"/>
              <a:t> </a:t>
            </a:r>
            <a:r>
              <a:rPr lang="en-US" dirty="0">
                <a:solidFill>
                  <a:schemeClr val="accent5">
                    <a:lumMod val="75000"/>
                  </a:schemeClr>
                </a:solidFill>
                <a:hlinkClick r:id="rId4">
                  <a:extLst>
                    <a:ext uri="{A12FA001-AC4F-418D-AE19-62706E023703}">
                      <ahyp:hlinkClr xmlns:ahyp="http://schemas.microsoft.com/office/drawing/2018/hyperlinkcolor" val="tx"/>
                    </a:ext>
                  </a:extLst>
                </a:hlinkClick>
              </a:rPr>
              <a:t>NYC Taxi Zones</a:t>
            </a:r>
            <a:r>
              <a:rPr lang="en-US" dirty="0"/>
              <a:t> from Data Gov. (csv file: structured data)</a:t>
            </a:r>
          </a:p>
        </p:txBody>
      </p:sp>
      <p:pic>
        <p:nvPicPr>
          <p:cNvPr id="17" name="Picture 16" descr="A blue circle with white paper&#10;&#10;Description automatically generated">
            <a:extLst>
              <a:ext uri="{FF2B5EF4-FFF2-40B4-BE49-F238E27FC236}">
                <a16:creationId xmlns:a16="http://schemas.microsoft.com/office/drawing/2014/main" id="{8EA1BF12-C894-D996-0B12-9BD20145F5A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28600" y="3944243"/>
            <a:ext cx="939800" cy="939800"/>
          </a:xfrm>
          <a:prstGeom prst="rect">
            <a:avLst/>
          </a:prstGeom>
        </p:spPr>
      </p:pic>
    </p:spTree>
    <p:extLst>
      <p:ext uri="{BB962C8B-B14F-4D97-AF65-F5344CB8AC3E}">
        <p14:creationId xmlns:p14="http://schemas.microsoft.com/office/powerpoint/2010/main" val="197960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76F6FF2-9F57-19C3-C7E8-B229396428F2}"/>
              </a:ext>
            </a:extLst>
          </p:cNvPr>
          <p:cNvSpPr txBox="1"/>
          <p:nvPr/>
        </p:nvSpPr>
        <p:spPr>
          <a:xfrm>
            <a:off x="957104" y="1717634"/>
            <a:ext cx="6613939"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0" i="0" dirty="0">
                <a:effectLst/>
                <a:latin typeface="-apple-system"/>
              </a:rPr>
              <a:t>Identify peak taxi usage times</a:t>
            </a:r>
          </a:p>
          <a:p>
            <a:pPr marL="285750" indent="-285750">
              <a:lnSpc>
                <a:spcPct val="150000"/>
              </a:lnSpc>
              <a:buFont typeface="Arial" panose="020B0604020202020204" pitchFamily="34" charset="0"/>
              <a:buChar char="•"/>
            </a:pPr>
            <a:r>
              <a:rPr lang="en-US" b="0" i="0" dirty="0">
                <a:effectLst/>
                <a:latin typeface="-apple-system"/>
              </a:rPr>
              <a:t>Determine the average fare and tip amounts</a:t>
            </a:r>
          </a:p>
          <a:p>
            <a:pPr marL="285750" indent="-285750">
              <a:lnSpc>
                <a:spcPct val="150000"/>
              </a:lnSpc>
              <a:buFont typeface="Arial" panose="020B0604020202020204" pitchFamily="34" charset="0"/>
              <a:buChar char="•"/>
            </a:pPr>
            <a:r>
              <a:rPr lang="en-US" b="0" i="0" dirty="0">
                <a:effectLst/>
                <a:latin typeface="-apple-system"/>
              </a:rPr>
              <a:t>Uncover geographic hotspots for taxi pick-ups and drop-offs</a:t>
            </a:r>
          </a:p>
          <a:p>
            <a:pPr marL="285750" indent="-285750">
              <a:lnSpc>
                <a:spcPct val="150000"/>
              </a:lnSpc>
              <a:buFont typeface="Arial" panose="020B0604020202020204" pitchFamily="34" charset="0"/>
              <a:buChar char="•"/>
            </a:pPr>
            <a:r>
              <a:rPr lang="en-US" b="0" i="0" dirty="0">
                <a:effectLst/>
                <a:latin typeface="-apple-system"/>
              </a:rPr>
              <a:t>Observe temporal trends in taxi usage</a:t>
            </a:r>
          </a:p>
        </p:txBody>
      </p:sp>
      <p:sp>
        <p:nvSpPr>
          <p:cNvPr id="3" name="Rectangle: Rounded Corners 15">
            <a:extLst>
              <a:ext uri="{FF2B5EF4-FFF2-40B4-BE49-F238E27FC236}">
                <a16:creationId xmlns:a16="http://schemas.microsoft.com/office/drawing/2014/main" id="{1CF58E92-08AE-3210-C9FA-DF9474B15559}"/>
              </a:ext>
              <a:ext uri="{C183D7F6-B498-43B3-948B-1728B52AA6E4}">
                <adec:decorative xmlns:adec="http://schemas.microsoft.com/office/drawing/2017/decorative" val="1"/>
              </a:ext>
            </a:extLst>
          </p:cNvPr>
          <p:cNvSpPr/>
          <p:nvPr/>
        </p:nvSpPr>
        <p:spPr>
          <a:xfrm>
            <a:off x="425450" y="855297"/>
            <a:ext cx="2755071"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Insights</a:t>
            </a:r>
          </a:p>
        </p:txBody>
      </p:sp>
      <p:sp>
        <p:nvSpPr>
          <p:cNvPr id="5" name="Oval 4">
            <a:extLst>
              <a:ext uri="{FF2B5EF4-FFF2-40B4-BE49-F238E27FC236}">
                <a16:creationId xmlns:a16="http://schemas.microsoft.com/office/drawing/2014/main" id="{0E8BAB96-DB7F-CD02-9B8A-ED1625EEFE79}"/>
              </a:ext>
              <a:ext uri="{C183D7F6-B498-43B3-948B-1728B52AA6E4}">
                <adec:decorative xmlns:adec="http://schemas.microsoft.com/office/drawing/2017/decorative" val="1"/>
              </a:ext>
            </a:extLst>
          </p:cNvPr>
          <p:cNvSpPr/>
          <p:nvPr/>
        </p:nvSpPr>
        <p:spPr>
          <a:xfrm>
            <a:off x="314325" y="75589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F31378B-C9B7-7696-E568-5C367482C297}"/>
              </a:ext>
            </a:extLst>
          </p:cNvPr>
          <p:cNvSpPr txBox="1"/>
          <p:nvPr/>
        </p:nvSpPr>
        <p:spPr>
          <a:xfrm>
            <a:off x="957104" y="5019260"/>
            <a:ext cx="9203635" cy="880369"/>
          </a:xfrm>
          <a:prstGeom prst="rect">
            <a:avLst/>
          </a:prstGeom>
          <a:noFill/>
        </p:spPr>
        <p:txBody>
          <a:bodyPr wrap="square" rtlCol="0">
            <a:spAutoFit/>
          </a:bodyPr>
          <a:lstStyle>
            <a:defPPr>
              <a:defRPr lang="en-US"/>
            </a:defPPr>
            <a:lvl1pPr marL="285750" indent="-285750">
              <a:lnSpc>
                <a:spcPct val="150000"/>
              </a:lnSpc>
              <a:buFont typeface="Arial" panose="020B0604020202020204" pitchFamily="34" charset="0"/>
              <a:buChar char="•"/>
              <a:defRPr b="0" i="0">
                <a:effectLst/>
                <a:latin typeface="-apple-system"/>
              </a:defRPr>
            </a:lvl1pPr>
          </a:lstStyle>
          <a:p>
            <a:r>
              <a:rPr lang="en-US" dirty="0"/>
              <a:t>Enhance taxi dispatch efficiency, provide valuable data for policy-makers and urban planners, and contribute to a more thorough understanding of urban mobility patterns in New York City.</a:t>
            </a:r>
          </a:p>
        </p:txBody>
      </p:sp>
      <p:sp>
        <p:nvSpPr>
          <p:cNvPr id="9" name="Rectangle: Rounded Corners 15">
            <a:extLst>
              <a:ext uri="{FF2B5EF4-FFF2-40B4-BE49-F238E27FC236}">
                <a16:creationId xmlns:a16="http://schemas.microsoft.com/office/drawing/2014/main" id="{041AF112-DF28-8024-CEFE-18B8AA7ABED0}"/>
              </a:ext>
              <a:ext uri="{C183D7F6-B498-43B3-948B-1728B52AA6E4}">
                <adec:decorative xmlns:adec="http://schemas.microsoft.com/office/drawing/2017/decorative" val="1"/>
              </a:ext>
            </a:extLst>
          </p:cNvPr>
          <p:cNvSpPr/>
          <p:nvPr/>
        </p:nvSpPr>
        <p:spPr>
          <a:xfrm>
            <a:off x="425450" y="3959619"/>
            <a:ext cx="2755071"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Goal</a:t>
            </a:r>
            <a:endParaRPr lang="en-US" sz="1600" b="1" dirty="0"/>
          </a:p>
        </p:txBody>
      </p:sp>
      <p:sp>
        <p:nvSpPr>
          <p:cNvPr id="10" name="Oval 9">
            <a:extLst>
              <a:ext uri="{FF2B5EF4-FFF2-40B4-BE49-F238E27FC236}">
                <a16:creationId xmlns:a16="http://schemas.microsoft.com/office/drawing/2014/main" id="{3B41E95D-D095-77A3-CCDA-7E8590A2BE0F}"/>
              </a:ext>
              <a:ext uri="{C183D7F6-B498-43B3-948B-1728B52AA6E4}">
                <adec:decorative xmlns:adec="http://schemas.microsoft.com/office/drawing/2017/decorative" val="1"/>
              </a:ext>
            </a:extLst>
          </p:cNvPr>
          <p:cNvSpPr/>
          <p:nvPr/>
        </p:nvSpPr>
        <p:spPr>
          <a:xfrm>
            <a:off x="314325" y="386021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 black background with a black square&#10;&#10;Description automatically generated with medium confidence">
            <a:extLst>
              <a:ext uri="{FF2B5EF4-FFF2-40B4-BE49-F238E27FC236}">
                <a16:creationId xmlns:a16="http://schemas.microsoft.com/office/drawing/2014/main" id="{21BD4139-CEB9-6E19-8621-510E2074BF1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75587" y="4021480"/>
            <a:ext cx="617273" cy="617273"/>
          </a:xfrm>
          <a:prstGeom prst="rect">
            <a:avLst/>
          </a:prstGeom>
          <a:noFill/>
          <a:ln>
            <a:noFill/>
          </a:ln>
        </p:spPr>
      </p:pic>
      <p:pic>
        <p:nvPicPr>
          <p:cNvPr id="18" name="Picture 17" descr="A logo of a magnifying glass and graph&#10;&#10;Description automatically generated">
            <a:extLst>
              <a:ext uri="{FF2B5EF4-FFF2-40B4-BE49-F238E27FC236}">
                <a16:creationId xmlns:a16="http://schemas.microsoft.com/office/drawing/2014/main" id="{83C24890-CDB9-3CB8-38B1-A3B1FD6827E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0" y="852078"/>
            <a:ext cx="1583702" cy="791851"/>
          </a:xfrm>
          <a:prstGeom prst="rect">
            <a:avLst/>
          </a:prstGeom>
        </p:spPr>
      </p:pic>
    </p:spTree>
    <p:extLst>
      <p:ext uri="{BB962C8B-B14F-4D97-AF65-F5344CB8AC3E}">
        <p14:creationId xmlns:p14="http://schemas.microsoft.com/office/powerpoint/2010/main" val="1542973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Summary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Rounded Corners 18">
            <a:extLst>
              <a:ext uri="{FF2B5EF4-FFF2-40B4-BE49-F238E27FC236}">
                <a16:creationId xmlns:a16="http://schemas.microsoft.com/office/drawing/2014/main" id="{B735DE25-458E-82C1-12F1-6B5FB2145BBC}"/>
              </a:ext>
              <a:ext uri="{C183D7F6-B498-43B3-948B-1728B52AA6E4}">
                <adec:decorative xmlns:adec="http://schemas.microsoft.com/office/drawing/2017/decorative" val="1"/>
              </a:ext>
            </a:extLst>
          </p:cNvPr>
          <p:cNvSpPr/>
          <p:nvPr/>
        </p:nvSpPr>
        <p:spPr>
          <a:xfrm>
            <a:off x="228600" y="651157"/>
            <a:ext cx="2657527"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Attributes</a:t>
            </a:r>
            <a:endParaRPr lang="en-US" sz="1600" b="1" dirty="0"/>
          </a:p>
        </p:txBody>
      </p:sp>
      <p:sp>
        <p:nvSpPr>
          <p:cNvPr id="12" name="Oval 11">
            <a:extLst>
              <a:ext uri="{FF2B5EF4-FFF2-40B4-BE49-F238E27FC236}">
                <a16:creationId xmlns:a16="http://schemas.microsoft.com/office/drawing/2014/main" id="{38E030C4-CA09-C937-E0DD-54940088A2BB}"/>
              </a:ext>
              <a:ext uri="{C183D7F6-B498-43B3-948B-1728B52AA6E4}">
                <adec:decorative xmlns:adec="http://schemas.microsoft.com/office/drawing/2017/decorative" val="1"/>
              </a:ext>
            </a:extLst>
          </p:cNvPr>
          <p:cNvSpPr/>
          <p:nvPr/>
        </p:nvSpPr>
        <p:spPr>
          <a:xfrm>
            <a:off x="25839" y="55175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1676" descr="Icon of check box. ">
            <a:extLst>
              <a:ext uri="{FF2B5EF4-FFF2-40B4-BE49-F238E27FC236}">
                <a16:creationId xmlns:a16="http://schemas.microsoft.com/office/drawing/2014/main" id="{59201589-F6A6-9A4C-66A6-2ABA3647E2EC}"/>
              </a:ext>
            </a:extLst>
          </p:cNvPr>
          <p:cNvSpPr>
            <a:spLocks noEditPoints="1"/>
          </p:cNvSpPr>
          <p:nvPr/>
        </p:nvSpPr>
        <p:spPr bwMode="auto">
          <a:xfrm>
            <a:off x="322860" y="84877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aphicFrame>
        <p:nvGraphicFramePr>
          <p:cNvPr id="2" name="Table 1">
            <a:extLst>
              <a:ext uri="{FF2B5EF4-FFF2-40B4-BE49-F238E27FC236}">
                <a16:creationId xmlns:a16="http://schemas.microsoft.com/office/drawing/2014/main" id="{D574F851-4987-042D-FD09-AADB0144FAEA}"/>
              </a:ext>
            </a:extLst>
          </p:cNvPr>
          <p:cNvGraphicFramePr>
            <a:graphicFrameLocks noGrp="1"/>
          </p:cNvGraphicFramePr>
          <p:nvPr>
            <p:extLst>
              <p:ext uri="{D42A27DB-BD31-4B8C-83A1-F6EECF244321}">
                <p14:modId xmlns:p14="http://schemas.microsoft.com/office/powerpoint/2010/main" val="2903302766"/>
              </p:ext>
            </p:extLst>
          </p:nvPr>
        </p:nvGraphicFramePr>
        <p:xfrm>
          <a:off x="952255" y="1775930"/>
          <a:ext cx="10287490" cy="4334939"/>
        </p:xfrm>
        <a:graphic>
          <a:graphicData uri="http://schemas.openxmlformats.org/drawingml/2006/table">
            <a:tbl>
              <a:tblPr>
                <a:tableStyleId>{5C22544A-7EE6-4342-B048-85BDC9FD1C3A}</a:tableStyleId>
              </a:tblPr>
              <a:tblGrid>
                <a:gridCol w="1260087">
                  <a:extLst>
                    <a:ext uri="{9D8B030D-6E8A-4147-A177-3AD203B41FA5}">
                      <a16:colId xmlns:a16="http://schemas.microsoft.com/office/drawing/2014/main" val="1986803212"/>
                    </a:ext>
                  </a:extLst>
                </a:gridCol>
                <a:gridCol w="4088097">
                  <a:extLst>
                    <a:ext uri="{9D8B030D-6E8A-4147-A177-3AD203B41FA5}">
                      <a16:colId xmlns:a16="http://schemas.microsoft.com/office/drawing/2014/main" val="52730149"/>
                    </a:ext>
                  </a:extLst>
                </a:gridCol>
                <a:gridCol w="4939306">
                  <a:extLst>
                    <a:ext uri="{9D8B030D-6E8A-4147-A177-3AD203B41FA5}">
                      <a16:colId xmlns:a16="http://schemas.microsoft.com/office/drawing/2014/main" val="2474890329"/>
                    </a:ext>
                  </a:extLst>
                </a:gridCol>
              </a:tblGrid>
              <a:tr h="342470">
                <a:tc>
                  <a:txBody>
                    <a:bodyPr/>
                    <a:lstStyle/>
                    <a:p>
                      <a:pPr algn="ctr" fontAlgn="b"/>
                      <a:r>
                        <a:rPr lang="en-US" sz="1200" u="none" strike="noStrike" dirty="0">
                          <a:effectLst/>
                          <a:latin typeface="Arial" panose="020B0604020202020204" pitchFamily="34" charset="0"/>
                          <a:cs typeface="Arial" panose="020B0604020202020204" pitchFamily="34" charset="0"/>
                        </a:rPr>
                        <a:t>Dataset</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60000"/>
                        <a:lumOff val="40000"/>
                      </a:schemeClr>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2021 Yellow Taxi Trip Data</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6">
                        <a:lumMod val="60000"/>
                        <a:lumOff val="40000"/>
                      </a:schemeClr>
                    </a:solidFill>
                  </a:tcPr>
                </a:tc>
                <a:tc>
                  <a:txBody>
                    <a:bodyPr/>
                    <a:lstStyle/>
                    <a:p>
                      <a:pPr algn="ctr" fontAlgn="b"/>
                      <a:r>
                        <a:rPr lang="en-US" sz="1200" u="none" strike="noStrike" dirty="0">
                          <a:effectLst/>
                          <a:latin typeface="Arial" panose="020B0604020202020204" pitchFamily="34" charset="0"/>
                          <a:cs typeface="Arial" panose="020B0604020202020204" pitchFamily="34" charset="0"/>
                        </a:rPr>
                        <a:t>NYC Taxi Zones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6">
                        <a:lumMod val="60000"/>
                        <a:lumOff val="40000"/>
                      </a:schemeClr>
                    </a:solidFill>
                  </a:tcPr>
                </a:tc>
                <a:extLst>
                  <a:ext uri="{0D108BD9-81ED-4DB2-BD59-A6C34878D82A}">
                    <a16:rowId xmlns:a16="http://schemas.microsoft.com/office/drawing/2014/main" val="644475040"/>
                  </a:ext>
                </a:extLst>
              </a:tr>
              <a:tr h="342470">
                <a:tc>
                  <a:txBody>
                    <a:bodyPr/>
                    <a:lstStyle/>
                    <a:p>
                      <a:pPr algn="ctr" fontAlgn="b"/>
                      <a:r>
                        <a:rPr lang="en-US" sz="1200" u="none" strike="noStrike" dirty="0">
                          <a:effectLst/>
                          <a:latin typeface="Arial" panose="020B0604020202020204" pitchFamily="34" charset="0"/>
                          <a:cs typeface="Arial" panose="020B0604020202020204" pitchFamily="34" charset="0"/>
                        </a:rPr>
                        <a:t>Source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60000"/>
                        <a:lumOff val="40000"/>
                      </a:schemeClr>
                    </a:solidFill>
                  </a:tcPr>
                </a:tc>
                <a:tc>
                  <a:txBody>
                    <a:bodyPr/>
                    <a:lstStyle/>
                    <a:p>
                      <a:pPr algn="l" fontAlgn="b"/>
                      <a:r>
                        <a:rPr lang="en-US" sz="1200" u="none" strike="noStrike" dirty="0">
                          <a:effectLst/>
                          <a:latin typeface="Arial" panose="020B0604020202020204" pitchFamily="34" charset="0"/>
                          <a:cs typeface="Arial" panose="020B0604020202020204" pitchFamily="34" charset="0"/>
                        </a:rPr>
                        <a:t>NYC Open Data</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US" sz="1200" u="none" strike="noStrike">
                          <a:effectLst/>
                          <a:latin typeface="Arial" panose="020B0604020202020204" pitchFamily="34" charset="0"/>
                          <a:cs typeface="Arial" panose="020B0604020202020204" pitchFamily="34" charset="0"/>
                        </a:rPr>
                        <a:t>Data Gov</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529310401"/>
                  </a:ext>
                </a:extLst>
              </a:tr>
              <a:tr h="1595177">
                <a:tc>
                  <a:txBody>
                    <a:bodyPr/>
                    <a:lstStyle/>
                    <a:p>
                      <a:pPr algn="ctr" fontAlgn="b"/>
                      <a:r>
                        <a:rPr lang="en-US" sz="1200" u="none" strike="noStrike" dirty="0">
                          <a:effectLst/>
                          <a:latin typeface="Arial" panose="020B0604020202020204" pitchFamily="34" charset="0"/>
                          <a:cs typeface="Arial" panose="020B0604020202020204" pitchFamily="34" charset="0"/>
                        </a:rPr>
                        <a:t>Descriptions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60000"/>
                        <a:lumOff val="40000"/>
                      </a:schemeClr>
                    </a:solidFill>
                  </a:tcPr>
                </a:tc>
                <a:tc>
                  <a:txBody>
                    <a:bodyPr/>
                    <a:lstStyle/>
                    <a:p>
                      <a:pPr algn="l" fontAlgn="b"/>
                      <a:r>
                        <a:rPr lang="en-US" sz="1200" u="none" strike="noStrike" dirty="0">
                          <a:effectLst/>
                          <a:latin typeface="Arial" panose="020B0604020202020204" pitchFamily="34" charset="0"/>
                          <a:cs typeface="Arial" panose="020B0604020202020204" pitchFamily="34" charset="0"/>
                        </a:rPr>
                        <a:t>These records, submitted by yellow taxi Technology Service Providers (TSPs), each represent a single yellow taxi trip in 2020. They include details like dates/times, locations, distances, fares, rate and payment types, and passenger counts for each trip.</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US" sz="1200" u="none" strike="noStrike" dirty="0">
                          <a:effectLst/>
                          <a:latin typeface="Arial" panose="020B0604020202020204" pitchFamily="34" charset="0"/>
                          <a:cs typeface="Arial" panose="020B0604020202020204" pitchFamily="34" charset="0"/>
                        </a:rPr>
                        <a:t>This dataset displays NYC Taxi Zones, aligning with pickup and drop-off </a:t>
                      </a:r>
                      <a:r>
                        <a:rPr lang="en-US" sz="1200" u="none" strike="noStrike" dirty="0" err="1">
                          <a:effectLst/>
                          <a:latin typeface="Arial" panose="020B0604020202020204" pitchFamily="34" charset="0"/>
                          <a:cs typeface="Arial" panose="020B0604020202020204" pitchFamily="34" charset="0"/>
                        </a:rPr>
                        <a:t>LocationIDs</a:t>
                      </a:r>
                      <a:r>
                        <a:rPr lang="en-US" sz="1200" u="none" strike="noStrike" dirty="0">
                          <a:effectLst/>
                          <a:latin typeface="Arial" panose="020B0604020202020204" pitchFamily="34" charset="0"/>
                          <a:cs typeface="Arial" panose="020B0604020202020204" pitchFamily="34" charset="0"/>
                        </a:rPr>
                        <a:t> in the Yellow, Green, and FHV Trip Records available on Open Data. These zones, based on the NYC Department of City Planning’s Neighborhood Tabulation Areas (NTAs), approximate neighborhoods, showing the pickup and drop-off neighborhoods for passengers.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650233885"/>
                  </a:ext>
                </a:extLst>
              </a:tr>
              <a:tr h="684941">
                <a:tc>
                  <a:txBody>
                    <a:bodyPr/>
                    <a:lstStyle/>
                    <a:p>
                      <a:pPr algn="ctr" fontAlgn="b"/>
                      <a:r>
                        <a:rPr lang="en-US" sz="1200" u="none" strike="noStrike" dirty="0">
                          <a:effectLst/>
                          <a:latin typeface="Arial" panose="020B0604020202020204" pitchFamily="34" charset="0"/>
                          <a:cs typeface="Arial" panose="020B0604020202020204" pitchFamily="34" charset="0"/>
                        </a:rPr>
                        <a:t>Rows &amp; Columns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60000"/>
                        <a:lumOff val="40000"/>
                      </a:schemeClr>
                    </a:solidFill>
                  </a:tcPr>
                </a:tc>
                <a:tc>
                  <a:txBody>
                    <a:bodyPr/>
                    <a:lstStyle/>
                    <a:p>
                      <a:pPr algn="l" fontAlgn="b"/>
                      <a:r>
                        <a:rPr lang="en-US" sz="1200" u="none" strike="noStrike" dirty="0">
                          <a:effectLst/>
                          <a:latin typeface="Arial" panose="020B0604020202020204" pitchFamily="34" charset="0"/>
                          <a:cs typeface="Arial" panose="020B0604020202020204" pitchFamily="34" charset="0"/>
                        </a:rPr>
                        <a:t> 30.9M rows &amp; 18 Columns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US" sz="1200" u="none" strike="noStrike" dirty="0">
                          <a:effectLst/>
                          <a:latin typeface="Arial" panose="020B0604020202020204" pitchFamily="34" charset="0"/>
                          <a:cs typeface="Arial" panose="020B0604020202020204" pitchFamily="34" charset="0"/>
                        </a:rPr>
                        <a:t>263 rows &amp; 7 Columns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94964202"/>
                  </a:ext>
                </a:extLst>
              </a:tr>
              <a:tr h="342470">
                <a:tc>
                  <a:txBody>
                    <a:bodyPr/>
                    <a:lstStyle/>
                    <a:p>
                      <a:pPr algn="ctr" fontAlgn="b"/>
                      <a:r>
                        <a:rPr lang="en-US" sz="1200" u="none" strike="noStrike" dirty="0">
                          <a:effectLst/>
                          <a:latin typeface="Arial" panose="020B0604020202020204" pitchFamily="34" charset="0"/>
                          <a:cs typeface="Arial" panose="020B0604020202020204" pitchFamily="34" charset="0"/>
                        </a:rPr>
                        <a:t>Access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60000"/>
                        <a:lumOff val="40000"/>
                      </a:schemeClr>
                    </a:solidFill>
                  </a:tcPr>
                </a:tc>
                <a:tc>
                  <a:txBody>
                    <a:bodyPr/>
                    <a:lstStyle/>
                    <a:p>
                      <a:pPr algn="l" fontAlgn="b"/>
                      <a:r>
                        <a:rPr lang="en-US" sz="1200" u="none" strike="noStrike">
                          <a:effectLst/>
                          <a:latin typeface="Arial" panose="020B0604020202020204" pitchFamily="34" charset="0"/>
                          <a:cs typeface="Arial" panose="020B0604020202020204" pitchFamily="34" charset="0"/>
                        </a:rPr>
                        <a:t>via NYC Open Data API</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US" sz="1200" u="none" strike="noStrike" dirty="0">
                          <a:effectLst/>
                          <a:latin typeface="Arial" panose="020B0604020202020204" pitchFamily="34" charset="0"/>
                          <a:cs typeface="Arial" panose="020B0604020202020204" pitchFamily="34" charset="0"/>
                        </a:rPr>
                        <a:t>via CSV file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675670987"/>
                  </a:ext>
                </a:extLst>
              </a:tr>
              <a:tr h="1027411">
                <a:tc>
                  <a:txBody>
                    <a:bodyPr/>
                    <a:lstStyle/>
                    <a:p>
                      <a:pPr algn="ctr" fontAlgn="b"/>
                      <a:r>
                        <a:rPr lang="en-US" sz="1200" u="none" strike="noStrike" dirty="0">
                          <a:effectLst/>
                          <a:latin typeface="Arial" panose="020B0604020202020204" pitchFamily="34" charset="0"/>
                          <a:cs typeface="Arial" panose="020B0604020202020204" pitchFamily="34" charset="0"/>
                        </a:rPr>
                        <a:t>Data Quality</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chemeClr val="accent4">
                        <a:lumMod val="60000"/>
                        <a:lumOff val="40000"/>
                      </a:schemeClr>
                    </a:solidFill>
                  </a:tcPr>
                </a:tc>
                <a:tc>
                  <a:txBody>
                    <a:bodyPr/>
                    <a:lstStyle/>
                    <a:p>
                      <a:pPr algn="l" fontAlgn="b"/>
                      <a:r>
                        <a:rPr lang="en-US" sz="1200" u="none" strike="noStrike" dirty="0">
                          <a:effectLst/>
                          <a:latin typeface="Arial" panose="020B0604020202020204" pitchFamily="34" charset="0"/>
                          <a:cs typeface="Arial" panose="020B0604020202020204" pitchFamily="34" charset="0"/>
                        </a:rPr>
                        <a:t>• Clean, well-maintained, clear schema, and consistent data types </a:t>
                      </a:r>
                    </a:p>
                    <a:p>
                      <a:pPr algn="l" fontAlgn="b"/>
                      <a:r>
                        <a:rPr lang="en-US" sz="1200" u="none" strike="noStrike" dirty="0">
                          <a:effectLst/>
                          <a:latin typeface="Arial" panose="020B0604020202020204" pitchFamily="34" charset="0"/>
                          <a:cs typeface="Arial" panose="020B0604020202020204" pitchFamily="34" charset="0"/>
                        </a:rPr>
                        <a:t>• Data Profiling required</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b"/>
                      <a:r>
                        <a:rPr lang="en-US" sz="1200" u="none" strike="noStrike" dirty="0">
                          <a:effectLst/>
                          <a:latin typeface="Arial" panose="020B0604020202020204" pitchFamily="34" charset="0"/>
                          <a:cs typeface="Arial" panose="020B0604020202020204" pitchFamily="34" charset="0"/>
                        </a:rPr>
                        <a:t>• Clean, well-maintained, clear schema, and consistent data types</a:t>
                      </a:r>
                    </a:p>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 Data Profiling required</a:t>
                      </a:r>
                      <a:endParaRPr lang="en-US" sz="1200" b="0" i="0" u="none" strike="noStrike" dirty="0">
                        <a:solidFill>
                          <a:srgbClr val="000000"/>
                        </a:solidFill>
                        <a:effectLst/>
                        <a:latin typeface="Arial" panose="020B0604020202020204" pitchFamily="34" charset="0"/>
                        <a:cs typeface="Arial" panose="020B0604020202020204" pitchFamily="34" charset="0"/>
                      </a:endParaRPr>
                    </a:p>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5761868"/>
                  </a:ext>
                </a:extLst>
              </a:tr>
            </a:tbl>
          </a:graphicData>
        </a:graphic>
      </p:graphicFrame>
    </p:spTree>
    <p:extLst>
      <p:ext uri="{BB962C8B-B14F-4D97-AF65-F5344CB8AC3E}">
        <p14:creationId xmlns:p14="http://schemas.microsoft.com/office/powerpoint/2010/main" val="327303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88BF884C-FFD7-AE72-7607-8EA3032A3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7996" y="1786081"/>
            <a:ext cx="724729" cy="86242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6">
            <a:extLst>
              <a:ext uri="{FF2B5EF4-FFF2-40B4-BE49-F238E27FC236}">
                <a16:creationId xmlns:a16="http://schemas.microsoft.com/office/drawing/2014/main" id="{7B0983C1-73F5-14B8-9967-10C9525EB1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0031" y="2335977"/>
            <a:ext cx="970305" cy="91220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A graph with a line and a graph&#10;&#10;Description automatically generated with medium confidence">
            <a:extLst>
              <a:ext uri="{FF2B5EF4-FFF2-40B4-BE49-F238E27FC236}">
                <a16:creationId xmlns:a16="http://schemas.microsoft.com/office/drawing/2014/main" id="{2A56D179-1CCE-D6B2-8088-182A68158E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4560" y="4230897"/>
            <a:ext cx="533040" cy="533040"/>
          </a:xfrm>
          <a:prstGeom prst="rect">
            <a:avLst/>
          </a:prstGeom>
        </p:spPr>
      </p:pic>
      <p:pic>
        <p:nvPicPr>
          <p:cNvPr id="36" name="Picture 34">
            <a:extLst>
              <a:ext uri="{FF2B5EF4-FFF2-40B4-BE49-F238E27FC236}">
                <a16:creationId xmlns:a16="http://schemas.microsoft.com/office/drawing/2014/main" id="{DE39C74C-58F0-1576-1F09-950D2F9138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1231" y="4061370"/>
            <a:ext cx="1168700" cy="104849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2">
            <a:extLst>
              <a:ext uri="{FF2B5EF4-FFF2-40B4-BE49-F238E27FC236}">
                <a16:creationId xmlns:a16="http://schemas.microsoft.com/office/drawing/2014/main" id="{CE4715DB-E3AA-0B7B-EAAE-E16979B1EC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5818" y="2826546"/>
            <a:ext cx="1096410" cy="1286173"/>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0B28E5C1-7024-F6A1-CC61-F5993D757E07}"/>
              </a:ext>
            </a:extLst>
          </p:cNvPr>
          <p:cNvSpPr/>
          <p:nvPr/>
        </p:nvSpPr>
        <p:spPr>
          <a:xfrm>
            <a:off x="5223280" y="2335094"/>
            <a:ext cx="2129088" cy="2147780"/>
          </a:xfrm>
          <a:prstGeom prst="rect">
            <a:avLst/>
          </a:prstGeom>
          <a:noFill/>
          <a:ln>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32">
            <a:extLst>
              <a:ext uri="{FF2B5EF4-FFF2-40B4-BE49-F238E27FC236}">
                <a16:creationId xmlns:a16="http://schemas.microsoft.com/office/drawing/2014/main" id="{2A0AE5E3-E3E6-4BAB-E4D2-2CB53BCA5E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3671" y="2944065"/>
            <a:ext cx="728089" cy="1060097"/>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56498CE9-BB1E-97A4-6D94-DF5D284585D0}"/>
              </a:ext>
            </a:extLst>
          </p:cNvPr>
          <p:cNvCxnSpPr>
            <a:cxnSpLocks/>
          </p:cNvCxnSpPr>
          <p:nvPr/>
        </p:nvCxnSpPr>
        <p:spPr>
          <a:xfrm>
            <a:off x="6137719" y="3394379"/>
            <a:ext cx="5799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Elbow Connector 29">
            <a:extLst>
              <a:ext uri="{FF2B5EF4-FFF2-40B4-BE49-F238E27FC236}">
                <a16:creationId xmlns:a16="http://schemas.microsoft.com/office/drawing/2014/main" id="{1A99F43E-AA7F-C7B0-90EC-B960D2CB8A9F}"/>
              </a:ext>
            </a:extLst>
          </p:cNvPr>
          <p:cNvCxnSpPr>
            <a:cxnSpLocks/>
          </p:cNvCxnSpPr>
          <p:nvPr/>
        </p:nvCxnSpPr>
        <p:spPr>
          <a:xfrm flipV="1">
            <a:off x="7290698" y="2746533"/>
            <a:ext cx="622719" cy="18283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31" name="Elbow Connector 30">
            <a:extLst>
              <a:ext uri="{FF2B5EF4-FFF2-40B4-BE49-F238E27FC236}">
                <a16:creationId xmlns:a16="http://schemas.microsoft.com/office/drawing/2014/main" id="{89F50F96-C33B-1DF5-1E6E-7EA75229F71C}"/>
              </a:ext>
            </a:extLst>
          </p:cNvPr>
          <p:cNvCxnSpPr>
            <a:cxnSpLocks/>
            <a:stCxn id="27" idx="2"/>
          </p:cNvCxnSpPr>
          <p:nvPr/>
        </p:nvCxnSpPr>
        <p:spPr>
          <a:xfrm rot="16200000" flipH="1">
            <a:off x="6976340" y="3785537"/>
            <a:ext cx="675801" cy="111304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32" name="Picture 42" descr="Saving 35% on AWS Glue Jobs. Leveraging Flex Executions for saving… | by  Prakshal Jain | Clairvoyant Blog">
            <a:extLst>
              <a:ext uri="{FF2B5EF4-FFF2-40B4-BE49-F238E27FC236}">
                <a16:creationId xmlns:a16="http://schemas.microsoft.com/office/drawing/2014/main" id="{B987C7D1-6F82-C214-8918-4504384DB6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26389" y="2330251"/>
            <a:ext cx="381811" cy="381811"/>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A98C12DC-BA89-60FC-FE3E-F64FEA845B19}"/>
              </a:ext>
            </a:extLst>
          </p:cNvPr>
          <p:cNvSpPr txBox="1"/>
          <p:nvPr/>
        </p:nvSpPr>
        <p:spPr>
          <a:xfrm>
            <a:off x="5623264" y="2342188"/>
            <a:ext cx="671406"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AWS Glue</a:t>
            </a:r>
          </a:p>
        </p:txBody>
      </p:sp>
      <p:pic>
        <p:nvPicPr>
          <p:cNvPr id="18" name="Picture 17" descr="A group of red cubes&#10;&#10;Description automatically generated">
            <a:extLst>
              <a:ext uri="{FF2B5EF4-FFF2-40B4-BE49-F238E27FC236}">
                <a16:creationId xmlns:a16="http://schemas.microsoft.com/office/drawing/2014/main" id="{3FD7E1E4-6E88-7A93-3222-7FDE2E2F9EAD}"/>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3578578" y="2815123"/>
            <a:ext cx="702338" cy="846935"/>
          </a:xfrm>
          <a:prstGeom prst="rect">
            <a:avLst/>
          </a:prstGeom>
        </p:spPr>
      </p:pic>
      <p:sp>
        <p:nvSpPr>
          <p:cNvPr id="22" name="TextBox 21">
            <a:extLst>
              <a:ext uri="{FF2B5EF4-FFF2-40B4-BE49-F238E27FC236}">
                <a16:creationId xmlns:a16="http://schemas.microsoft.com/office/drawing/2014/main" id="{1CD9EFA8-2150-1FA9-5764-10F54ED55C56}"/>
              </a:ext>
            </a:extLst>
          </p:cNvPr>
          <p:cNvSpPr txBox="1"/>
          <p:nvPr/>
        </p:nvSpPr>
        <p:spPr>
          <a:xfrm>
            <a:off x="3696350" y="3672797"/>
            <a:ext cx="46679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S3</a:t>
            </a:r>
          </a:p>
        </p:txBody>
      </p:sp>
      <p:cxnSp>
        <p:nvCxnSpPr>
          <p:cNvPr id="24" name="Straight Arrow Connector 23">
            <a:extLst>
              <a:ext uri="{FF2B5EF4-FFF2-40B4-BE49-F238E27FC236}">
                <a16:creationId xmlns:a16="http://schemas.microsoft.com/office/drawing/2014/main" id="{72086E99-0FE7-C71C-49EE-4CFEA0FC6BF4}"/>
              </a:ext>
            </a:extLst>
          </p:cNvPr>
          <p:cNvCxnSpPr>
            <a:endCxn id="18" idx="1"/>
          </p:cNvCxnSpPr>
          <p:nvPr/>
        </p:nvCxnSpPr>
        <p:spPr>
          <a:xfrm>
            <a:off x="2252459" y="3238590"/>
            <a:ext cx="132611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 name="Picture 2" descr="A blue paper with black lines&#10;&#10;Description automatically generated">
            <a:extLst>
              <a:ext uri="{FF2B5EF4-FFF2-40B4-BE49-F238E27FC236}">
                <a16:creationId xmlns:a16="http://schemas.microsoft.com/office/drawing/2014/main" id="{DA5F4DE9-2AE8-7D05-9871-450A50695A2D}"/>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267504" y="2746112"/>
            <a:ext cx="984955" cy="984955"/>
          </a:xfrm>
          <a:prstGeom prst="rect">
            <a:avLst/>
          </a:prstGeom>
        </p:spPr>
      </p:pic>
      <p:sp>
        <p:nvSpPr>
          <p:cNvPr id="12" name="TextBox 11">
            <a:extLst>
              <a:ext uri="{FF2B5EF4-FFF2-40B4-BE49-F238E27FC236}">
                <a16:creationId xmlns:a16="http://schemas.microsoft.com/office/drawing/2014/main" id="{F29155B4-23A3-1D35-4C37-6548FDA5A90D}"/>
              </a:ext>
            </a:extLst>
          </p:cNvPr>
          <p:cNvSpPr txBox="1"/>
          <p:nvPr/>
        </p:nvSpPr>
        <p:spPr>
          <a:xfrm>
            <a:off x="1129919" y="3662058"/>
            <a:ext cx="1327608" cy="276999"/>
          </a:xfrm>
          <a:prstGeom prst="rect">
            <a:avLst/>
          </a:prstGeom>
          <a:noFill/>
        </p:spPr>
        <p:txBody>
          <a:bodyPr wrap="non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dirty="0"/>
              <a:t>Files/Documents</a:t>
            </a:r>
          </a:p>
        </p:txBody>
      </p:sp>
      <p:pic>
        <p:nvPicPr>
          <p:cNvPr id="13" name="Picture 46" descr="Cloud Data, Cloud computing, web development, Hosting, Multimedia,  networking icon">
            <a:extLst>
              <a:ext uri="{FF2B5EF4-FFF2-40B4-BE49-F238E27FC236}">
                <a16:creationId xmlns:a16="http://schemas.microsoft.com/office/drawing/2014/main" id="{D4ECB07B-DDCC-B86B-5701-142BB5AF226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1664" y="2089729"/>
            <a:ext cx="721928" cy="72192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Pipeline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5526" y="3824643"/>
            <a:ext cx="1371600" cy="246221"/>
          </a:xfrm>
          <a:prstGeom prst="rect">
            <a:avLst/>
          </a:prstGeom>
        </p:spPr>
        <p:txBody>
          <a:bodyPr wrap="square" lIns="0" tIns="0" rIns="0" bIns="0">
            <a:spAutoFit/>
          </a:bodyPr>
          <a:lstStyle/>
          <a:p>
            <a:pPr algn="ctr"/>
            <a:r>
              <a:rPr lang="en-US" b="1" dirty="0">
                <a:solidFill>
                  <a:schemeClr val="bg1"/>
                </a:solidFill>
                <a:latin typeface="Arial" panose="020B0604020202020204" pitchFamily="34" charset="0"/>
                <a:cs typeface="Arial" panose="020B0604020202020204" pitchFamily="34" charset="0"/>
              </a:rPr>
              <a:t>Data Source</a:t>
            </a:r>
          </a:p>
        </p:txBody>
      </p:sp>
      <p:sp>
        <p:nvSpPr>
          <p:cNvPr id="47" name="Rectangle 46">
            <a:extLst>
              <a:ext uri="{FF2B5EF4-FFF2-40B4-BE49-F238E27FC236}">
                <a16:creationId xmlns:a16="http://schemas.microsoft.com/office/drawing/2014/main" id="{1751D31D-3535-411D-8BAC-95CCC90AB185}"/>
              </a:ext>
            </a:extLst>
          </p:cNvPr>
          <p:cNvSpPr/>
          <p:nvPr/>
        </p:nvSpPr>
        <p:spPr>
          <a:xfrm>
            <a:off x="3230695" y="3824643"/>
            <a:ext cx="1371600" cy="246221"/>
          </a:xfrm>
          <a:prstGeom prst="rect">
            <a:avLst/>
          </a:prstGeom>
        </p:spPr>
        <p:txBody>
          <a:bodyPr wrap="square" lIns="0" tIns="0" rIns="0" bIns="0">
            <a:spAutoFit/>
          </a:bodyPr>
          <a:lstStyle/>
          <a:p>
            <a:pPr algn="ctr"/>
            <a:r>
              <a:rPr lang="en-US" b="1" dirty="0">
                <a:solidFill>
                  <a:schemeClr val="bg1"/>
                </a:solidFill>
                <a:latin typeface="Arial" panose="020B0604020202020204" pitchFamily="34" charset="0"/>
                <a:cs typeface="Arial" panose="020B0604020202020204" pitchFamily="34" charset="0"/>
              </a:rPr>
              <a:t>Collection</a:t>
            </a:r>
          </a:p>
        </p:txBody>
      </p:sp>
      <p:sp>
        <p:nvSpPr>
          <p:cNvPr id="48" name="Rectangle 47">
            <a:extLst>
              <a:ext uri="{FF2B5EF4-FFF2-40B4-BE49-F238E27FC236}">
                <a16:creationId xmlns:a16="http://schemas.microsoft.com/office/drawing/2014/main" id="{FA4D735A-8F75-4E2A-8F1A-CC303B0718BA}"/>
              </a:ext>
            </a:extLst>
          </p:cNvPr>
          <p:cNvSpPr/>
          <p:nvPr/>
        </p:nvSpPr>
        <p:spPr>
          <a:xfrm>
            <a:off x="5362394" y="3824643"/>
            <a:ext cx="1371600" cy="246221"/>
          </a:xfrm>
          <a:prstGeom prst="rect">
            <a:avLst/>
          </a:prstGeom>
        </p:spPr>
        <p:txBody>
          <a:bodyPr wrap="square" lIns="0" tIns="0" rIns="0" bIns="0">
            <a:spAutoFit/>
          </a:bodyPr>
          <a:lstStyle/>
          <a:p>
            <a:pPr algn="ctr"/>
            <a:r>
              <a:rPr lang="en-US" b="1" dirty="0">
                <a:solidFill>
                  <a:schemeClr val="bg1"/>
                </a:solidFill>
                <a:latin typeface="Arial" panose="020B0604020202020204" pitchFamily="34" charset="0"/>
                <a:cs typeface="Arial" panose="020B0604020202020204" pitchFamily="34" charset="0"/>
              </a:rPr>
              <a:t>Processing</a:t>
            </a:r>
          </a:p>
        </p:txBody>
      </p:sp>
      <p:sp>
        <p:nvSpPr>
          <p:cNvPr id="49" name="Rectangle 48">
            <a:extLst>
              <a:ext uri="{FF2B5EF4-FFF2-40B4-BE49-F238E27FC236}">
                <a16:creationId xmlns:a16="http://schemas.microsoft.com/office/drawing/2014/main" id="{54AB9282-0505-49EB-AABF-998083225E3A}"/>
              </a:ext>
            </a:extLst>
          </p:cNvPr>
          <p:cNvSpPr/>
          <p:nvPr/>
        </p:nvSpPr>
        <p:spPr>
          <a:xfrm>
            <a:off x="7571718" y="3824642"/>
            <a:ext cx="1371600" cy="246221"/>
          </a:xfrm>
          <a:prstGeom prst="rect">
            <a:avLst/>
          </a:prstGeom>
        </p:spPr>
        <p:txBody>
          <a:bodyPr wrap="square" lIns="0" tIns="0" rIns="0" bIns="0">
            <a:spAutoFit/>
          </a:bodyPr>
          <a:lstStyle/>
          <a:p>
            <a:pPr algn="ctr"/>
            <a:r>
              <a:rPr lang="en-US" b="1" dirty="0">
                <a:solidFill>
                  <a:schemeClr val="bg1"/>
                </a:solidFill>
                <a:latin typeface="Arial" panose="020B0604020202020204" pitchFamily="34" charset="0"/>
                <a:cs typeface="Arial" panose="020B0604020202020204" pitchFamily="34" charset="0"/>
              </a:rPr>
              <a:t>Storage</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5" y="3824642"/>
            <a:ext cx="1488431" cy="276999"/>
          </a:xfrm>
          <a:prstGeom prst="rect">
            <a:avLst/>
          </a:prstGeom>
        </p:spPr>
        <p:txBody>
          <a:bodyPr wrap="square" lIns="0" tIns="0" rIns="0" bIns="0">
            <a:spAutoFit/>
          </a:bodyPr>
          <a:lstStyle/>
          <a:p>
            <a:pPr algn="ctr"/>
            <a:r>
              <a:rPr lang="en-US" b="1" dirty="0">
                <a:solidFill>
                  <a:schemeClr val="bg1"/>
                </a:solidFill>
                <a:latin typeface="Arial" panose="020B0604020202020204" pitchFamily="34" charset="0"/>
                <a:cs typeface="Arial" panose="020B0604020202020204" pitchFamily="34" charset="0"/>
              </a:rPr>
              <a:t>Consumption</a:t>
            </a:r>
          </a:p>
        </p:txBody>
      </p:sp>
      <p:sp>
        <p:nvSpPr>
          <p:cNvPr id="51" name="Rectangle 50">
            <a:extLst>
              <a:ext uri="{FF2B5EF4-FFF2-40B4-BE49-F238E27FC236}">
                <a16:creationId xmlns:a16="http://schemas.microsoft.com/office/drawing/2014/main" id="{8AA18108-5B8B-4147-84A7-D30A16BEC4EA}"/>
              </a:ext>
            </a:extLst>
          </p:cNvPr>
          <p:cNvSpPr/>
          <p:nvPr/>
        </p:nvSpPr>
        <p:spPr>
          <a:xfrm>
            <a:off x="885305" y="4484772"/>
            <a:ext cx="1752042" cy="738664"/>
          </a:xfrm>
          <a:prstGeom prst="rect">
            <a:avLst/>
          </a:prstGeom>
        </p:spPr>
        <p:txBody>
          <a:bodyPr wrap="square" lIns="0" tIns="0" rIns="0" bIns="0">
            <a:spAutoFit/>
          </a:bodyPr>
          <a:lstStyle/>
          <a:p>
            <a:pPr algn="ctr"/>
            <a:r>
              <a:rPr lang="en-US" sz="1600" dirty="0">
                <a:solidFill>
                  <a:schemeClr val="bg1"/>
                </a:solidFill>
                <a:latin typeface="Arial" panose="020B0604020202020204" pitchFamily="34" charset="0"/>
                <a:cs typeface="Arial" panose="020B0604020202020204" pitchFamily="34" charset="0"/>
              </a:rPr>
              <a:t>Batch </a:t>
            </a:r>
          </a:p>
          <a:p>
            <a:pPr algn="ctr"/>
            <a:r>
              <a:rPr lang="en-US" sz="1600" dirty="0">
                <a:solidFill>
                  <a:schemeClr val="bg1"/>
                </a:solidFill>
                <a:latin typeface="Arial" panose="020B0604020202020204" pitchFamily="34" charset="0"/>
                <a:cs typeface="Arial" panose="020B0604020202020204" pitchFamily="34" charset="0"/>
              </a:rPr>
              <a:t>&amp;</a:t>
            </a:r>
          </a:p>
          <a:p>
            <a:pPr algn="ctr"/>
            <a:r>
              <a:rPr lang="en-US" sz="1600" dirty="0">
                <a:solidFill>
                  <a:schemeClr val="bg1"/>
                </a:solidFill>
                <a:latin typeface="Arial" panose="020B0604020202020204" pitchFamily="34" charset="0"/>
                <a:cs typeface="Arial" panose="020B0604020202020204" pitchFamily="34" charset="0"/>
              </a:rPr>
              <a:t>Streaming Data</a:t>
            </a:r>
          </a:p>
        </p:txBody>
      </p:sp>
      <p:sp>
        <p:nvSpPr>
          <p:cNvPr id="52" name="Rectangle 51">
            <a:extLst>
              <a:ext uri="{FF2B5EF4-FFF2-40B4-BE49-F238E27FC236}">
                <a16:creationId xmlns:a16="http://schemas.microsoft.com/office/drawing/2014/main" id="{A8534162-B6E2-4579-9DAD-AD8DE07459BC}"/>
              </a:ext>
            </a:extLst>
          </p:cNvPr>
          <p:cNvSpPr/>
          <p:nvPr/>
        </p:nvSpPr>
        <p:spPr>
          <a:xfrm>
            <a:off x="3040474" y="4607883"/>
            <a:ext cx="1752042" cy="246221"/>
          </a:xfrm>
          <a:prstGeom prst="rect">
            <a:avLst/>
          </a:prstGeom>
        </p:spPr>
        <p:txBody>
          <a:bodyPr wrap="square" lIns="0" tIns="0" rIns="0" bIns="0">
            <a:spAutoFit/>
          </a:bodyPr>
          <a:lstStyle/>
          <a:p>
            <a:pPr algn="ctr"/>
            <a:r>
              <a:rPr lang="en-US" sz="1600" dirty="0">
                <a:solidFill>
                  <a:schemeClr val="bg1"/>
                </a:solidFill>
                <a:latin typeface="Arial" panose="020B0604020202020204" pitchFamily="34" charset="0"/>
                <a:cs typeface="Arial" panose="020B0604020202020204" pitchFamily="34" charset="0"/>
              </a:rPr>
              <a:t>Data Ingestion</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4484545"/>
            <a:ext cx="1752042" cy="467051"/>
          </a:xfrm>
          <a:prstGeom prst="rect">
            <a:avLst/>
          </a:prstGeom>
        </p:spPr>
        <p:txBody>
          <a:bodyPr wrap="square" lIns="0" tIns="0" rIns="0" bIns="0">
            <a:spAutoFit/>
          </a:bodyPr>
          <a:lstStyle/>
          <a:p>
            <a:pPr algn="ctr"/>
            <a:r>
              <a:rPr lang="en-US" sz="1600" dirty="0">
                <a:solidFill>
                  <a:schemeClr val="bg1"/>
                </a:solidFill>
                <a:latin typeface="Arial" panose="020B0604020202020204" pitchFamily="34" charset="0"/>
                <a:cs typeface="Arial" panose="020B0604020202020204" pitchFamily="34" charset="0"/>
              </a:rPr>
              <a:t>Validation, Clearing &amp; Transformation</a:t>
            </a:r>
          </a:p>
        </p:txBody>
      </p:sp>
      <p:sp>
        <p:nvSpPr>
          <p:cNvPr id="54" name="Rectangle 53">
            <a:extLst>
              <a:ext uri="{FF2B5EF4-FFF2-40B4-BE49-F238E27FC236}">
                <a16:creationId xmlns:a16="http://schemas.microsoft.com/office/drawing/2014/main" id="{28FF18A5-7B4E-4493-B38D-E732E033F82F}"/>
              </a:ext>
            </a:extLst>
          </p:cNvPr>
          <p:cNvSpPr/>
          <p:nvPr/>
        </p:nvSpPr>
        <p:spPr>
          <a:xfrm>
            <a:off x="7381497" y="4474413"/>
            <a:ext cx="1752042" cy="467051"/>
          </a:xfrm>
          <a:prstGeom prst="rect">
            <a:avLst/>
          </a:prstGeom>
        </p:spPr>
        <p:txBody>
          <a:bodyPr wrap="square" lIns="0" tIns="0" rIns="0" bIns="0">
            <a:spAutoFit/>
          </a:bodyPr>
          <a:lstStyle/>
          <a:p>
            <a:pPr algn="ctr"/>
            <a:r>
              <a:rPr lang="en-US" sz="1600" dirty="0">
                <a:solidFill>
                  <a:schemeClr val="bg1"/>
                </a:solidFill>
                <a:latin typeface="Arial" panose="020B0604020202020204" pitchFamily="34" charset="0"/>
                <a:cs typeface="Arial" panose="020B0604020202020204" pitchFamily="34" charset="0"/>
              </a:rPr>
              <a:t>Data Warehouse / Data Lakes</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4484545"/>
            <a:ext cx="1752042" cy="710707"/>
          </a:xfrm>
          <a:prstGeom prst="rect">
            <a:avLst/>
          </a:prstGeom>
        </p:spPr>
        <p:txBody>
          <a:bodyPr wrap="square" lIns="0" tIns="0" rIns="0" bIns="0">
            <a:spAutoFit/>
          </a:bodyPr>
          <a:lstStyle/>
          <a:p>
            <a:pPr algn="ctr"/>
            <a:r>
              <a:rPr lang="en-US" sz="1600" dirty="0">
                <a:solidFill>
                  <a:schemeClr val="bg1"/>
                </a:solidFill>
                <a:latin typeface="Arial" panose="020B0604020202020204" pitchFamily="34" charset="0"/>
                <a:cs typeface="Arial" panose="020B0604020202020204" pitchFamily="34" charset="0"/>
              </a:rPr>
              <a:t>Analytics </a:t>
            </a:r>
          </a:p>
          <a:p>
            <a:pPr algn="ctr"/>
            <a:r>
              <a:rPr lang="en-US" sz="1600" dirty="0">
                <a:solidFill>
                  <a:schemeClr val="bg1"/>
                </a:solidFill>
                <a:latin typeface="Arial" panose="020B0604020202020204" pitchFamily="34" charset="0"/>
                <a:cs typeface="Arial" panose="020B0604020202020204" pitchFamily="34" charset="0"/>
              </a:rPr>
              <a:t>&amp; </a:t>
            </a:r>
          </a:p>
          <a:p>
            <a:pPr algn="ctr"/>
            <a:r>
              <a:rPr lang="en-US" sz="1600" dirty="0">
                <a:solidFill>
                  <a:schemeClr val="bg1"/>
                </a:solidFill>
                <a:latin typeface="Arial" panose="020B0604020202020204" pitchFamily="34" charset="0"/>
                <a:cs typeface="Arial" panose="020B0604020202020204" pitchFamily="34" charset="0"/>
              </a:rPr>
              <a:t>Business Insights</a:t>
            </a:r>
          </a:p>
        </p:txBody>
      </p:sp>
      <p:pic>
        <p:nvPicPr>
          <p:cNvPr id="5" name="Picture 4" descr="A blue arrow pointing to the left&#10;&#10;Description automatically generated">
            <a:extLst>
              <a:ext uri="{FF2B5EF4-FFF2-40B4-BE49-F238E27FC236}">
                <a16:creationId xmlns:a16="http://schemas.microsoft.com/office/drawing/2014/main" id="{108BD7D6-C056-E4AD-29E0-E19D1E068D3E}"/>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1134121" y="800600"/>
            <a:ext cx="1710604" cy="1282953"/>
          </a:xfrm>
          <a:prstGeom prst="rect">
            <a:avLst/>
          </a:prstGeom>
        </p:spPr>
      </p:pic>
      <p:pic>
        <p:nvPicPr>
          <p:cNvPr id="6" name="Picture 5" descr="A blue arrow pointing to the left&#10;&#10;Description automatically generated">
            <a:extLst>
              <a:ext uri="{FF2B5EF4-FFF2-40B4-BE49-F238E27FC236}">
                <a16:creationId xmlns:a16="http://schemas.microsoft.com/office/drawing/2014/main" id="{FC34317A-5EA9-B86F-94FA-844DF8990DD5}"/>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3322981" y="801814"/>
            <a:ext cx="1710604" cy="1282953"/>
          </a:xfrm>
          <a:prstGeom prst="rect">
            <a:avLst/>
          </a:prstGeom>
        </p:spPr>
      </p:pic>
      <p:pic>
        <p:nvPicPr>
          <p:cNvPr id="7" name="Picture 6" descr="A blue arrow pointing to the left&#10;&#10;Description automatically generated">
            <a:extLst>
              <a:ext uri="{FF2B5EF4-FFF2-40B4-BE49-F238E27FC236}">
                <a16:creationId xmlns:a16="http://schemas.microsoft.com/office/drawing/2014/main" id="{246B5F71-8EF7-0160-95A5-BC734CEEE02C}"/>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5489779" y="795991"/>
            <a:ext cx="1710604" cy="1282953"/>
          </a:xfrm>
          <a:prstGeom prst="rect">
            <a:avLst/>
          </a:prstGeom>
        </p:spPr>
      </p:pic>
      <p:pic>
        <p:nvPicPr>
          <p:cNvPr id="10" name="Picture 9" descr="A blue arrow pointing to the left&#10;&#10;Description automatically generated">
            <a:extLst>
              <a:ext uri="{FF2B5EF4-FFF2-40B4-BE49-F238E27FC236}">
                <a16:creationId xmlns:a16="http://schemas.microsoft.com/office/drawing/2014/main" id="{4A6E82EE-C723-D869-18D9-FEAD914B5BA8}"/>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7614611" y="752754"/>
            <a:ext cx="1710604" cy="1282953"/>
          </a:xfrm>
          <a:prstGeom prst="rect">
            <a:avLst/>
          </a:prstGeom>
        </p:spPr>
      </p:pic>
      <p:pic>
        <p:nvPicPr>
          <p:cNvPr id="19" name="Picture 18">
            <a:extLst>
              <a:ext uri="{FF2B5EF4-FFF2-40B4-BE49-F238E27FC236}">
                <a16:creationId xmlns:a16="http://schemas.microsoft.com/office/drawing/2014/main" id="{4FD4D78B-AA4E-2EC6-6C63-C4B8A6B5CF91}"/>
              </a:ext>
            </a:extLst>
          </p:cNvPr>
          <p:cNvPicPr>
            <a:picLocks noChangeAspect="1"/>
          </p:cNvPicPr>
          <p:nvPr/>
        </p:nvPicPr>
        <p:blipFill>
          <a:blip r:embed="rId17"/>
          <a:stretch>
            <a:fillRect/>
          </a:stretch>
        </p:blipFill>
        <p:spPr>
          <a:xfrm>
            <a:off x="3423921" y="2374374"/>
            <a:ext cx="985148" cy="8963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C9A7DDF8-76F8-21B3-8B07-1EE77A2A79A5}"/>
              </a:ext>
            </a:extLst>
          </p:cNvPr>
          <p:cNvPicPr>
            <a:picLocks noChangeAspect="1"/>
          </p:cNvPicPr>
          <p:nvPr/>
        </p:nvPicPr>
        <p:blipFill>
          <a:blip r:embed="rId18"/>
          <a:stretch>
            <a:fillRect/>
          </a:stretch>
        </p:blipFill>
        <p:spPr>
          <a:xfrm>
            <a:off x="5555620" y="2342576"/>
            <a:ext cx="985148" cy="954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20">
            <a:extLst>
              <a:ext uri="{FF2B5EF4-FFF2-40B4-BE49-F238E27FC236}">
                <a16:creationId xmlns:a16="http://schemas.microsoft.com/office/drawing/2014/main" id="{B323A5E3-00A8-FA15-C3F3-B9F121D9A8D2}"/>
              </a:ext>
            </a:extLst>
          </p:cNvPr>
          <p:cNvPicPr>
            <a:picLocks noChangeAspect="1"/>
          </p:cNvPicPr>
          <p:nvPr/>
        </p:nvPicPr>
        <p:blipFill>
          <a:blip r:embed="rId19"/>
          <a:stretch>
            <a:fillRect/>
          </a:stretch>
        </p:blipFill>
        <p:spPr>
          <a:xfrm>
            <a:off x="1141218" y="2361254"/>
            <a:ext cx="1083253" cy="9073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descr="A cloud and a stack of coins&#10;&#10;Description automatically generated">
            <a:extLst>
              <a:ext uri="{FF2B5EF4-FFF2-40B4-BE49-F238E27FC236}">
                <a16:creationId xmlns:a16="http://schemas.microsoft.com/office/drawing/2014/main" id="{92802A82-38BC-6D7D-41CC-C4C4EFAA88C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772986" y="2311834"/>
            <a:ext cx="969064" cy="9690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9" name="Picture 28" descr="A graph with a line and a graph&#10;&#10;Description automatically generated with medium confidence">
            <a:extLst>
              <a:ext uri="{FF2B5EF4-FFF2-40B4-BE49-F238E27FC236}">
                <a16:creationId xmlns:a16="http://schemas.microsoft.com/office/drawing/2014/main" id="{F5913000-5262-CCF3-F5D9-7BB25A6029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5580" y="2311833"/>
            <a:ext cx="998820" cy="9604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2569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064869" y="522898"/>
            <a:ext cx="312713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31531" y="332236"/>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Architecture Tool Blueprint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091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D65D3685-1890-7BE2-D976-0A36CF779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0589" y="387156"/>
            <a:ext cx="7610491" cy="594794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blue paper with black lines&#10;&#10;Description automatically generated">
            <a:extLst>
              <a:ext uri="{FF2B5EF4-FFF2-40B4-BE49-F238E27FC236}">
                <a16:creationId xmlns:a16="http://schemas.microsoft.com/office/drawing/2014/main" id="{A7F0CCA4-E8A2-71A2-C569-865CD3AB6E5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267504" y="2746112"/>
            <a:ext cx="984955" cy="984955"/>
          </a:xfrm>
          <a:prstGeom prst="rect">
            <a:avLst/>
          </a:prstGeom>
        </p:spPr>
      </p:pic>
      <p:pic>
        <p:nvPicPr>
          <p:cNvPr id="26" name="Picture 25" descr="A group of red cubes&#10;&#10;Description automatically generated">
            <a:extLst>
              <a:ext uri="{FF2B5EF4-FFF2-40B4-BE49-F238E27FC236}">
                <a16:creationId xmlns:a16="http://schemas.microsoft.com/office/drawing/2014/main" id="{EEB02E90-1078-C937-5FA0-6A923EC0088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flipH="1">
            <a:off x="3019027" y="3019789"/>
            <a:ext cx="384720" cy="463926"/>
          </a:xfrm>
          <a:prstGeom prst="rect">
            <a:avLst/>
          </a:prstGeom>
        </p:spPr>
      </p:pic>
      <p:sp>
        <p:nvSpPr>
          <p:cNvPr id="28" name="TextBox 27">
            <a:extLst>
              <a:ext uri="{FF2B5EF4-FFF2-40B4-BE49-F238E27FC236}">
                <a16:creationId xmlns:a16="http://schemas.microsoft.com/office/drawing/2014/main" id="{FC5E004C-6036-AF8D-63C5-A3AD418C221B}"/>
              </a:ext>
            </a:extLst>
          </p:cNvPr>
          <p:cNvSpPr txBox="1"/>
          <p:nvPr/>
        </p:nvSpPr>
        <p:spPr>
          <a:xfrm>
            <a:off x="3008253" y="3456197"/>
            <a:ext cx="372218"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S3</a:t>
            </a:r>
          </a:p>
        </p:txBody>
      </p:sp>
      <p:pic>
        <p:nvPicPr>
          <p:cNvPr id="2060" name="Picture 12">
            <a:extLst>
              <a:ext uri="{FF2B5EF4-FFF2-40B4-BE49-F238E27FC236}">
                <a16:creationId xmlns:a16="http://schemas.microsoft.com/office/drawing/2014/main" id="{24851F76-2C47-2F9E-DDF2-A12FCF83EC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5471" y="2681497"/>
            <a:ext cx="1320800" cy="15494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665C5F93-CC2D-0758-409A-739C082E810A}"/>
              </a:ext>
            </a:extLst>
          </p:cNvPr>
          <p:cNvSpPr/>
          <p:nvPr/>
        </p:nvSpPr>
        <p:spPr>
          <a:xfrm>
            <a:off x="4842933" y="2190044"/>
            <a:ext cx="2844800" cy="2587343"/>
          </a:xfrm>
          <a:prstGeom prst="rect">
            <a:avLst/>
          </a:prstGeom>
          <a:noFill/>
          <a:ln>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80" name="Picture 32">
            <a:extLst>
              <a:ext uri="{FF2B5EF4-FFF2-40B4-BE49-F238E27FC236}">
                <a16:creationId xmlns:a16="http://schemas.microsoft.com/office/drawing/2014/main" id="{C7D2DE98-F3E3-76E7-91B5-8B30064AF1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1802" y="2784314"/>
            <a:ext cx="877099" cy="1277056"/>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a:extLst>
              <a:ext uri="{FF2B5EF4-FFF2-40B4-BE49-F238E27FC236}">
                <a16:creationId xmlns:a16="http://schemas.microsoft.com/office/drawing/2014/main" id="{DF4FA4D9-00D4-1DA8-8F04-0F51B7F082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51231" y="4061370"/>
            <a:ext cx="1168700" cy="1048491"/>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a:extLst>
              <a:ext uri="{FF2B5EF4-FFF2-40B4-BE49-F238E27FC236}">
                <a16:creationId xmlns:a16="http://schemas.microsoft.com/office/drawing/2014/main" id="{63CDFB21-4568-9ED8-2047-82A64D6493C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42403" y="1252041"/>
            <a:ext cx="970305" cy="912203"/>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a:extLst>
              <a:ext uri="{FF2B5EF4-FFF2-40B4-BE49-F238E27FC236}">
                <a16:creationId xmlns:a16="http://schemas.microsoft.com/office/drawing/2014/main" id="{AFAE1717-71A8-A970-B69D-288B1B61BA03}"/>
              </a:ext>
            </a:extLst>
          </p:cNvPr>
          <p:cNvCxnSpPr>
            <a:cxnSpLocks/>
            <a:stCxn id="15" idx="3"/>
          </p:cNvCxnSpPr>
          <p:nvPr/>
        </p:nvCxnSpPr>
        <p:spPr>
          <a:xfrm>
            <a:off x="2252459" y="3238590"/>
            <a:ext cx="69633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A95D0DFA-234E-1161-89C3-B3953A7B9030}"/>
              </a:ext>
            </a:extLst>
          </p:cNvPr>
          <p:cNvCxnSpPr>
            <a:cxnSpLocks/>
          </p:cNvCxnSpPr>
          <p:nvPr/>
        </p:nvCxnSpPr>
        <p:spPr>
          <a:xfrm>
            <a:off x="4685471" y="3249330"/>
            <a:ext cx="2997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8399D701-B43F-7EB1-9412-0865B3D82296}"/>
              </a:ext>
            </a:extLst>
          </p:cNvPr>
          <p:cNvCxnSpPr>
            <a:cxnSpLocks/>
          </p:cNvCxnSpPr>
          <p:nvPr/>
        </p:nvCxnSpPr>
        <p:spPr>
          <a:xfrm>
            <a:off x="5757372" y="3249330"/>
            <a:ext cx="77487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Elbow Connector 43">
            <a:extLst>
              <a:ext uri="{FF2B5EF4-FFF2-40B4-BE49-F238E27FC236}">
                <a16:creationId xmlns:a16="http://schemas.microsoft.com/office/drawing/2014/main" id="{4D2F5E08-F459-F740-4AC8-867392F63D19}"/>
              </a:ext>
            </a:extLst>
          </p:cNvPr>
          <p:cNvCxnSpPr>
            <a:cxnSpLocks/>
            <a:endCxn id="2084" idx="1"/>
          </p:cNvCxnSpPr>
          <p:nvPr/>
        </p:nvCxnSpPr>
        <p:spPr>
          <a:xfrm rot="5400000" flipH="1" flipV="1">
            <a:off x="6788291" y="1830203"/>
            <a:ext cx="1076172" cy="83205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6" name="Elbow Connector 45">
            <a:extLst>
              <a:ext uri="{FF2B5EF4-FFF2-40B4-BE49-F238E27FC236}">
                <a16:creationId xmlns:a16="http://schemas.microsoft.com/office/drawing/2014/main" id="{6B6860E4-20E8-DEC7-54E7-B4C89CF7F046}"/>
              </a:ext>
            </a:extLst>
          </p:cNvPr>
          <p:cNvCxnSpPr>
            <a:cxnSpLocks/>
            <a:stCxn id="2080" idx="2"/>
          </p:cNvCxnSpPr>
          <p:nvPr/>
        </p:nvCxnSpPr>
        <p:spPr>
          <a:xfrm rot="16200000" flipH="1">
            <a:off x="7200203" y="3771519"/>
            <a:ext cx="458842" cy="103854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2086" name="Picture 38">
            <a:extLst>
              <a:ext uri="{FF2B5EF4-FFF2-40B4-BE49-F238E27FC236}">
                <a16:creationId xmlns:a16="http://schemas.microsoft.com/office/drawing/2014/main" id="{96FBB1B3-B3C3-328A-6C47-6312BFBEA66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2871" y="1195643"/>
            <a:ext cx="724729" cy="862428"/>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a:extLst>
              <a:ext uri="{FF2B5EF4-FFF2-40B4-BE49-F238E27FC236}">
                <a16:creationId xmlns:a16="http://schemas.microsoft.com/office/drawing/2014/main" id="{CB3B21CA-0EAF-0702-6128-84119385B027}"/>
              </a:ext>
            </a:extLst>
          </p:cNvPr>
          <p:cNvCxnSpPr>
            <a:cxnSpLocks/>
          </p:cNvCxnSpPr>
          <p:nvPr/>
        </p:nvCxnSpPr>
        <p:spPr>
          <a:xfrm>
            <a:off x="8712708" y="1633710"/>
            <a:ext cx="70432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51" name="Picture 50" descr="A graph with a line and a graph&#10;&#10;Description automatically generated with medium confidence">
            <a:extLst>
              <a:ext uri="{FF2B5EF4-FFF2-40B4-BE49-F238E27FC236}">
                <a16:creationId xmlns:a16="http://schemas.microsoft.com/office/drawing/2014/main" id="{2520BF82-6F72-CDE2-7C64-0E6B9232979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24560" y="4230897"/>
            <a:ext cx="533040" cy="533040"/>
          </a:xfrm>
          <a:prstGeom prst="rect">
            <a:avLst/>
          </a:prstGeom>
        </p:spPr>
      </p:pic>
      <p:cxnSp>
        <p:nvCxnSpPr>
          <p:cNvPr id="54" name="Straight Arrow Connector 53">
            <a:extLst>
              <a:ext uri="{FF2B5EF4-FFF2-40B4-BE49-F238E27FC236}">
                <a16:creationId xmlns:a16="http://schemas.microsoft.com/office/drawing/2014/main" id="{E9B22C42-C4B5-EF6F-BA39-07F2B3582678}"/>
              </a:ext>
            </a:extLst>
          </p:cNvPr>
          <p:cNvCxnSpPr>
            <a:cxnSpLocks/>
          </p:cNvCxnSpPr>
          <p:nvPr/>
        </p:nvCxnSpPr>
        <p:spPr>
          <a:xfrm>
            <a:off x="8712708" y="4585615"/>
            <a:ext cx="70432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TextBox 54">
            <a:extLst>
              <a:ext uri="{FF2B5EF4-FFF2-40B4-BE49-F238E27FC236}">
                <a16:creationId xmlns:a16="http://schemas.microsoft.com/office/drawing/2014/main" id="{75842085-84A7-7FC1-4BED-4AB9763EB089}"/>
              </a:ext>
            </a:extLst>
          </p:cNvPr>
          <p:cNvSpPr txBox="1"/>
          <p:nvPr/>
        </p:nvSpPr>
        <p:spPr>
          <a:xfrm>
            <a:off x="9464997" y="4792064"/>
            <a:ext cx="652166" cy="276999"/>
          </a:xfrm>
          <a:prstGeom prst="rect">
            <a:avLst/>
          </a:prstGeom>
          <a:noFill/>
        </p:spPr>
        <p:txBody>
          <a:bodyPr wrap="non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dirty="0"/>
              <a:t>BI Tool</a:t>
            </a:r>
          </a:p>
        </p:txBody>
      </p:sp>
      <p:pic>
        <p:nvPicPr>
          <p:cNvPr id="2090" name="Picture 42" descr="Saving 35% on AWS Glue Jobs. Leveraging Flex Executions for saving… | by  Prakshal Jain | Clairvoyant Blog">
            <a:extLst>
              <a:ext uri="{FF2B5EF4-FFF2-40B4-BE49-F238E27FC236}">
                <a16:creationId xmlns:a16="http://schemas.microsoft.com/office/drawing/2014/main" id="{20D57855-5987-39F2-CEC3-F320871BC93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46042" y="2185202"/>
            <a:ext cx="459952" cy="45995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FCEC06A5-7069-18E6-2DD8-CD54EEB9410B}"/>
              </a:ext>
            </a:extLst>
          </p:cNvPr>
          <p:cNvSpPr txBox="1"/>
          <p:nvPr/>
        </p:nvSpPr>
        <p:spPr>
          <a:xfrm>
            <a:off x="5242916" y="2197138"/>
            <a:ext cx="89710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AWS Glue</a:t>
            </a:r>
          </a:p>
        </p:txBody>
      </p:sp>
      <p:sp>
        <p:nvSpPr>
          <p:cNvPr id="60" name="TextBox 59">
            <a:extLst>
              <a:ext uri="{FF2B5EF4-FFF2-40B4-BE49-F238E27FC236}">
                <a16:creationId xmlns:a16="http://schemas.microsoft.com/office/drawing/2014/main" id="{DB243CA7-3BC9-7C18-06EB-0D46E040D9CC}"/>
              </a:ext>
            </a:extLst>
          </p:cNvPr>
          <p:cNvSpPr txBox="1"/>
          <p:nvPr/>
        </p:nvSpPr>
        <p:spPr>
          <a:xfrm>
            <a:off x="1129919" y="3662058"/>
            <a:ext cx="1327608" cy="276999"/>
          </a:xfrm>
          <a:prstGeom prst="rect">
            <a:avLst/>
          </a:prstGeom>
          <a:noFill/>
        </p:spPr>
        <p:txBody>
          <a:bodyPr wrap="non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dirty="0"/>
              <a:t>Files/Documents</a:t>
            </a:r>
          </a:p>
        </p:txBody>
      </p:sp>
      <p:pic>
        <p:nvPicPr>
          <p:cNvPr id="2094" name="Picture 46" descr="Cloud Data, Cloud computing, web development, Hosting, Multimedia,  networking icon">
            <a:extLst>
              <a:ext uri="{FF2B5EF4-FFF2-40B4-BE49-F238E27FC236}">
                <a16:creationId xmlns:a16="http://schemas.microsoft.com/office/drawing/2014/main" id="{1A5D1058-8001-76AD-95C8-97AE2FF3D9A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41664" y="2089729"/>
            <a:ext cx="721928" cy="7219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logo with text on it&#10;&#10;Description automatically generated">
            <a:extLst>
              <a:ext uri="{FF2B5EF4-FFF2-40B4-BE49-F238E27FC236}">
                <a16:creationId xmlns:a16="http://schemas.microsoft.com/office/drawing/2014/main" id="{E87228B4-234D-A4E5-49C5-C56CD7B5A32F}"/>
              </a:ext>
            </a:extLst>
          </p:cNvPr>
          <p:cNvPicPr>
            <a:picLocks noChangeAspect="1"/>
          </p:cNvPicPr>
          <p:nvPr/>
        </p:nvPicPr>
        <p:blipFill>
          <a:blip r:embed="rId16">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3345988" y="5058184"/>
            <a:ext cx="887801" cy="341249"/>
          </a:xfrm>
          <a:prstGeom prst="rect">
            <a:avLst/>
          </a:prstGeom>
        </p:spPr>
      </p:pic>
      <p:sp>
        <p:nvSpPr>
          <p:cNvPr id="2" name="Rectangle 1">
            <a:extLst>
              <a:ext uri="{FF2B5EF4-FFF2-40B4-BE49-F238E27FC236}">
                <a16:creationId xmlns:a16="http://schemas.microsoft.com/office/drawing/2014/main" id="{D2EAF508-EB1F-B944-BE4C-13C7D0B066A5}"/>
              </a:ext>
            </a:extLst>
          </p:cNvPr>
          <p:cNvSpPr/>
          <p:nvPr/>
        </p:nvSpPr>
        <p:spPr>
          <a:xfrm>
            <a:off x="2948797" y="2089729"/>
            <a:ext cx="5858203" cy="3353043"/>
          </a:xfrm>
          <a:prstGeom prst="rect">
            <a:avLst/>
          </a:prstGeom>
          <a:noFill/>
          <a:ln>
            <a:solidFill>
              <a:schemeClr val="accent4">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EDD8BE4-4839-8F58-4F3D-E0D78DBBC00D}"/>
              </a:ext>
            </a:extLst>
          </p:cNvPr>
          <p:cNvPicPr>
            <a:picLocks noChangeAspect="1"/>
          </p:cNvPicPr>
          <p:nvPr/>
        </p:nvPicPr>
        <p:blipFill>
          <a:blip r:embed="rId18"/>
          <a:stretch>
            <a:fillRect/>
          </a:stretch>
        </p:blipFill>
        <p:spPr>
          <a:xfrm>
            <a:off x="2974480" y="5069063"/>
            <a:ext cx="357177" cy="357177"/>
          </a:xfrm>
          <a:prstGeom prst="rect">
            <a:avLst/>
          </a:prstGeom>
        </p:spPr>
      </p:pic>
      <p:sp>
        <p:nvSpPr>
          <p:cNvPr id="5" name="TextBox 4">
            <a:extLst>
              <a:ext uri="{FF2B5EF4-FFF2-40B4-BE49-F238E27FC236}">
                <a16:creationId xmlns:a16="http://schemas.microsoft.com/office/drawing/2014/main" id="{79436EAF-9032-89BF-3ED1-092B956DC601}"/>
              </a:ext>
            </a:extLst>
          </p:cNvPr>
          <p:cNvSpPr txBox="1"/>
          <p:nvPr/>
        </p:nvSpPr>
        <p:spPr>
          <a:xfrm>
            <a:off x="6910351" y="6518364"/>
            <a:ext cx="5310043" cy="276999"/>
          </a:xfrm>
          <a:prstGeom prst="rect">
            <a:avLst/>
          </a:prstGeom>
          <a:noFill/>
        </p:spPr>
        <p:txBody>
          <a:bodyPr wrap="none" rtlCol="0">
            <a:spAutoFit/>
          </a:bodyPr>
          <a:lstStyle/>
          <a:p>
            <a:r>
              <a:rPr lang="en-US" sz="1200" i="1" dirty="0"/>
              <a:t>Note: Architecture may have a slight change as moving forward with the project. </a:t>
            </a:r>
          </a:p>
        </p:txBody>
      </p:sp>
      <p:sp>
        <p:nvSpPr>
          <p:cNvPr id="12" name="TextBox 11">
            <a:extLst>
              <a:ext uri="{FF2B5EF4-FFF2-40B4-BE49-F238E27FC236}">
                <a16:creationId xmlns:a16="http://schemas.microsoft.com/office/drawing/2014/main" id="{B3788196-CA26-6FE0-4A1C-45927CF95FFC}"/>
              </a:ext>
            </a:extLst>
          </p:cNvPr>
          <p:cNvSpPr txBox="1"/>
          <p:nvPr/>
        </p:nvSpPr>
        <p:spPr>
          <a:xfrm>
            <a:off x="2914853" y="3671669"/>
            <a:ext cx="671979" cy="415498"/>
          </a:xfrm>
          <a:prstGeom prst="rect">
            <a:avLst/>
          </a:prstGeom>
          <a:noFill/>
        </p:spPr>
        <p:txBody>
          <a:bodyPr wrap="none" rtlCol="0">
            <a:spAutoFit/>
          </a:bodyPr>
          <a:lstStyle/>
          <a:p>
            <a:pPr algn="ctr"/>
            <a:r>
              <a:rPr lang="en-US" sz="1050" dirty="0"/>
              <a:t>Landing </a:t>
            </a:r>
          </a:p>
          <a:p>
            <a:pPr algn="ctr"/>
            <a:r>
              <a:rPr lang="en-US" sz="1050" dirty="0"/>
              <a:t>zone</a:t>
            </a:r>
          </a:p>
        </p:txBody>
      </p:sp>
      <p:pic>
        <p:nvPicPr>
          <p:cNvPr id="17" name="Picture 16" descr="A group of red cubes&#10;&#10;Description automatically generated">
            <a:extLst>
              <a:ext uri="{FF2B5EF4-FFF2-40B4-BE49-F238E27FC236}">
                <a16:creationId xmlns:a16="http://schemas.microsoft.com/office/drawing/2014/main" id="{4E2B2CF5-F9BA-A870-AE97-70495149F66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flipH="1">
            <a:off x="4269408" y="3019789"/>
            <a:ext cx="384720" cy="463926"/>
          </a:xfrm>
          <a:prstGeom prst="rect">
            <a:avLst/>
          </a:prstGeom>
        </p:spPr>
      </p:pic>
      <p:cxnSp>
        <p:nvCxnSpPr>
          <p:cNvPr id="21" name="Straight Arrow Connector 20">
            <a:extLst>
              <a:ext uri="{FF2B5EF4-FFF2-40B4-BE49-F238E27FC236}">
                <a16:creationId xmlns:a16="http://schemas.microsoft.com/office/drawing/2014/main" id="{8BD866DC-9A38-85F9-B2AE-90DE982A3054}"/>
              </a:ext>
            </a:extLst>
          </p:cNvPr>
          <p:cNvCxnSpPr>
            <a:cxnSpLocks/>
          </p:cNvCxnSpPr>
          <p:nvPr/>
        </p:nvCxnSpPr>
        <p:spPr>
          <a:xfrm>
            <a:off x="3899411" y="3254717"/>
            <a:ext cx="2997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8E4C2447-2D55-B273-CCAB-DABD9A168602}"/>
              </a:ext>
            </a:extLst>
          </p:cNvPr>
          <p:cNvSpPr txBox="1"/>
          <p:nvPr/>
        </p:nvSpPr>
        <p:spPr>
          <a:xfrm>
            <a:off x="4284552" y="3479912"/>
            <a:ext cx="372218"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S3</a:t>
            </a:r>
          </a:p>
        </p:txBody>
      </p:sp>
      <p:pic>
        <p:nvPicPr>
          <p:cNvPr id="25" name="Picture 24" descr="A orange logo on a black background&#10;&#10;Description automatically generated">
            <a:extLst>
              <a:ext uri="{FF2B5EF4-FFF2-40B4-BE49-F238E27FC236}">
                <a16:creationId xmlns:a16="http://schemas.microsoft.com/office/drawing/2014/main" id="{70ABDF5A-A853-5D2E-0E1B-09D763FF64E8}"/>
              </a:ext>
            </a:extLst>
          </p:cNvPr>
          <p:cNvPicPr>
            <a:picLocks noChangeAspect="1"/>
          </p:cNvPicPr>
          <p:nvPr/>
        </p:nvPicPr>
        <p:blipFill>
          <a:blip r:embed="rId19">
            <a:extLst>
              <a:ext uri="{28A0092B-C50C-407E-A947-70E740481C1C}">
                <a14:useLocalDpi xmlns:a14="http://schemas.microsoft.com/office/drawing/2010/main" val="0"/>
              </a:ext>
              <a:ext uri="{837473B0-CC2E-450A-ABE3-18F120FF3D39}">
                <a1611:picAttrSrcUrl xmlns:a1611="http://schemas.microsoft.com/office/drawing/2016/11/main" r:id="rId20"/>
              </a:ext>
            </a:extLst>
          </a:blip>
          <a:stretch>
            <a:fillRect/>
          </a:stretch>
        </p:blipFill>
        <p:spPr>
          <a:xfrm>
            <a:off x="3630180" y="3057143"/>
            <a:ext cx="381000" cy="393700"/>
          </a:xfrm>
          <a:prstGeom prst="rect">
            <a:avLst/>
          </a:prstGeom>
        </p:spPr>
      </p:pic>
      <p:cxnSp>
        <p:nvCxnSpPr>
          <p:cNvPr id="29" name="Straight Arrow Connector 28">
            <a:extLst>
              <a:ext uri="{FF2B5EF4-FFF2-40B4-BE49-F238E27FC236}">
                <a16:creationId xmlns:a16="http://schemas.microsoft.com/office/drawing/2014/main" id="{CC35FD04-17E1-EC7D-39F4-DC064D5AA69F}"/>
              </a:ext>
            </a:extLst>
          </p:cNvPr>
          <p:cNvCxnSpPr>
            <a:cxnSpLocks/>
          </p:cNvCxnSpPr>
          <p:nvPr/>
        </p:nvCxnSpPr>
        <p:spPr>
          <a:xfrm>
            <a:off x="3403747" y="3238589"/>
            <a:ext cx="2997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4DF8C8B6-B881-4012-CB13-A7A94A0A0BC1}"/>
              </a:ext>
            </a:extLst>
          </p:cNvPr>
          <p:cNvSpPr txBox="1"/>
          <p:nvPr/>
        </p:nvSpPr>
        <p:spPr>
          <a:xfrm>
            <a:off x="3420457" y="2658814"/>
            <a:ext cx="747320" cy="461665"/>
          </a:xfrm>
          <a:prstGeom prst="rect">
            <a:avLst/>
          </a:prstGeom>
          <a:noFill/>
        </p:spPr>
        <p:txBody>
          <a:bodyPr wrap="none" rtlCol="0">
            <a:spAutoFit/>
          </a:bodyPr>
          <a:lstStyle/>
          <a:p>
            <a:r>
              <a:rPr lang="en-US" sz="1200" dirty="0"/>
              <a:t>Lambda </a:t>
            </a:r>
          </a:p>
          <a:p>
            <a:r>
              <a:rPr lang="en-US" sz="1200" dirty="0"/>
              <a:t>function</a:t>
            </a:r>
          </a:p>
        </p:txBody>
      </p:sp>
      <p:sp>
        <p:nvSpPr>
          <p:cNvPr id="32" name="TextBox 31">
            <a:extLst>
              <a:ext uri="{FF2B5EF4-FFF2-40B4-BE49-F238E27FC236}">
                <a16:creationId xmlns:a16="http://schemas.microsoft.com/office/drawing/2014/main" id="{3C0FAE2D-F902-63D0-88F3-9E971524B2BE}"/>
              </a:ext>
            </a:extLst>
          </p:cNvPr>
          <p:cNvSpPr txBox="1"/>
          <p:nvPr/>
        </p:nvSpPr>
        <p:spPr>
          <a:xfrm>
            <a:off x="3950624" y="3647519"/>
            <a:ext cx="901209" cy="415498"/>
          </a:xfrm>
          <a:prstGeom prst="rect">
            <a:avLst/>
          </a:prstGeom>
          <a:noFill/>
        </p:spPr>
        <p:txBody>
          <a:bodyPr wrap="none" rtlCol="0">
            <a:spAutoFit/>
          </a:bodyPr>
          <a:lstStyle/>
          <a:p>
            <a:pPr algn="ctr"/>
            <a:r>
              <a:rPr lang="en-US" sz="1050" dirty="0"/>
              <a:t>Transformed</a:t>
            </a:r>
          </a:p>
          <a:p>
            <a:pPr algn="ctr"/>
            <a:r>
              <a:rPr lang="en-US" sz="1050" dirty="0"/>
              <a:t>data</a:t>
            </a:r>
          </a:p>
        </p:txBody>
      </p:sp>
    </p:spTree>
    <p:extLst>
      <p:ext uri="{BB962C8B-B14F-4D97-AF65-F5344CB8AC3E}">
        <p14:creationId xmlns:p14="http://schemas.microsoft.com/office/powerpoint/2010/main" val="843768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26">
            <a:extLst>
              <a:ext uri="{FF2B5EF4-FFF2-40B4-BE49-F238E27FC236}">
                <a16:creationId xmlns:a16="http://schemas.microsoft.com/office/drawing/2014/main" id="{2F657C0A-9C83-76A2-015D-23EB7146D30B}"/>
              </a:ext>
              <a:ext uri="{C183D7F6-B498-43B3-948B-1728B52AA6E4}">
                <adec:decorative xmlns:adec="http://schemas.microsoft.com/office/drawing/2017/decorative" val="1"/>
              </a:ext>
            </a:extLst>
          </p:cNvPr>
          <p:cNvSpPr/>
          <p:nvPr/>
        </p:nvSpPr>
        <p:spPr>
          <a:xfrm>
            <a:off x="854831" y="3329936"/>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0" dirty="0">
                <a:solidFill>
                  <a:srgbClr val="FFFFFF"/>
                </a:solidFill>
                <a:effectLst/>
                <a:latin typeface="-apple-system"/>
              </a:rPr>
              <a:t>2. Data Preprocessing &amp;</a:t>
            </a:r>
          </a:p>
          <a:p>
            <a:pPr algn="ctr"/>
            <a:r>
              <a:rPr lang="en-US" sz="1400" b="1" i="0" dirty="0">
                <a:solidFill>
                  <a:srgbClr val="FFFFFF"/>
                </a:solidFill>
                <a:effectLst/>
                <a:latin typeface="-apple-system"/>
              </a:rPr>
              <a:t>AWS Setup</a:t>
            </a:r>
            <a:endParaRPr lang="en-US" sz="1400" dirty="0"/>
          </a:p>
        </p:txBody>
      </p:sp>
      <p:sp>
        <p:nvSpPr>
          <p:cNvPr id="45" name="Oval 44">
            <a:extLst>
              <a:ext uri="{FF2B5EF4-FFF2-40B4-BE49-F238E27FC236}">
                <a16:creationId xmlns:a16="http://schemas.microsoft.com/office/drawing/2014/main" id="{873042A1-7362-76D7-D7BA-09AE8A82300A}"/>
              </a:ext>
              <a:ext uri="{C183D7F6-B498-43B3-948B-1728B52AA6E4}">
                <adec:decorative xmlns:adec="http://schemas.microsoft.com/office/drawing/2017/decorative" val="1"/>
              </a:ext>
            </a:extLst>
          </p:cNvPr>
          <p:cNvSpPr/>
          <p:nvPr/>
        </p:nvSpPr>
        <p:spPr>
          <a:xfrm>
            <a:off x="3670300" y="3239223"/>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346" descr="Icon of box and whisker chart. ">
            <a:extLst>
              <a:ext uri="{FF2B5EF4-FFF2-40B4-BE49-F238E27FC236}">
                <a16:creationId xmlns:a16="http://schemas.microsoft.com/office/drawing/2014/main" id="{17DF3083-5E7D-A192-5475-263C375B27A1}"/>
              </a:ext>
            </a:extLst>
          </p:cNvPr>
          <p:cNvSpPr>
            <a:spLocks noEditPoints="1"/>
          </p:cNvSpPr>
          <p:nvPr/>
        </p:nvSpPr>
        <p:spPr bwMode="auto">
          <a:xfrm>
            <a:off x="3967321" y="3536244"/>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Rounded Corners 24">
            <a:extLst>
              <a:ext uri="{FF2B5EF4-FFF2-40B4-BE49-F238E27FC236}">
                <a16:creationId xmlns:a16="http://schemas.microsoft.com/office/drawing/2014/main" id="{E4169B90-B352-B06D-6618-E6192E27E932}"/>
              </a:ext>
              <a:ext uri="{C183D7F6-B498-43B3-948B-1728B52AA6E4}">
                <adec:decorative xmlns:adec="http://schemas.microsoft.com/office/drawing/2017/decorative" val="1"/>
              </a:ext>
            </a:extLst>
          </p:cNvPr>
          <p:cNvSpPr/>
          <p:nvPr/>
        </p:nvSpPr>
        <p:spPr>
          <a:xfrm>
            <a:off x="1599245" y="1609086"/>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FFFFFF"/>
                </a:solidFill>
                <a:effectLst/>
                <a:latin typeface="-apple-system"/>
              </a:rPr>
              <a:t>1. Project Planning &amp;</a:t>
            </a:r>
          </a:p>
          <a:p>
            <a:pPr algn="ctr"/>
            <a:r>
              <a:rPr lang="en-US" sz="1600" b="1" i="0" dirty="0">
                <a:solidFill>
                  <a:srgbClr val="FFFFFF"/>
                </a:solidFill>
                <a:effectLst/>
                <a:latin typeface="-apple-system"/>
              </a:rPr>
              <a:t>Data Acquisition</a:t>
            </a:r>
            <a:endParaRPr lang="en-US" sz="1600" dirty="0"/>
          </a:p>
        </p:txBody>
      </p:sp>
      <p:sp>
        <p:nvSpPr>
          <p:cNvPr id="24" name="Oval 23">
            <a:extLst>
              <a:ext uri="{FF2B5EF4-FFF2-40B4-BE49-F238E27FC236}">
                <a16:creationId xmlns:a16="http://schemas.microsoft.com/office/drawing/2014/main" id="{4D8F6CEF-7A72-1F89-D9D2-43F5DBD4E379}"/>
              </a:ext>
              <a:ext uri="{C183D7F6-B498-43B3-948B-1728B52AA6E4}">
                <adec:decorative xmlns:adec="http://schemas.microsoft.com/office/drawing/2017/decorative" val="1"/>
              </a:ext>
            </a:extLst>
          </p:cNvPr>
          <p:cNvSpPr/>
          <p:nvPr/>
        </p:nvSpPr>
        <p:spPr>
          <a:xfrm>
            <a:off x="4393468" y="150731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1676" descr="Icon of check box. ">
            <a:extLst>
              <a:ext uri="{FF2B5EF4-FFF2-40B4-BE49-F238E27FC236}">
                <a16:creationId xmlns:a16="http://schemas.microsoft.com/office/drawing/2014/main" id="{DB0A39CC-A87C-C1D9-CC7A-4A1C255BCEBF}"/>
              </a:ext>
            </a:extLst>
          </p:cNvPr>
          <p:cNvSpPr>
            <a:spLocks noEditPoints="1"/>
          </p:cNvSpPr>
          <p:nvPr/>
        </p:nvSpPr>
        <p:spPr bwMode="auto">
          <a:xfrm>
            <a:off x="4702972" y="1752589"/>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Timeline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a:p>
            <a:pPr algn="ctr"/>
            <a:r>
              <a:rPr lang="en-US" b="1" dirty="0">
                <a:latin typeface="+mj-lt"/>
              </a:rPr>
              <a:t>TIMELINE</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FFFFFF"/>
                </a:solidFill>
                <a:effectLst/>
                <a:latin typeface="-apple-system"/>
              </a:rPr>
              <a:t>6. Documentation &amp;</a:t>
            </a:r>
          </a:p>
          <a:p>
            <a:pPr algn="ctr"/>
            <a:r>
              <a:rPr lang="en-US" sz="1600" b="1" i="0" dirty="0">
                <a:solidFill>
                  <a:srgbClr val="FFFFFF"/>
                </a:solidFill>
                <a:effectLst/>
                <a:latin typeface="-apple-system"/>
              </a:rPr>
              <a:t>Project Wrap-up</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581900" y="3321840"/>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FFFFFF"/>
                </a:solidFill>
                <a:effectLst/>
                <a:latin typeface="-apple-system"/>
              </a:rPr>
              <a:t>5. Data Analysis &amp; </a:t>
            </a:r>
          </a:p>
          <a:p>
            <a:pPr algn="ctr"/>
            <a:r>
              <a:rPr lang="en-US" sz="1600" b="1" i="0" dirty="0">
                <a:solidFill>
                  <a:srgbClr val="FFFFFF"/>
                </a:solidFill>
                <a:effectLst/>
                <a:latin typeface="-apple-system"/>
              </a:rPr>
              <a:t>Visualization</a:t>
            </a:r>
            <a:endParaRPr lang="en-US" sz="1600"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557234" y="3209028"/>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FFFFFF"/>
                </a:solidFill>
                <a:effectLst/>
                <a:latin typeface="-apple-system"/>
              </a:rPr>
              <a:t>4. Testing &amp;</a:t>
            </a:r>
          </a:p>
          <a:p>
            <a:pPr algn="ctr"/>
            <a:r>
              <a:rPr lang="en-US" sz="1600" b="1" i="0" dirty="0">
                <a:solidFill>
                  <a:srgbClr val="FFFFFF"/>
                </a:solidFill>
                <a:effectLst/>
                <a:latin typeface="-apple-system"/>
              </a:rPr>
              <a:t>Debugging</a:t>
            </a:r>
            <a:endParaRPr lang="en-US" sz="1600" dirty="0"/>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FFFFFF"/>
                </a:solidFill>
                <a:effectLst/>
                <a:latin typeface="-apple-system"/>
              </a:rPr>
              <a:t>1. Project Planning &amp;</a:t>
            </a:r>
          </a:p>
          <a:p>
            <a:pPr algn="ctr"/>
            <a:r>
              <a:rPr lang="en-US" sz="1600" b="1" i="0" dirty="0">
                <a:solidFill>
                  <a:srgbClr val="FFFFFF"/>
                </a:solidFill>
                <a:effectLst/>
                <a:latin typeface="-apple-system"/>
              </a:rPr>
              <a:t>Data Acquisition</a:t>
            </a: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393468" y="150679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0" dirty="0">
                <a:solidFill>
                  <a:srgbClr val="FFFFFF"/>
                </a:solidFill>
                <a:effectLst/>
                <a:latin typeface="-apple-system"/>
              </a:rPr>
              <a:t>2. Data Preprocessing &amp;</a:t>
            </a:r>
          </a:p>
          <a:p>
            <a:pPr algn="ctr"/>
            <a:r>
              <a:rPr lang="en-US" sz="1400" b="1" i="0" dirty="0">
                <a:solidFill>
                  <a:srgbClr val="FFFFFF"/>
                </a:solidFill>
                <a:effectLst/>
                <a:latin typeface="-apple-system"/>
              </a:rPr>
              <a:t>AWS Setup</a:t>
            </a:r>
            <a:endParaRPr lang="en-US" sz="1400" dirty="0"/>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FFFFFF"/>
                </a:solidFill>
                <a:effectLst/>
                <a:latin typeface="-apple-system"/>
              </a:rPr>
              <a:t>3. Design &amp;</a:t>
            </a:r>
          </a:p>
          <a:p>
            <a:pPr algn="ctr"/>
            <a:r>
              <a:rPr lang="en-US" sz="1600" b="1" i="0" dirty="0">
                <a:solidFill>
                  <a:srgbClr val="FFFFFF"/>
                </a:solidFill>
                <a:effectLst/>
                <a:latin typeface="-apple-system"/>
              </a:rPr>
              <a:t>Development</a:t>
            </a:r>
            <a:endParaRPr lang="en-US" sz="1600" dirty="0"/>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136059" y="5321863"/>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Freeform 1676" descr="Icon of check box. ">
            <a:extLst>
              <a:ext uri="{FF2B5EF4-FFF2-40B4-BE49-F238E27FC236}">
                <a16:creationId xmlns:a16="http://schemas.microsoft.com/office/drawing/2014/main" id="{1C440550-7B70-FB9C-4404-12DF10AF4A00}"/>
              </a:ext>
            </a:extLst>
          </p:cNvPr>
          <p:cNvSpPr>
            <a:spLocks noEditPoints="1"/>
          </p:cNvSpPr>
          <p:nvPr/>
        </p:nvSpPr>
        <p:spPr bwMode="auto">
          <a:xfrm>
            <a:off x="4701007" y="1773071"/>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0" name="Group 9" descr="Icons of bar chart and line graph.">
            <a:extLst>
              <a:ext uri="{FF2B5EF4-FFF2-40B4-BE49-F238E27FC236}">
                <a16:creationId xmlns:a16="http://schemas.microsoft.com/office/drawing/2014/main" id="{32C700F9-8AFD-DD05-3727-42577EC5392D}"/>
              </a:ext>
            </a:extLst>
          </p:cNvPr>
          <p:cNvGrpSpPr/>
          <p:nvPr/>
        </p:nvGrpSpPr>
        <p:grpSpPr>
          <a:xfrm>
            <a:off x="7853294" y="3463662"/>
            <a:ext cx="347679" cy="347679"/>
            <a:chOff x="4319588" y="2492375"/>
            <a:chExt cx="287338" cy="287338"/>
          </a:xfrm>
          <a:solidFill>
            <a:schemeClr val="bg1"/>
          </a:solidFill>
        </p:grpSpPr>
        <p:sp>
          <p:nvSpPr>
            <p:cNvPr id="12" name="Freeform 372">
              <a:extLst>
                <a:ext uri="{FF2B5EF4-FFF2-40B4-BE49-F238E27FC236}">
                  <a16:creationId xmlns:a16="http://schemas.microsoft.com/office/drawing/2014/main" id="{DE8CC64B-B748-6F7C-0BA1-50F8686CACD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373">
              <a:extLst>
                <a:ext uri="{FF2B5EF4-FFF2-40B4-BE49-F238E27FC236}">
                  <a16:creationId xmlns:a16="http://schemas.microsoft.com/office/drawing/2014/main" id="{54138381-D0A3-3714-C082-DDEFF57AA6A0}"/>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7" name="Freeform 1676" descr="Icon of check box. ">
            <a:extLst>
              <a:ext uri="{FF2B5EF4-FFF2-40B4-BE49-F238E27FC236}">
                <a16:creationId xmlns:a16="http://schemas.microsoft.com/office/drawing/2014/main" id="{5668D106-4187-4742-4DF8-DB38D32EA7BC}"/>
              </a:ext>
            </a:extLst>
          </p:cNvPr>
          <p:cNvSpPr>
            <a:spLocks noEditPoints="1"/>
          </p:cNvSpPr>
          <p:nvPr/>
        </p:nvSpPr>
        <p:spPr bwMode="auto">
          <a:xfrm>
            <a:off x="7129621" y="1802258"/>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EC3C50A8-9EA6-E161-5984-DCB1E41ED263}"/>
              </a:ext>
            </a:extLst>
          </p:cNvPr>
          <p:cNvSpPr txBox="1"/>
          <p:nvPr/>
        </p:nvSpPr>
        <p:spPr>
          <a:xfrm>
            <a:off x="2249630" y="1239754"/>
            <a:ext cx="1592103" cy="369332"/>
          </a:xfrm>
          <a:prstGeom prst="rect">
            <a:avLst/>
          </a:prstGeom>
          <a:noFill/>
        </p:spPr>
        <p:txBody>
          <a:bodyPr wrap="none" rtlCol="0">
            <a:spAutoFit/>
          </a:bodyPr>
          <a:lstStyle/>
          <a:p>
            <a:r>
              <a:rPr lang="en-US" dirty="0"/>
              <a:t>Sep </a:t>
            </a:r>
            <a:r>
              <a:rPr lang="en-US" dirty="0">
                <a:solidFill>
                  <a:srgbClr val="F5AB35"/>
                </a:solidFill>
                <a:effectLst/>
              </a:rPr>
              <a:t>26</a:t>
            </a:r>
            <a:r>
              <a:rPr lang="en-US" dirty="0"/>
              <a:t> - Oct </a:t>
            </a:r>
            <a:r>
              <a:rPr lang="en-US" dirty="0">
                <a:solidFill>
                  <a:srgbClr val="F5AB35"/>
                </a:solidFill>
                <a:effectLst/>
              </a:rPr>
              <a:t>9</a:t>
            </a:r>
            <a:endParaRPr lang="en-US" dirty="0"/>
          </a:p>
        </p:txBody>
      </p:sp>
      <p:sp>
        <p:nvSpPr>
          <p:cNvPr id="5" name="TextBox 4">
            <a:extLst>
              <a:ext uri="{FF2B5EF4-FFF2-40B4-BE49-F238E27FC236}">
                <a16:creationId xmlns:a16="http://schemas.microsoft.com/office/drawing/2014/main" id="{025DC66F-478D-4EB5-1F58-9B6717573F08}"/>
              </a:ext>
            </a:extLst>
          </p:cNvPr>
          <p:cNvSpPr txBox="1"/>
          <p:nvPr/>
        </p:nvSpPr>
        <p:spPr>
          <a:xfrm>
            <a:off x="1838688" y="2865993"/>
            <a:ext cx="1659429" cy="369332"/>
          </a:xfrm>
          <a:prstGeom prst="rect">
            <a:avLst/>
          </a:prstGeom>
          <a:noFill/>
        </p:spPr>
        <p:txBody>
          <a:bodyPr wrap="none" rtlCol="0">
            <a:spAutoFit/>
          </a:bodyPr>
          <a:lstStyle/>
          <a:p>
            <a:r>
              <a:rPr lang="en-US" dirty="0"/>
              <a:t>Oct </a:t>
            </a:r>
            <a:r>
              <a:rPr lang="en-US" dirty="0">
                <a:solidFill>
                  <a:srgbClr val="F5AB35"/>
                </a:solidFill>
                <a:effectLst/>
              </a:rPr>
              <a:t>10</a:t>
            </a:r>
            <a:r>
              <a:rPr lang="en-US" dirty="0"/>
              <a:t> - Oct </a:t>
            </a:r>
            <a:r>
              <a:rPr lang="en-US" dirty="0">
                <a:solidFill>
                  <a:srgbClr val="F5AB35"/>
                </a:solidFill>
                <a:effectLst/>
              </a:rPr>
              <a:t>23</a:t>
            </a:r>
            <a:endParaRPr lang="en-US" dirty="0"/>
          </a:p>
        </p:txBody>
      </p:sp>
      <p:sp>
        <p:nvSpPr>
          <p:cNvPr id="6" name="TextBox 5">
            <a:extLst>
              <a:ext uri="{FF2B5EF4-FFF2-40B4-BE49-F238E27FC236}">
                <a16:creationId xmlns:a16="http://schemas.microsoft.com/office/drawing/2014/main" id="{8994909A-857A-E860-DE30-CE86F40B5D3C}"/>
              </a:ext>
            </a:extLst>
          </p:cNvPr>
          <p:cNvSpPr txBox="1"/>
          <p:nvPr/>
        </p:nvSpPr>
        <p:spPr>
          <a:xfrm>
            <a:off x="2668232" y="4790589"/>
            <a:ext cx="1630575" cy="369332"/>
          </a:xfrm>
          <a:prstGeom prst="rect">
            <a:avLst/>
          </a:prstGeom>
          <a:noFill/>
        </p:spPr>
        <p:txBody>
          <a:bodyPr wrap="none" rtlCol="0">
            <a:spAutoFit/>
          </a:bodyPr>
          <a:lstStyle/>
          <a:p>
            <a:r>
              <a:rPr lang="en-US" dirty="0"/>
              <a:t>Oct </a:t>
            </a:r>
            <a:r>
              <a:rPr lang="en-US" dirty="0">
                <a:solidFill>
                  <a:srgbClr val="F5AB35"/>
                </a:solidFill>
                <a:effectLst/>
              </a:rPr>
              <a:t>24</a:t>
            </a:r>
            <a:r>
              <a:rPr lang="en-US" dirty="0"/>
              <a:t> - Nov </a:t>
            </a:r>
            <a:r>
              <a:rPr lang="en-US" dirty="0">
                <a:solidFill>
                  <a:srgbClr val="F5AB35"/>
                </a:solidFill>
                <a:effectLst/>
              </a:rPr>
              <a:t>6</a:t>
            </a:r>
            <a:endParaRPr lang="en-US" dirty="0"/>
          </a:p>
        </p:txBody>
      </p:sp>
      <p:sp>
        <p:nvSpPr>
          <p:cNvPr id="7" name="TextBox 6">
            <a:extLst>
              <a:ext uri="{FF2B5EF4-FFF2-40B4-BE49-F238E27FC236}">
                <a16:creationId xmlns:a16="http://schemas.microsoft.com/office/drawing/2014/main" id="{87731F15-D348-E410-0FB0-6C08A3B3C2B5}"/>
              </a:ext>
            </a:extLst>
          </p:cNvPr>
          <p:cNvSpPr txBox="1"/>
          <p:nvPr/>
        </p:nvSpPr>
        <p:spPr>
          <a:xfrm>
            <a:off x="7980048" y="4763373"/>
            <a:ext cx="1673856" cy="369332"/>
          </a:xfrm>
          <a:prstGeom prst="rect">
            <a:avLst/>
          </a:prstGeom>
          <a:noFill/>
        </p:spPr>
        <p:txBody>
          <a:bodyPr wrap="none" rtlCol="0">
            <a:spAutoFit/>
          </a:bodyPr>
          <a:lstStyle/>
          <a:p>
            <a:r>
              <a:rPr lang="en-US" dirty="0"/>
              <a:t>Nov </a:t>
            </a:r>
            <a:r>
              <a:rPr lang="en-US" dirty="0">
                <a:solidFill>
                  <a:srgbClr val="F5AB35"/>
                </a:solidFill>
                <a:effectLst/>
              </a:rPr>
              <a:t>7</a:t>
            </a:r>
            <a:r>
              <a:rPr lang="en-US" dirty="0"/>
              <a:t> - Nov </a:t>
            </a:r>
            <a:r>
              <a:rPr lang="en-US" dirty="0">
                <a:solidFill>
                  <a:srgbClr val="F5AB35"/>
                </a:solidFill>
                <a:effectLst/>
              </a:rPr>
              <a:t>20</a:t>
            </a:r>
            <a:endParaRPr lang="en-US" dirty="0"/>
          </a:p>
        </p:txBody>
      </p:sp>
      <p:sp>
        <p:nvSpPr>
          <p:cNvPr id="9" name="TextBox 8">
            <a:extLst>
              <a:ext uri="{FF2B5EF4-FFF2-40B4-BE49-F238E27FC236}">
                <a16:creationId xmlns:a16="http://schemas.microsoft.com/office/drawing/2014/main" id="{C6337A78-2642-042C-DE1D-3F1F298AF130}"/>
              </a:ext>
            </a:extLst>
          </p:cNvPr>
          <p:cNvSpPr txBox="1"/>
          <p:nvPr/>
        </p:nvSpPr>
        <p:spPr>
          <a:xfrm>
            <a:off x="8406546" y="2935043"/>
            <a:ext cx="1620957" cy="369332"/>
          </a:xfrm>
          <a:prstGeom prst="rect">
            <a:avLst/>
          </a:prstGeom>
          <a:noFill/>
        </p:spPr>
        <p:txBody>
          <a:bodyPr wrap="none" rtlCol="0">
            <a:spAutoFit/>
          </a:bodyPr>
          <a:lstStyle/>
          <a:p>
            <a:r>
              <a:rPr lang="en-US" dirty="0"/>
              <a:t>Nov </a:t>
            </a:r>
            <a:r>
              <a:rPr lang="en-US" dirty="0">
                <a:solidFill>
                  <a:srgbClr val="F5AB35"/>
                </a:solidFill>
                <a:effectLst/>
              </a:rPr>
              <a:t>21</a:t>
            </a:r>
            <a:r>
              <a:rPr lang="en-US" dirty="0"/>
              <a:t> - Dec </a:t>
            </a:r>
            <a:r>
              <a:rPr lang="en-US" dirty="0">
                <a:solidFill>
                  <a:srgbClr val="F5AB35"/>
                </a:solidFill>
                <a:effectLst/>
              </a:rPr>
              <a:t>4</a:t>
            </a:r>
            <a:endParaRPr lang="en-US" dirty="0"/>
          </a:p>
        </p:txBody>
      </p:sp>
      <p:sp>
        <p:nvSpPr>
          <p:cNvPr id="31" name="TextBox 30">
            <a:extLst>
              <a:ext uri="{FF2B5EF4-FFF2-40B4-BE49-F238E27FC236}">
                <a16:creationId xmlns:a16="http://schemas.microsoft.com/office/drawing/2014/main" id="{A3112B30-BD48-FFEC-B3FF-EEFC4AA7CA80}"/>
              </a:ext>
            </a:extLst>
          </p:cNvPr>
          <p:cNvSpPr txBox="1"/>
          <p:nvPr/>
        </p:nvSpPr>
        <p:spPr>
          <a:xfrm>
            <a:off x="8016487" y="1237893"/>
            <a:ext cx="1595309" cy="369332"/>
          </a:xfrm>
          <a:prstGeom prst="rect">
            <a:avLst/>
          </a:prstGeom>
          <a:noFill/>
        </p:spPr>
        <p:txBody>
          <a:bodyPr wrap="none" rtlCol="0">
            <a:spAutoFit/>
          </a:bodyPr>
          <a:lstStyle/>
          <a:p>
            <a:r>
              <a:rPr lang="en-US" dirty="0"/>
              <a:t>Dec </a:t>
            </a:r>
            <a:r>
              <a:rPr lang="en-US" dirty="0">
                <a:solidFill>
                  <a:srgbClr val="F5AB35"/>
                </a:solidFill>
                <a:effectLst/>
              </a:rPr>
              <a:t>5</a:t>
            </a:r>
            <a:r>
              <a:rPr lang="en-US" dirty="0"/>
              <a:t> - Dec </a:t>
            </a:r>
            <a:r>
              <a:rPr lang="en-US" dirty="0">
                <a:solidFill>
                  <a:srgbClr val="F5AB35"/>
                </a:solidFill>
                <a:effectLst/>
              </a:rPr>
              <a:t>15</a:t>
            </a:r>
            <a:endParaRPr lang="en-US" dirty="0"/>
          </a:p>
        </p:txBody>
      </p:sp>
    </p:spTree>
    <p:extLst>
      <p:ext uri="{BB962C8B-B14F-4D97-AF65-F5344CB8AC3E}">
        <p14:creationId xmlns:p14="http://schemas.microsoft.com/office/powerpoint/2010/main" val="3931549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20">
            <a:extLst>
              <a:ext uri="{FF2B5EF4-FFF2-40B4-BE49-F238E27FC236}">
                <a16:creationId xmlns:a16="http://schemas.microsoft.com/office/drawing/2014/main" id="{E805DFC1-A33D-0C72-CC33-668D6D397576}"/>
              </a:ext>
              <a:ext uri="{C183D7F6-B498-43B3-948B-1728B52AA6E4}">
                <adec:decorative xmlns:adec="http://schemas.microsoft.com/office/drawing/2017/decorative" val="1"/>
              </a:ext>
            </a:extLst>
          </p:cNvPr>
          <p:cNvSpPr/>
          <p:nvPr/>
        </p:nvSpPr>
        <p:spPr>
          <a:xfrm>
            <a:off x="349164" y="3362036"/>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FFFFFF"/>
                </a:solidFill>
                <a:effectLst/>
                <a:latin typeface="-apple-system"/>
              </a:rPr>
              <a:t>4. Testing &amp;</a:t>
            </a:r>
          </a:p>
          <a:p>
            <a:pPr algn="ctr"/>
            <a:r>
              <a:rPr lang="en-US" sz="1600" b="1" i="0" dirty="0">
                <a:solidFill>
                  <a:srgbClr val="FFFFFF"/>
                </a:solidFill>
                <a:effectLst/>
                <a:latin typeface="-apple-system"/>
              </a:rPr>
              <a:t>Debugging</a:t>
            </a:r>
            <a:endParaRPr lang="en-US" sz="1600" dirty="0"/>
          </a:p>
        </p:txBody>
      </p:sp>
      <p:sp>
        <p:nvSpPr>
          <p:cNvPr id="38" name="Oval 37">
            <a:extLst>
              <a:ext uri="{FF2B5EF4-FFF2-40B4-BE49-F238E27FC236}">
                <a16:creationId xmlns:a16="http://schemas.microsoft.com/office/drawing/2014/main" id="{9ADD864F-A9D1-C1C8-E1C6-C572909228F0}"/>
              </a:ext>
              <a:ext uri="{C183D7F6-B498-43B3-948B-1728B52AA6E4}">
                <adec:decorative xmlns:adec="http://schemas.microsoft.com/office/drawing/2017/decorative" val="1"/>
              </a:ext>
            </a:extLst>
          </p:cNvPr>
          <p:cNvSpPr/>
          <p:nvPr/>
        </p:nvSpPr>
        <p:spPr>
          <a:xfrm>
            <a:off x="238039" y="326263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1676" descr="Icon of check box. ">
            <a:extLst>
              <a:ext uri="{FF2B5EF4-FFF2-40B4-BE49-F238E27FC236}">
                <a16:creationId xmlns:a16="http://schemas.microsoft.com/office/drawing/2014/main" id="{2A411FE6-4F31-100F-80ED-2D12551981CE}"/>
              </a:ext>
            </a:extLst>
          </p:cNvPr>
          <p:cNvSpPr>
            <a:spLocks noEditPoints="1"/>
          </p:cNvSpPr>
          <p:nvPr/>
        </p:nvSpPr>
        <p:spPr bwMode="auto">
          <a:xfrm>
            <a:off x="549945" y="358041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Rectangle: Rounded Corners 28">
            <a:extLst>
              <a:ext uri="{FF2B5EF4-FFF2-40B4-BE49-F238E27FC236}">
                <a16:creationId xmlns:a16="http://schemas.microsoft.com/office/drawing/2014/main" id="{CEBE68CC-2B60-850E-01A5-1F92C2F3D596}"/>
              </a:ext>
              <a:ext uri="{C183D7F6-B498-43B3-948B-1728B52AA6E4}">
                <adec:decorative xmlns:adec="http://schemas.microsoft.com/office/drawing/2017/decorative" val="1"/>
              </a:ext>
            </a:extLst>
          </p:cNvPr>
          <p:cNvSpPr/>
          <p:nvPr/>
        </p:nvSpPr>
        <p:spPr>
          <a:xfrm>
            <a:off x="228600" y="720723"/>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FFFFFF"/>
                </a:solidFill>
                <a:effectLst/>
                <a:latin typeface="-apple-system"/>
              </a:rPr>
              <a:t>3. Design &amp;</a:t>
            </a:r>
          </a:p>
          <a:p>
            <a:pPr algn="ctr"/>
            <a:r>
              <a:rPr lang="en-US" sz="1600" b="1" i="0" dirty="0">
                <a:solidFill>
                  <a:srgbClr val="FFFFFF"/>
                </a:solidFill>
                <a:effectLst/>
                <a:latin typeface="-apple-system"/>
              </a:rPr>
              <a:t>Development</a:t>
            </a:r>
            <a:endParaRPr lang="en-US" sz="1600" dirty="0"/>
          </a:p>
        </p:txBody>
      </p:sp>
      <p:sp>
        <p:nvSpPr>
          <p:cNvPr id="32" name="Oval 31">
            <a:extLst>
              <a:ext uri="{FF2B5EF4-FFF2-40B4-BE49-F238E27FC236}">
                <a16:creationId xmlns:a16="http://schemas.microsoft.com/office/drawing/2014/main" id="{D953EA07-96D5-D41F-FE6A-7C980E11C089}"/>
              </a:ext>
              <a:ext uri="{C183D7F6-B498-43B3-948B-1728B52AA6E4}">
                <adec:decorative xmlns:adec="http://schemas.microsoft.com/office/drawing/2017/decorative" val="1"/>
              </a:ext>
            </a:extLst>
          </p:cNvPr>
          <p:cNvSpPr/>
          <p:nvPr/>
        </p:nvSpPr>
        <p:spPr>
          <a:xfrm>
            <a:off x="228600" y="62132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descr="Icon of gears. ">
            <a:extLst>
              <a:ext uri="{FF2B5EF4-FFF2-40B4-BE49-F238E27FC236}">
                <a16:creationId xmlns:a16="http://schemas.microsoft.com/office/drawing/2014/main" id="{B738A41D-4A36-9003-B183-987BB469A2C2}"/>
              </a:ext>
            </a:extLst>
          </p:cNvPr>
          <p:cNvGrpSpPr/>
          <p:nvPr/>
        </p:nvGrpSpPr>
        <p:grpSpPr>
          <a:xfrm>
            <a:off x="526582" y="919304"/>
            <a:ext cx="343837" cy="343837"/>
            <a:chOff x="7613650" y="1387475"/>
            <a:chExt cx="284163" cy="284163"/>
          </a:xfrm>
          <a:solidFill>
            <a:schemeClr val="bg1"/>
          </a:solidFill>
        </p:grpSpPr>
        <p:sp>
          <p:nvSpPr>
            <p:cNvPr id="34" name="Freeform 4359">
              <a:extLst>
                <a:ext uri="{FF2B5EF4-FFF2-40B4-BE49-F238E27FC236}">
                  <a16:creationId xmlns:a16="http://schemas.microsoft.com/office/drawing/2014/main" id="{E9E5194D-8D58-3447-3B34-48716C1141B5}"/>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4360">
              <a:extLst>
                <a:ext uri="{FF2B5EF4-FFF2-40B4-BE49-F238E27FC236}">
                  <a16:creationId xmlns:a16="http://schemas.microsoft.com/office/drawing/2014/main" id="{92D0C0C4-6907-33DF-AEB4-0CFAE9011AF5}"/>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Timeline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228600" y="735706"/>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rgbClr val="FFFFFF"/>
                </a:solidFill>
                <a:effectLst/>
                <a:latin typeface="-apple-system"/>
              </a:rPr>
              <a:t>1. Project Planning &amp;</a:t>
            </a:r>
          </a:p>
          <a:p>
            <a:pPr algn="ctr"/>
            <a:r>
              <a:rPr lang="en-US" sz="1600" b="1" i="0" dirty="0">
                <a:solidFill>
                  <a:srgbClr val="FFFFFF"/>
                </a:solidFill>
                <a:effectLst/>
                <a:latin typeface="-apple-system"/>
              </a:rPr>
              <a:t>Data Acquisition</a:t>
            </a: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209392" y="628813"/>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reeform 1676" descr="Icon of check box. ">
            <a:extLst>
              <a:ext uri="{FF2B5EF4-FFF2-40B4-BE49-F238E27FC236}">
                <a16:creationId xmlns:a16="http://schemas.microsoft.com/office/drawing/2014/main" id="{1C440550-7B70-FB9C-4404-12DF10AF4A00}"/>
              </a:ext>
            </a:extLst>
          </p:cNvPr>
          <p:cNvSpPr>
            <a:spLocks noEditPoints="1"/>
          </p:cNvSpPr>
          <p:nvPr/>
        </p:nvSpPr>
        <p:spPr bwMode="auto">
          <a:xfrm>
            <a:off x="511333" y="95368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7A2F095C-2C97-E92D-A08A-3BAB8DEF4F9D}"/>
              </a:ext>
            </a:extLst>
          </p:cNvPr>
          <p:cNvSpPr txBox="1"/>
          <p:nvPr/>
        </p:nvSpPr>
        <p:spPr>
          <a:xfrm>
            <a:off x="857092" y="1576104"/>
            <a:ext cx="10620806" cy="1702710"/>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b="0" i="0" dirty="0">
                <a:effectLst/>
              </a:rPr>
              <a:t>Define project scope and objectives.</a:t>
            </a:r>
          </a:p>
          <a:p>
            <a:pPr marL="285750" indent="-285750" algn="l">
              <a:lnSpc>
                <a:spcPct val="150000"/>
              </a:lnSpc>
              <a:buFont typeface="Arial" panose="020B0604020202020204" pitchFamily="34" charset="0"/>
              <a:buChar char="•"/>
            </a:pPr>
            <a:r>
              <a:rPr lang="en-US" b="0" i="0" dirty="0">
                <a:effectLst/>
              </a:rPr>
              <a:t>Download and initial exploration of the "Yellow Taxi Trip Data" &amp; “NYC Taxi Zone” from NYC Open Data &amp; Data Gov.</a:t>
            </a:r>
          </a:p>
          <a:p>
            <a:pPr marL="285750" indent="-285750" algn="l">
              <a:lnSpc>
                <a:spcPct val="150000"/>
              </a:lnSpc>
              <a:buFont typeface="Arial" panose="020B0604020202020204" pitchFamily="34" charset="0"/>
              <a:buChar char="•"/>
            </a:pPr>
            <a:r>
              <a:rPr lang="en-US" b="0" i="0" dirty="0">
                <a:effectLst/>
              </a:rPr>
              <a:t>Set up AWS S3 and upload the raw dataset.</a:t>
            </a:r>
          </a:p>
        </p:txBody>
      </p:sp>
      <p:sp>
        <p:nvSpPr>
          <p:cNvPr id="6" name="Rectangle: Rounded Corners 26">
            <a:extLst>
              <a:ext uri="{FF2B5EF4-FFF2-40B4-BE49-F238E27FC236}">
                <a16:creationId xmlns:a16="http://schemas.microsoft.com/office/drawing/2014/main" id="{4B9AEF34-BA3D-AB3F-6A3D-935142A109FA}"/>
              </a:ext>
              <a:ext uri="{C183D7F6-B498-43B3-948B-1728B52AA6E4}">
                <adec:decorative xmlns:adec="http://schemas.microsoft.com/office/drawing/2017/decorative" val="1"/>
              </a:ext>
            </a:extLst>
          </p:cNvPr>
          <p:cNvSpPr/>
          <p:nvPr/>
        </p:nvSpPr>
        <p:spPr>
          <a:xfrm>
            <a:off x="358603" y="336203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0" dirty="0">
                <a:solidFill>
                  <a:srgbClr val="FFFFFF"/>
                </a:solidFill>
                <a:effectLst/>
                <a:latin typeface="-apple-system"/>
              </a:rPr>
              <a:t>2. Data Preprocessing &amp;</a:t>
            </a:r>
          </a:p>
          <a:p>
            <a:pPr algn="ctr"/>
            <a:r>
              <a:rPr lang="en-US" sz="1400" b="1" i="0" dirty="0">
                <a:solidFill>
                  <a:srgbClr val="FFFFFF"/>
                </a:solidFill>
                <a:effectLst/>
                <a:latin typeface="-apple-system"/>
              </a:rPr>
              <a:t>AWS Setup</a:t>
            </a:r>
            <a:endParaRPr lang="en-US" sz="1400" dirty="0"/>
          </a:p>
        </p:txBody>
      </p:sp>
      <p:sp>
        <p:nvSpPr>
          <p:cNvPr id="7" name="Oval 6">
            <a:extLst>
              <a:ext uri="{FF2B5EF4-FFF2-40B4-BE49-F238E27FC236}">
                <a16:creationId xmlns:a16="http://schemas.microsoft.com/office/drawing/2014/main" id="{3B03D36D-D968-8575-E449-9D88F0B80D1A}"/>
              </a:ext>
              <a:ext uri="{C183D7F6-B498-43B3-948B-1728B52AA6E4}">
                <adec:decorative xmlns:adec="http://schemas.microsoft.com/office/drawing/2017/decorative" val="1"/>
              </a:ext>
            </a:extLst>
          </p:cNvPr>
          <p:cNvSpPr/>
          <p:nvPr/>
        </p:nvSpPr>
        <p:spPr>
          <a:xfrm>
            <a:off x="228600" y="326263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4346" descr="Icon of box and whisker chart. ">
            <a:extLst>
              <a:ext uri="{FF2B5EF4-FFF2-40B4-BE49-F238E27FC236}">
                <a16:creationId xmlns:a16="http://schemas.microsoft.com/office/drawing/2014/main" id="{D8EC17D7-CA63-244C-CB03-5736D401E5CC}"/>
              </a:ext>
            </a:extLst>
          </p:cNvPr>
          <p:cNvSpPr>
            <a:spLocks noEditPoints="1"/>
          </p:cNvSpPr>
          <p:nvPr/>
        </p:nvSpPr>
        <p:spPr bwMode="auto">
          <a:xfrm>
            <a:off x="496716" y="355965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TextBox 23">
            <a:extLst>
              <a:ext uri="{FF2B5EF4-FFF2-40B4-BE49-F238E27FC236}">
                <a16:creationId xmlns:a16="http://schemas.microsoft.com/office/drawing/2014/main" id="{7A8FB83C-30ED-7725-DE62-EB3DEFB49E31}"/>
              </a:ext>
            </a:extLst>
          </p:cNvPr>
          <p:cNvSpPr txBox="1"/>
          <p:nvPr/>
        </p:nvSpPr>
        <p:spPr>
          <a:xfrm>
            <a:off x="847031" y="4186254"/>
            <a:ext cx="10497938" cy="1287212"/>
          </a:xfrm>
          <a:prstGeom prst="rect">
            <a:avLst/>
          </a:prstGeom>
          <a:noFill/>
        </p:spPr>
        <p:txBody>
          <a:bodyPr wrap="none" rtlCol="0">
            <a:spAutoFit/>
          </a:bodyPr>
          <a:lstStyle>
            <a:defPPr>
              <a:defRPr lang="en-US"/>
            </a:defPPr>
            <a:lvl1pPr marL="285750" indent="-285750">
              <a:lnSpc>
                <a:spcPct val="150000"/>
              </a:lnSpc>
              <a:buFont typeface="Arial" panose="020B0604020202020204" pitchFamily="34" charset="0"/>
              <a:buChar char="•"/>
              <a:defRPr b="0" i="0">
                <a:effectLst/>
              </a:defRPr>
            </a:lvl1pPr>
          </a:lstStyle>
          <a:p>
            <a:r>
              <a:rPr lang="en-US" dirty="0"/>
              <a:t>Clean and preprocess the dataset to handle missing or inconsistent entries.</a:t>
            </a:r>
          </a:p>
          <a:p>
            <a:r>
              <a:rPr lang="en-US" dirty="0"/>
              <a:t>Use Apache Airflow to automate and manage the preprocessing tasks.</a:t>
            </a:r>
          </a:p>
          <a:p>
            <a:r>
              <a:rPr lang="en-US" dirty="0"/>
              <a:t>Set up necessary AWS services. Initialize AWS Glue for ETL jobs and AWS Redshift for data warehousing.</a:t>
            </a:r>
          </a:p>
        </p:txBody>
      </p:sp>
      <p:sp>
        <p:nvSpPr>
          <p:cNvPr id="2" name="TextBox 1">
            <a:extLst>
              <a:ext uri="{FF2B5EF4-FFF2-40B4-BE49-F238E27FC236}">
                <a16:creationId xmlns:a16="http://schemas.microsoft.com/office/drawing/2014/main" id="{DB751294-8784-4325-2C85-BFD17BF87522}"/>
              </a:ext>
            </a:extLst>
          </p:cNvPr>
          <p:cNvSpPr txBox="1"/>
          <p:nvPr/>
        </p:nvSpPr>
        <p:spPr>
          <a:xfrm>
            <a:off x="3904624" y="906555"/>
            <a:ext cx="1592103" cy="369332"/>
          </a:xfrm>
          <a:prstGeom prst="rect">
            <a:avLst/>
          </a:prstGeom>
          <a:noFill/>
        </p:spPr>
        <p:txBody>
          <a:bodyPr wrap="none" rtlCol="0">
            <a:spAutoFit/>
          </a:bodyPr>
          <a:lstStyle/>
          <a:p>
            <a:r>
              <a:rPr lang="en-US" dirty="0"/>
              <a:t>Sep </a:t>
            </a:r>
            <a:r>
              <a:rPr lang="en-US" dirty="0">
                <a:solidFill>
                  <a:srgbClr val="F5AB35"/>
                </a:solidFill>
                <a:effectLst/>
              </a:rPr>
              <a:t>26</a:t>
            </a:r>
            <a:r>
              <a:rPr lang="en-US" dirty="0"/>
              <a:t> - Oct </a:t>
            </a:r>
            <a:r>
              <a:rPr lang="en-US" dirty="0">
                <a:solidFill>
                  <a:srgbClr val="F5AB35"/>
                </a:solidFill>
                <a:effectLst/>
              </a:rPr>
              <a:t>9</a:t>
            </a:r>
            <a:endParaRPr lang="en-US" dirty="0"/>
          </a:p>
        </p:txBody>
      </p:sp>
      <p:sp>
        <p:nvSpPr>
          <p:cNvPr id="10" name="TextBox 9">
            <a:extLst>
              <a:ext uri="{FF2B5EF4-FFF2-40B4-BE49-F238E27FC236}">
                <a16:creationId xmlns:a16="http://schemas.microsoft.com/office/drawing/2014/main" id="{997A70D9-B490-33E7-D526-C6210F4BA2F6}"/>
              </a:ext>
            </a:extLst>
          </p:cNvPr>
          <p:cNvSpPr txBox="1"/>
          <p:nvPr/>
        </p:nvSpPr>
        <p:spPr>
          <a:xfrm>
            <a:off x="4072607" y="3576597"/>
            <a:ext cx="1659429" cy="369332"/>
          </a:xfrm>
          <a:prstGeom prst="rect">
            <a:avLst/>
          </a:prstGeom>
          <a:noFill/>
        </p:spPr>
        <p:txBody>
          <a:bodyPr wrap="none" rtlCol="0">
            <a:spAutoFit/>
          </a:bodyPr>
          <a:lstStyle/>
          <a:p>
            <a:r>
              <a:rPr lang="en-US" dirty="0"/>
              <a:t>Oct </a:t>
            </a:r>
            <a:r>
              <a:rPr lang="en-US" dirty="0">
                <a:solidFill>
                  <a:srgbClr val="F5AB35"/>
                </a:solidFill>
                <a:effectLst/>
              </a:rPr>
              <a:t>10</a:t>
            </a:r>
            <a:r>
              <a:rPr lang="en-US" dirty="0"/>
              <a:t> - Oct </a:t>
            </a:r>
            <a:r>
              <a:rPr lang="en-US" dirty="0">
                <a:solidFill>
                  <a:srgbClr val="F5AB35"/>
                </a:solidFill>
                <a:effectLst/>
              </a:rPr>
              <a:t>23</a:t>
            </a:r>
            <a:endParaRPr lang="en-US" dirty="0"/>
          </a:p>
        </p:txBody>
      </p:sp>
    </p:spTree>
    <p:extLst>
      <p:ext uri="{BB962C8B-B14F-4D97-AF65-F5344CB8AC3E}">
        <p14:creationId xmlns:p14="http://schemas.microsoft.com/office/powerpoint/2010/main" val="2250003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Office Theme</Template>
  <TotalTime>6705</TotalTime>
  <Words>1012</Words>
  <Application>Microsoft Macintosh PowerPoint</Application>
  <PresentationFormat>Widescreen</PresentationFormat>
  <Paragraphs>219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Century Gothic</vt:lpstr>
      <vt:lpstr>Segoe UI Light</vt:lpstr>
      <vt:lpstr>Office Theme</vt:lpstr>
      <vt:lpstr>Information Architecture Final Project Proposal</vt:lpstr>
      <vt:lpstr>Project analysis slide 2</vt:lpstr>
      <vt:lpstr>Project analysis slide 2</vt:lpstr>
      <vt:lpstr>Project analysis slide 2</vt:lpstr>
      <vt:lpstr>Project analysis slide 2</vt:lpstr>
      <vt:lpstr>Project analysis slide 3</vt:lpstr>
      <vt:lpstr>Project analysis slide 4</vt:lpstr>
      <vt:lpstr>Project analysis slide 2</vt:lpstr>
      <vt:lpstr>Project analysis slide 2</vt:lpstr>
      <vt:lpstr>Project analysis slide 2</vt:lpstr>
      <vt:lpstr>Project analysis slide 2</vt:lpstr>
      <vt:lpstr>Project analysis slide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Architecture Final Project Proposal</dc:title>
  <dc:creator>Gagan Singh</dc:creator>
  <cp:lastModifiedBy>Gagan Singh</cp:lastModifiedBy>
  <cp:revision>17</cp:revision>
  <dcterms:created xsi:type="dcterms:W3CDTF">2023-09-25T17:06:14Z</dcterms:created>
  <dcterms:modified xsi:type="dcterms:W3CDTF">2023-12-19T06:50:42Z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