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Corbel" panose="020B0503020204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2b9f1ae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02b9f1a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12b73b0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12b73b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lstStyle>
            <a:lvl1pPr lvl="0" algn="l" rtl="0">
              <a:lnSpc>
                <a:spcPct val="90000"/>
              </a:lnSpc>
              <a:spcBef>
                <a:spcPts val="900"/>
              </a:spcBef>
              <a:spcAft>
                <a:spcPts val="0"/>
              </a:spcAft>
              <a:buSzPts val="1700"/>
              <a:buNone/>
              <a:defRPr sz="1700" cap="none">
                <a:solidFill>
                  <a:srgbClr val="D7F0F6"/>
                </a:solidFill>
              </a:defRPr>
            </a:lvl1pPr>
            <a:lvl2pPr lvl="1" algn="ctr" rtl="0">
              <a:lnSpc>
                <a:spcPct val="90000"/>
              </a:lnSpc>
              <a:spcBef>
                <a:spcPts val="200"/>
              </a:spcBef>
              <a:spcAft>
                <a:spcPts val="0"/>
              </a:spcAft>
              <a:buSzPts val="1700"/>
              <a:buNone/>
              <a:defRPr sz="1700"/>
            </a:lvl2pPr>
            <a:lvl3pPr lvl="2" algn="ctr" rtl="0">
              <a:lnSpc>
                <a:spcPct val="90000"/>
              </a:lnSpc>
              <a:spcBef>
                <a:spcPts val="200"/>
              </a:spcBef>
              <a:spcAft>
                <a:spcPts val="0"/>
              </a:spcAft>
              <a:buSzPts val="1700"/>
              <a:buNone/>
              <a:defRPr sz="1700"/>
            </a:lvl3pPr>
            <a:lvl4pPr lvl="3" algn="ctr" rtl="0">
              <a:lnSpc>
                <a:spcPct val="90000"/>
              </a:lnSpc>
              <a:spcBef>
                <a:spcPts val="200"/>
              </a:spcBef>
              <a:spcAft>
                <a:spcPts val="0"/>
              </a:spcAft>
              <a:buSzPts val="1500"/>
              <a:buNone/>
              <a:defRPr sz="1500"/>
            </a:lvl4pPr>
            <a:lvl5pPr lvl="4" algn="ctr" rtl="0">
              <a:lnSpc>
                <a:spcPct val="90000"/>
              </a:lnSpc>
              <a:spcBef>
                <a:spcPts val="200"/>
              </a:spcBef>
              <a:spcAft>
                <a:spcPts val="0"/>
              </a:spcAft>
              <a:buSzPts val="1500"/>
              <a:buNone/>
              <a:defRPr sz="1500"/>
            </a:lvl5pPr>
            <a:lvl6pPr lvl="5" algn="ctr" rtl="0">
              <a:lnSpc>
                <a:spcPct val="90000"/>
              </a:lnSpc>
              <a:spcBef>
                <a:spcPts val="200"/>
              </a:spcBef>
              <a:spcAft>
                <a:spcPts val="0"/>
              </a:spcAft>
              <a:buSzPts val="1500"/>
              <a:buNone/>
              <a:defRPr sz="1500"/>
            </a:lvl6pPr>
            <a:lvl7pPr lvl="6" algn="ctr" rtl="0">
              <a:lnSpc>
                <a:spcPct val="90000"/>
              </a:lnSpc>
              <a:spcBef>
                <a:spcPts val="200"/>
              </a:spcBef>
              <a:spcAft>
                <a:spcPts val="0"/>
              </a:spcAft>
              <a:buSzPts val="1500"/>
              <a:buNone/>
              <a:defRPr sz="1500"/>
            </a:lvl7pPr>
            <a:lvl8pPr lvl="7" algn="ctr" rtl="0">
              <a:lnSpc>
                <a:spcPct val="90000"/>
              </a:lnSpc>
              <a:spcBef>
                <a:spcPts val="200"/>
              </a:spcBef>
              <a:spcAft>
                <a:spcPts val="0"/>
              </a:spcAft>
              <a:buSzPts val="1500"/>
              <a:buNone/>
              <a:defRPr sz="1500"/>
            </a:lvl8pPr>
            <a:lvl9pPr lvl="8" algn="ctr" rtl="0">
              <a:lnSpc>
                <a:spcPct val="90000"/>
              </a:lnSpc>
              <a:spcBef>
                <a:spcPts val="200"/>
              </a:spcBef>
              <a:spcAft>
                <a:spcPts val="200"/>
              </a:spcAft>
              <a:buSzPts val="1500"/>
              <a:buNone/>
              <a:defRPr sz="1500"/>
            </a:lvl9pPr>
          </a:lstStyle>
          <a:p>
            <a:endParaRPr/>
          </a:p>
        </p:txBody>
      </p:sp>
      <p:sp>
        <p:nvSpPr>
          <p:cNvPr id="94" name="Google Shape;94;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900934"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0" name="Google Shape;100;p15"/>
          <p:cNvSpPr txBox="1">
            <a:spLocks noGrp="1"/>
          </p:cNvSpPr>
          <p:nvPr>
            <p:ph type="body" idx="2"/>
          </p:nvPr>
        </p:nvSpPr>
        <p:spPr>
          <a:xfrm>
            <a:off x="5863590"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1" name="Google Shape;101;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11" name="Google Shape;111;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44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900"/>
              </a:spcBef>
              <a:spcAft>
                <a:spcPts val="0"/>
              </a:spcAft>
              <a:buSzPts val="1700"/>
              <a:buNone/>
              <a:defRPr sz="1700" cap="none">
                <a:solidFill>
                  <a:srgbClr val="595959"/>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200"/>
              </a:spcBef>
              <a:spcAft>
                <a:spcPts val="0"/>
              </a:spcAft>
              <a:buSzPts val="1200"/>
              <a:buNone/>
              <a:defRPr sz="1200">
                <a:solidFill>
                  <a:srgbClr val="888888"/>
                </a:solidFill>
              </a:defRPr>
            </a:lvl3pPr>
            <a:lvl4pPr marL="1828800" lvl="3" indent="-228600" algn="l" rtl="0">
              <a:lnSpc>
                <a:spcPct val="90000"/>
              </a:lnSpc>
              <a:spcBef>
                <a:spcPts val="200"/>
              </a:spcBef>
              <a:spcAft>
                <a:spcPts val="0"/>
              </a:spcAft>
              <a:buSzPts val="1100"/>
              <a:buNone/>
              <a:defRPr sz="1100">
                <a:solidFill>
                  <a:srgbClr val="888888"/>
                </a:solidFill>
              </a:defRPr>
            </a:lvl4pPr>
            <a:lvl5pPr marL="2286000" lvl="4" indent="-228600" algn="l" rtl="0">
              <a:lnSpc>
                <a:spcPct val="90000"/>
              </a:lnSpc>
              <a:spcBef>
                <a:spcPts val="200"/>
              </a:spcBef>
              <a:spcAft>
                <a:spcPts val="0"/>
              </a:spcAft>
              <a:buSzPts val="1100"/>
              <a:buNone/>
              <a:defRPr sz="1100">
                <a:solidFill>
                  <a:srgbClr val="888888"/>
                </a:solidFill>
              </a:defRPr>
            </a:lvl5pPr>
            <a:lvl6pPr marL="2743200" lvl="5" indent="-228600" algn="l" rtl="0">
              <a:lnSpc>
                <a:spcPct val="90000"/>
              </a:lnSpc>
              <a:spcBef>
                <a:spcPts val="200"/>
              </a:spcBef>
              <a:spcAft>
                <a:spcPts val="0"/>
              </a:spcAft>
              <a:buSzPts val="1100"/>
              <a:buNone/>
              <a:defRPr sz="1100">
                <a:solidFill>
                  <a:srgbClr val="888888"/>
                </a:solidFill>
              </a:defRPr>
            </a:lvl6pPr>
            <a:lvl7pPr marL="3200400" lvl="6" indent="-228600" algn="l" rtl="0">
              <a:lnSpc>
                <a:spcPct val="90000"/>
              </a:lnSpc>
              <a:spcBef>
                <a:spcPts val="200"/>
              </a:spcBef>
              <a:spcAft>
                <a:spcPts val="0"/>
              </a:spcAft>
              <a:buSzPts val="1100"/>
              <a:buNone/>
              <a:defRPr sz="1100">
                <a:solidFill>
                  <a:srgbClr val="888888"/>
                </a:solidFill>
              </a:defRPr>
            </a:lvl7pPr>
            <a:lvl8pPr marL="3657600" lvl="7" indent="-228600" algn="l" rtl="0">
              <a:lnSpc>
                <a:spcPct val="90000"/>
              </a:lnSpc>
              <a:spcBef>
                <a:spcPts val="200"/>
              </a:spcBef>
              <a:spcAft>
                <a:spcPts val="0"/>
              </a:spcAft>
              <a:buSzPts val="1100"/>
              <a:buNone/>
              <a:defRPr sz="1100">
                <a:solidFill>
                  <a:srgbClr val="888888"/>
                </a:solidFill>
              </a:defRPr>
            </a:lvl8pPr>
            <a:lvl9pPr marL="4114800" lvl="8" indent="-228600" algn="l" rtl="0">
              <a:lnSpc>
                <a:spcPct val="90000"/>
              </a:lnSpc>
              <a:spcBef>
                <a:spcPts val="200"/>
              </a:spcBef>
              <a:spcAft>
                <a:spcPts val="200"/>
              </a:spcAft>
              <a:buSzPts val="1100"/>
              <a:buNone/>
              <a:defRPr sz="1100">
                <a:solidFill>
                  <a:srgbClr val="888888"/>
                </a:solidFill>
              </a:defRPr>
            </a:lvl9pPr>
          </a:lstStyle>
          <a:p>
            <a:endParaRPr/>
          </a:p>
        </p:txBody>
      </p:sp>
      <p:sp>
        <p:nvSpPr>
          <p:cNvPr id="117" name="Google Shape;117;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900934" y="767690"/>
            <a:ext cx="2605800" cy="6057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3" name="Google Shape;123;p19"/>
          <p:cNvSpPr txBox="1">
            <a:spLocks noGrp="1"/>
          </p:cNvSpPr>
          <p:nvPr>
            <p:ph type="body" idx="2"/>
          </p:nvPr>
        </p:nvSpPr>
        <p:spPr>
          <a:xfrm>
            <a:off x="2900934"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4" name="Google Shape;124;p19"/>
          <p:cNvSpPr txBox="1">
            <a:spLocks noGrp="1"/>
          </p:cNvSpPr>
          <p:nvPr>
            <p:ph type="body" idx="3"/>
          </p:nvPr>
        </p:nvSpPr>
        <p:spPr>
          <a:xfrm>
            <a:off x="5863847" y="767690"/>
            <a:ext cx="2605800" cy="6099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5" name="Google Shape;125;p19"/>
          <p:cNvSpPr txBox="1">
            <a:spLocks noGrp="1"/>
          </p:cNvSpPr>
          <p:nvPr>
            <p:ph type="body" idx="4"/>
          </p:nvPr>
        </p:nvSpPr>
        <p:spPr>
          <a:xfrm>
            <a:off x="5863847"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6" name="Google Shape;12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37" name="Google Shape;137;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38" name="Google Shape;138;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45" name="Google Shape;145;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1" name="Google Shape;151;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514350" y="1543200"/>
            <a:ext cx="3714900" cy="21144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7" name="Google Shape;157;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X Education - Lead Scoring Case Study</a:t>
            </a:r>
            <a:endParaRPr sz="4800"/>
          </a:p>
        </p:txBody>
      </p:sp>
      <p:sp>
        <p:nvSpPr>
          <p:cNvPr id="165" name="Google Shape;165;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Verdana"/>
                <a:ea typeface="Verdana"/>
                <a:cs typeface="Verdana"/>
                <a:sym typeface="Verdana"/>
              </a:rPr>
              <a:t>Identification of Hot Leads to focus more on them and thus enhancing the conversion ratio for X Education</a:t>
            </a:r>
            <a:endParaRPr sz="1800">
              <a:latin typeface="Verdana"/>
              <a:ea typeface="Verdana"/>
              <a:cs typeface="Verdana"/>
              <a:sym typeface="Verdana"/>
            </a:endParaRPr>
          </a:p>
        </p:txBody>
      </p:sp>
      <p:sp>
        <p:nvSpPr>
          <p:cNvPr id="166" name="Google Shape;166;p25"/>
          <p:cNvSpPr txBox="1"/>
          <p:nvPr/>
        </p:nvSpPr>
        <p:spPr>
          <a:xfrm>
            <a:off x="598200" y="4008657"/>
            <a:ext cx="39738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Group Members: </a:t>
            </a:r>
          </a:p>
          <a:p>
            <a:pPr marL="285750" lvl="1" indent="-285750">
              <a:buFont typeface="Arial" panose="020B0604020202020204" pitchFamily="34" charset="0"/>
              <a:buChar char="•"/>
            </a:pPr>
            <a:r>
              <a:rPr lang="en" b="1" dirty="0">
                <a:solidFill>
                  <a:srgbClr val="FFFFFF"/>
                </a:solidFill>
                <a:latin typeface="Roboto"/>
                <a:ea typeface="Roboto"/>
                <a:cs typeface="Roboto"/>
                <a:sym typeface="Roboto"/>
              </a:rPr>
              <a:t>Gagan Preet Singh</a:t>
            </a:r>
          </a:p>
          <a:p>
            <a:pPr marL="285750" lvl="1" indent="-285750">
              <a:buFont typeface="Arial" panose="020B0604020202020204" pitchFamily="34" charset="0"/>
              <a:buChar char="•"/>
            </a:pPr>
            <a:r>
              <a:rPr lang="en-GB" b="1" dirty="0">
                <a:solidFill>
                  <a:srgbClr val="FFFFFF"/>
                </a:solidFill>
                <a:latin typeface="Roboto"/>
                <a:ea typeface="Roboto"/>
              </a:rPr>
              <a:t>Surendra Singh Mehta</a:t>
            </a:r>
            <a:endParaRPr b="1" dirty="0">
              <a:solidFill>
                <a:srgbClr val="FFFFFF"/>
              </a:solidFill>
              <a:latin typeface="Roboto"/>
              <a:ea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4" name="Google Shape;304;p3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5"/>
          <p:cNvSpPr txBox="1">
            <a:spLocks noGrp="1"/>
          </p:cNvSpPr>
          <p:nvPr>
            <p:ph type="body" idx="4294967295"/>
          </p:nvPr>
        </p:nvSpPr>
        <p:spPr>
          <a:xfrm>
            <a:off x="6514500" y="38567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Verifying our Final Model Accuracy etc. with model built with PCA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152400" y="152400"/>
            <a:ext cx="2733675" cy="2533650"/>
          </a:xfrm>
          <a:prstGeom prst="rect">
            <a:avLst/>
          </a:prstGeom>
          <a:noFill/>
          <a:ln>
            <a:noFill/>
          </a:ln>
        </p:spPr>
      </p:pic>
      <p:pic>
        <p:nvPicPr>
          <p:cNvPr id="320" name="Google Shape;320;p37"/>
          <p:cNvPicPr preferRelativeResize="0"/>
          <p:nvPr/>
        </p:nvPicPr>
        <p:blipFill>
          <a:blip r:embed="rId4">
            <a:alphaModFix/>
          </a:blip>
          <a:stretch>
            <a:fillRect/>
          </a:stretch>
        </p:blipFill>
        <p:spPr>
          <a:xfrm>
            <a:off x="3038475" y="152400"/>
            <a:ext cx="2676525" cy="2533650"/>
          </a:xfrm>
          <a:prstGeom prst="rect">
            <a:avLst/>
          </a:prstGeom>
          <a:noFill/>
          <a:ln>
            <a:noFill/>
          </a:ln>
        </p:spPr>
      </p:pic>
      <p:pic>
        <p:nvPicPr>
          <p:cNvPr id="321" name="Google Shape;321;p37"/>
          <p:cNvPicPr preferRelativeResize="0"/>
          <p:nvPr/>
        </p:nvPicPr>
        <p:blipFill>
          <a:blip r:embed="rId5">
            <a:alphaModFix/>
          </a:blip>
          <a:stretch>
            <a:fillRect/>
          </a:stretch>
        </p:blipFill>
        <p:spPr>
          <a:xfrm>
            <a:off x="5867400" y="152400"/>
            <a:ext cx="2609850" cy="2533650"/>
          </a:xfrm>
          <a:prstGeom prst="rect">
            <a:avLst/>
          </a:prstGeom>
          <a:noFill/>
          <a:ln>
            <a:noFill/>
          </a:ln>
        </p:spPr>
      </p:pic>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numerical columns for those who Converted and those who didn't.</a:t>
            </a:r>
            <a:endParaRPr sz="1800"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28" name="Google Shape;328;p38"/>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Activity) for those who Converted and those who didn't.</a:t>
            </a:r>
            <a:endParaRPr sz="1800"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34" name="Google Shape;334;p39"/>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(A free copy of Mastering The Interview) for those who Converted and those who didn't.</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0"/>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(Do Not Email) for those who Converted and those who didn't.</a:t>
            </a:r>
            <a:endParaRPr sz="18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Origin) for those who Converted and those who didn't.</a:t>
            </a:r>
            <a:endParaRPr sz="18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2" name="Google Shape;352;p42"/>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Source) for those who Converted and those who didn't.</a:t>
            </a:r>
            <a:endParaRPr sz="1800"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8" name="Google Shape;358;p43"/>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Notable Activity) for those who Converted and those who didn't.</a:t>
            </a:r>
            <a:endParaRPr sz="1800"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2" name="Google Shape;172;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73" name="Google Shape;173;p26"/>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 An education company named sells online courses to industry professionals</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Many interested professionals land on their website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4171950" cy="4191000"/>
          </a:xfrm>
          <a:prstGeom prst="rect">
            <a:avLst/>
          </a:prstGeom>
          <a:noFill/>
          <a:ln>
            <a:noFill/>
          </a:ln>
        </p:spPr>
      </p:pic>
      <p:sp>
        <p:nvSpPr>
          <p:cNvPr id="364" name="Google Shape;364;p44"/>
          <p:cNvSpPr txBox="1"/>
          <p:nvPr/>
        </p:nvSpPr>
        <p:spPr>
          <a:xfrm>
            <a:off x="4391500" y="3623400"/>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numerical columns.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52400" y="152400"/>
            <a:ext cx="6273799" cy="4838699"/>
          </a:xfrm>
          <a:prstGeom prst="rect">
            <a:avLst/>
          </a:prstGeom>
          <a:noFill/>
          <a:ln>
            <a:noFill/>
          </a:ln>
        </p:spPr>
      </p:pic>
      <p:sp>
        <p:nvSpPr>
          <p:cNvPr id="370" name="Google Shape;370;p45"/>
          <p:cNvSpPr txBox="1"/>
          <p:nvPr/>
        </p:nvSpPr>
        <p:spPr>
          <a:xfrm>
            <a:off x="6426200" y="2712750"/>
            <a:ext cx="2717700" cy="16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columns (numerical columns and dummy columns).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797000" y="152400"/>
            <a:ext cx="3219450" cy="3171825"/>
          </a:xfrm>
          <a:prstGeom prst="rect">
            <a:avLst/>
          </a:prstGeom>
          <a:noFill/>
          <a:ln>
            <a:noFill/>
          </a:ln>
        </p:spPr>
      </p:pic>
      <p:pic>
        <p:nvPicPr>
          <p:cNvPr id="376" name="Google Shape;376;p46"/>
          <p:cNvPicPr preferRelativeResize="0"/>
          <p:nvPr/>
        </p:nvPicPr>
        <p:blipFill>
          <a:blip r:embed="rId4">
            <a:alphaModFix/>
          </a:blip>
          <a:stretch>
            <a:fillRect/>
          </a:stretch>
        </p:blipFill>
        <p:spPr>
          <a:xfrm>
            <a:off x="4632975" y="152400"/>
            <a:ext cx="3571875" cy="2533650"/>
          </a:xfrm>
          <a:prstGeom prst="rect">
            <a:avLst/>
          </a:prstGeom>
          <a:noFill/>
          <a:ln>
            <a:noFill/>
          </a:ln>
        </p:spPr>
      </p:pic>
      <p:pic>
        <p:nvPicPr>
          <p:cNvPr id="377" name="Google Shape;377;p46"/>
          <p:cNvPicPr preferRelativeResize="0"/>
          <p:nvPr/>
        </p:nvPicPr>
        <p:blipFill>
          <a:blip r:embed="rId5">
            <a:alphaModFix/>
          </a:blip>
          <a:stretch>
            <a:fillRect/>
          </a:stretch>
        </p:blipFill>
        <p:spPr>
          <a:xfrm>
            <a:off x="5001500" y="2838300"/>
            <a:ext cx="3203348" cy="2152650"/>
          </a:xfrm>
          <a:prstGeom prst="rect">
            <a:avLst/>
          </a:prstGeom>
          <a:noFill/>
          <a:ln>
            <a:noFill/>
          </a:ln>
        </p:spPr>
      </p:pic>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Linear Regression Final Model Parameters</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Area under ROC = 0.84</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Intermediate cut-off = 0.35</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Final cut-off = 0.42</a:t>
            </a:r>
            <a:endParaRPr sz="1800"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47"/>
          <p:cNvPicPr preferRelativeResize="0"/>
          <p:nvPr/>
        </p:nvPicPr>
        <p:blipFill>
          <a:blip r:embed="rId3">
            <a:alphaModFix/>
          </a:blip>
          <a:stretch>
            <a:fillRect/>
          </a:stretch>
        </p:blipFill>
        <p:spPr>
          <a:xfrm>
            <a:off x="152400" y="152400"/>
            <a:ext cx="7210756" cy="4838701"/>
          </a:xfrm>
          <a:prstGeom prst="rect">
            <a:avLst/>
          </a:prstGeom>
          <a:noFill/>
          <a:ln>
            <a:noFill/>
          </a:ln>
        </p:spPr>
      </p:pic>
      <p:sp>
        <p:nvSpPr>
          <p:cNvPr id="384" name="Google Shape;384;p47"/>
          <p:cNvSpPr txBox="1"/>
          <p:nvPr/>
        </p:nvSpPr>
        <p:spPr>
          <a:xfrm>
            <a:off x="6426300" y="3968425"/>
            <a:ext cx="2717700" cy="11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EDA plots depicting correlation (Heat Map) of all selected columns (numerical columns and dummy columns) in our final Model.</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Analysis</a:t>
            </a:r>
            <a:endParaRPr/>
          </a:p>
        </p:txBody>
      </p:sp>
      <p:sp>
        <p:nvSpPr>
          <p:cNvPr id="395" name="Google Shape;395;p4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Performance of our Final Model</a:t>
            </a:r>
            <a:endParaRPr/>
          </a:p>
        </p:txBody>
      </p:sp>
      <p:sp>
        <p:nvSpPr>
          <p:cNvPr id="396" name="Google Shape;396;p4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Overall accuracy on Test set: 0.786</a:t>
            </a:r>
            <a:br>
              <a:rPr lang="en"/>
            </a:br>
            <a:endParaRPr/>
          </a:p>
          <a:p>
            <a:pPr marL="0" lvl="0" indent="0" algn="l" rtl="0">
              <a:spcBef>
                <a:spcPts val="1600"/>
              </a:spcBef>
              <a:spcAft>
                <a:spcPts val="0"/>
              </a:spcAft>
              <a:buNone/>
            </a:pPr>
            <a:r>
              <a:rPr lang="en"/>
              <a:t>Sensitivity of our logistic regression model: 0.733</a:t>
            </a:r>
            <a:br>
              <a:rPr lang="en"/>
            </a:br>
            <a:endParaRPr/>
          </a:p>
          <a:p>
            <a:pPr marL="0" lvl="0" indent="0" algn="l" rtl="0">
              <a:spcBef>
                <a:spcPts val="1600"/>
              </a:spcBef>
              <a:spcAft>
                <a:spcPts val="1600"/>
              </a:spcAft>
              <a:buNone/>
            </a:pPr>
            <a:r>
              <a:rPr lang="en"/>
              <a:t>Specificity of our logistic regression model: 0.823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model, that contribute towards lead conversion are: </a:t>
            </a:r>
            <a:endParaRPr/>
          </a:p>
          <a:p>
            <a:pPr marL="457200" lvl="0" indent="-342900" algn="l" rtl="0">
              <a:spcBef>
                <a:spcPts val="1600"/>
              </a:spcBef>
              <a:spcAft>
                <a:spcPts val="0"/>
              </a:spcAft>
              <a:buSzPts val="1800"/>
              <a:buChar char="●"/>
            </a:pPr>
            <a:r>
              <a:rPr lang="en"/>
              <a:t>Total Time Spent on Website</a:t>
            </a:r>
            <a:endParaRPr/>
          </a:p>
          <a:p>
            <a:pPr marL="457200" lvl="0" indent="-342900" algn="l" rtl="0">
              <a:spcBef>
                <a:spcPts val="0"/>
              </a:spcBef>
              <a:spcAft>
                <a:spcPts val="0"/>
              </a:spcAft>
              <a:buSzPts val="1800"/>
              <a:buChar char="●"/>
            </a:pPr>
            <a:r>
              <a:rPr lang="en"/>
              <a:t> Last Notable Activity_SMS Sent</a:t>
            </a:r>
            <a:endParaRPr/>
          </a:p>
          <a:p>
            <a:pPr marL="457200" lvl="0" indent="-342900" algn="l" rtl="0">
              <a:spcBef>
                <a:spcPts val="0"/>
              </a:spcBef>
              <a:spcAft>
                <a:spcPts val="0"/>
              </a:spcAft>
              <a:buSzPts val="1800"/>
              <a:buChar char="●"/>
            </a:pPr>
            <a:r>
              <a:rPr lang="en"/>
              <a:t>TotalVisits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my model, that should be focused are:</a:t>
            </a:r>
            <a:br>
              <a:rPr lang="en"/>
            </a:br>
            <a:endParaRPr/>
          </a:p>
          <a:p>
            <a:pPr marL="457200" lvl="0" indent="-342900" algn="l" rtl="0">
              <a:spcBef>
                <a:spcPts val="1600"/>
              </a:spcBef>
              <a:spcAft>
                <a:spcPts val="0"/>
              </a:spcAft>
              <a:buSzPts val="1800"/>
              <a:buChar char="●"/>
            </a:pPr>
            <a:r>
              <a:rPr lang="en"/>
              <a:t>Last Activity_SMS Sent (positively impacting)</a:t>
            </a:r>
            <a:endParaRPr/>
          </a:p>
          <a:p>
            <a:pPr marL="457200" lvl="0" indent="-342900" algn="l" rtl="0">
              <a:spcBef>
                <a:spcPts val="0"/>
              </a:spcBef>
              <a:spcAft>
                <a:spcPts val="0"/>
              </a:spcAft>
              <a:buSzPts val="1800"/>
              <a:buChar char="●"/>
            </a:pPr>
            <a:r>
              <a:rPr lang="en"/>
              <a:t>Last Activity_Olark Chat Conversation (negatively impacting)</a:t>
            </a:r>
            <a:endParaRPr/>
          </a:p>
          <a:p>
            <a:pPr marL="457200" lvl="0" indent="-342900" algn="l" rtl="0">
              <a:spcBef>
                <a:spcPts val="0"/>
              </a:spcBef>
              <a:spcAft>
                <a:spcPts val="0"/>
              </a:spcAft>
              <a:buSzPts val="1800"/>
              <a:buChar char="●"/>
            </a:pPr>
            <a:r>
              <a:rPr lang="en"/>
              <a:t>Lead Source_Olark Chat (negatively impacting)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1 (LR Model)</a:t>
            </a:r>
            <a:endParaRPr/>
          </a:p>
        </p:txBody>
      </p:sp>
      <p:sp>
        <p:nvSpPr>
          <p:cNvPr id="416" name="Google Shape;416;p52"/>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Logistic Regression Model is decent and accurate enough, when compared to the model derived using PCA, with 78.6 % Accuracy on Test Set, 73.3 % Sensitivity and 82.3 % Specificity. </a:t>
            </a:r>
            <a:endParaRPr/>
          </a:p>
          <a:p>
            <a:pPr marL="0" lvl="0" indent="0" algn="l" rtl="0">
              <a:spcBef>
                <a:spcPts val="0"/>
              </a:spcBef>
              <a:spcAft>
                <a:spcPts val="0"/>
              </a:spcAft>
              <a:buNone/>
            </a:pPr>
            <a:r>
              <a:rPr lang="en"/>
              <a:t>We can vary these parameters by varying the cut-off value and thus predict Hot leads based on scenarios like availability of extra resources and vice-versa.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2 (Recommendation)</a:t>
            </a:r>
            <a:endParaRPr/>
          </a:p>
        </p:txBody>
      </p:sp>
      <p:sp>
        <p:nvSpPr>
          <p:cNvPr id="422" name="Google Shape;422;p53"/>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Education Company needs to focus on following key aspects to improve the overall conversion rate:</a:t>
            </a:r>
            <a:endParaRPr/>
          </a:p>
          <a:p>
            <a:pPr marL="457200" lvl="0" indent="-361950" algn="l" rtl="0">
              <a:spcBef>
                <a:spcPts val="0"/>
              </a:spcBef>
              <a:spcAft>
                <a:spcPts val="0"/>
              </a:spcAft>
              <a:buSzPts val="2100"/>
              <a:buChar char="●"/>
            </a:pPr>
            <a:r>
              <a:rPr lang="en" sz="1800"/>
              <a:t>Increase user engagement on their website since this helps in higher conversion</a:t>
            </a:r>
            <a:endParaRPr sz="1800"/>
          </a:p>
          <a:p>
            <a:pPr marL="457200" lvl="0" indent="-361950" algn="l" rtl="0">
              <a:spcBef>
                <a:spcPts val="0"/>
              </a:spcBef>
              <a:spcAft>
                <a:spcPts val="0"/>
              </a:spcAft>
              <a:buSzPts val="2100"/>
              <a:buChar char="●"/>
            </a:pPr>
            <a:r>
              <a:rPr lang="en" sz="1800"/>
              <a:t>Increase on sending SMS notifications since this helps in higher conversion</a:t>
            </a:r>
            <a:endParaRPr sz="1800"/>
          </a:p>
          <a:p>
            <a:pPr marL="457200" lvl="0" indent="-361950" algn="l" rtl="0">
              <a:spcBef>
                <a:spcPts val="0"/>
              </a:spcBef>
              <a:spcAft>
                <a:spcPts val="0"/>
              </a:spcAft>
              <a:buSzPts val="2100"/>
              <a:buChar char="●"/>
            </a:pPr>
            <a:r>
              <a:rPr lang="en" sz="1800"/>
              <a:t>Get Total visits increased by advertising etc. since this helps in higher conversion</a:t>
            </a:r>
            <a:endParaRPr sz="1800"/>
          </a:p>
          <a:p>
            <a:pPr marL="457200" lvl="0" indent="-361950" algn="l" rtl="0">
              <a:spcBef>
                <a:spcPts val="0"/>
              </a:spcBef>
              <a:spcAft>
                <a:spcPts val="0"/>
              </a:spcAft>
              <a:buSzPts val="2100"/>
              <a:buChar char="●"/>
            </a:pPr>
            <a:r>
              <a:rPr lang="en" sz="1800"/>
              <a:t>Improve the Olark Chat service since this is affecting the conversion negatively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80" name="Google Shape;180;p27"/>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When these people fill up a form providing their email address or phone number, they are classified to be a lead</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Once these leads are acquired, employees from the sales team start making calls, writing emails, etc. Through this process, some of the leads get converted while most do not</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The typical lead conversion rate at X education is around 30%</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gets a lot of leads but its lead conversion rate is very poor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To make this process more efficient, the company wishes to identify the most potential leads, also known as ‘Hot Leads’</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93" name="Google Shape;193;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94" name="Google Shape;194;p29"/>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We will help them to select the most promising leads, i.e. the leads that are most likely to convert into paying customers.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We are  required to build a model wherein we need to assign a lead score to each of the leads such that the customers with higher lead score have a higher conversion chance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CEO, in particular, has given a ballpark of the target lead conversion rate to be 80%.</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662654" y="3217729"/>
            <a:ext cx="1816500" cy="18189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661441" y="3673131"/>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a:solidFill>
                  <a:schemeClr val="lt1"/>
                </a:solidFill>
                <a:latin typeface="Corbel"/>
                <a:ea typeface="Corbel"/>
                <a:cs typeface="Corbel"/>
                <a:sym typeface="Corbel"/>
              </a:rPr>
              <a:t>Proposed Solution: </a:t>
            </a:r>
            <a:endParaRPr sz="1100"/>
          </a:p>
          <a:p>
            <a:pPr marL="0" marR="0" lvl="0" indent="0" algn="ctr" rtl="0">
              <a:spcBef>
                <a:spcPts val="0"/>
              </a:spcBef>
              <a:spcAft>
                <a:spcPts val="0"/>
              </a:spcAft>
              <a:buNone/>
            </a:pPr>
            <a:r>
              <a:rPr lang="en" sz="1400">
                <a:solidFill>
                  <a:schemeClr val="lt1"/>
                </a:solidFill>
                <a:latin typeface="Corbel"/>
                <a:ea typeface="Corbel"/>
                <a:cs typeface="Corbel"/>
                <a:sym typeface="Corbel"/>
              </a:rPr>
              <a:t>A model to filter leads so that leads to conversion ratio is  80%+</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221" name="Google Shape;221;p31"/>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Leads Clustering</a:t>
            </a:r>
            <a:endParaRPr sz="1600" b="1"/>
          </a:p>
          <a:p>
            <a:pPr marL="0" lvl="0" indent="0" algn="just" rtl="0">
              <a:spcBef>
                <a:spcPts val="800"/>
              </a:spcBef>
              <a:spcAft>
                <a:spcPts val="800"/>
              </a:spcAft>
              <a:buNone/>
            </a:pPr>
            <a:r>
              <a:rPr lang="en" sz="1600"/>
              <a:t>We cluster the leads into certain categories based on their tendency or probability to convert, thus, getting a smaller section of hot leads to focus more on.</a:t>
            </a:r>
            <a:endParaRPr sz="1600"/>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Focus Communication</a:t>
            </a:r>
            <a:endParaRPr sz="1600" b="1"/>
          </a:p>
          <a:p>
            <a:pPr marL="0" lvl="0" indent="0" algn="just" rtl="0">
              <a:spcBef>
                <a:spcPts val="800"/>
              </a:spcBef>
              <a:spcAft>
                <a:spcPts val="800"/>
              </a:spcAft>
              <a:buNone/>
            </a:pPr>
            <a:r>
              <a:rPr lang="en" sz="1600"/>
              <a:t>Since we would have a smaller set of leads to have communication with, we might make more impact with effective communication.</a:t>
            </a:r>
            <a:endParaRPr sz="1600"/>
          </a:p>
        </p:txBody>
      </p:sp>
      <p:sp>
        <p:nvSpPr>
          <p:cNvPr id="227" name="Google Shape;227;p31"/>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Increase conversion</a:t>
            </a:r>
            <a:endParaRPr sz="1600" b="1"/>
          </a:p>
          <a:p>
            <a:pPr marL="0" lvl="0" indent="0" algn="just" rtl="0">
              <a:spcBef>
                <a:spcPts val="800"/>
              </a:spcBef>
              <a:spcAft>
                <a:spcPts val="800"/>
              </a:spcAft>
              <a:buNone/>
            </a:pPr>
            <a:r>
              <a:rPr lang="en" sz="1600"/>
              <a:t>Since we focussed on hot leads, which were more probable to convert, we would have a better conversion rate, and hence we can achieve the 80% target.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235" name="Google Shape;235;p3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 of Hot Leads</a:t>
            </a:r>
            <a:endParaRPr/>
          </a:p>
        </p:txBody>
      </p:sp>
      <p:sp>
        <p:nvSpPr>
          <p:cNvPr id="236" name="Google Shape;236;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our Problem Solution, the crucial part is to accurately identify hot leads.</a:t>
            </a:r>
            <a:endParaRPr/>
          </a:p>
          <a:p>
            <a:pPr marL="0" lvl="0" indent="0" algn="l" rtl="0">
              <a:spcBef>
                <a:spcPts val="1600"/>
              </a:spcBef>
              <a:spcAft>
                <a:spcPts val="0"/>
              </a:spcAft>
              <a:buNone/>
            </a:pPr>
            <a:r>
              <a:rPr lang="en"/>
              <a:t>The more accurate we obtain the hot lead, the more chance we get of higher conversion ratio.</a:t>
            </a:r>
            <a:endParaRPr/>
          </a:p>
          <a:p>
            <a:pPr marL="0" lvl="0" indent="0" algn="l" rtl="0">
              <a:spcBef>
                <a:spcPts val="1600"/>
              </a:spcBef>
              <a:spcAft>
                <a:spcPts val="1600"/>
              </a:spcAft>
              <a:buNone/>
            </a:pPr>
            <a:r>
              <a:rPr lang="en"/>
              <a:t>Since we have a target of 80% conversion rate, we would want to obtain a high accuracy in obtaining hot leads.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On-screen Show (16:9)</PresentationFormat>
  <Paragraphs>116</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Noto Sans Symbols</vt:lpstr>
      <vt:lpstr>Verdana</vt:lpstr>
      <vt:lpstr>Roboto</vt:lpstr>
      <vt:lpstr>Corbel</vt:lpstr>
      <vt:lpstr>Geometric</vt:lpstr>
      <vt:lpstr>Frame</vt:lpstr>
      <vt:lpstr>X Education - Lead Scoring Case Study</vt:lpstr>
      <vt:lpstr>Background</vt:lpstr>
      <vt:lpstr>Background</vt:lpstr>
      <vt:lpstr>Problem Statement</vt:lpstr>
      <vt:lpstr>Problem Statement</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Inferences from Model</vt:lpstr>
      <vt:lpstr>Inferences from Model</vt:lpstr>
      <vt:lpstr>Conclusion 1 (LR Model)</vt:lpstr>
      <vt:lpstr>Conclusion 2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cp:lastModifiedBy>Gagan Singh</cp:lastModifiedBy>
  <cp:revision>1</cp:revision>
  <dcterms:modified xsi:type="dcterms:W3CDTF">2022-10-10T16:44:02Z</dcterms:modified>
</cp:coreProperties>
</file>