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1"/>
  </p:notesMasterIdLst>
  <p:sldIdLst>
    <p:sldId id="274" r:id="rId2"/>
    <p:sldId id="275" r:id="rId3"/>
    <p:sldId id="279" r:id="rId4"/>
    <p:sldId id="257" r:id="rId5"/>
    <p:sldId id="258" r:id="rId6"/>
    <p:sldId id="260" r:id="rId7"/>
    <p:sldId id="283" r:id="rId8"/>
    <p:sldId id="282" r:id="rId9"/>
    <p:sldId id="284" r:id="rId10"/>
    <p:sldId id="262" r:id="rId11"/>
    <p:sldId id="264" r:id="rId12"/>
    <p:sldId id="286" r:id="rId13"/>
    <p:sldId id="268" r:id="rId14"/>
    <p:sldId id="285" r:id="rId15"/>
    <p:sldId id="280" r:id="rId16"/>
    <p:sldId id="276" r:id="rId17"/>
    <p:sldId id="271" r:id="rId18"/>
    <p:sldId id="272" r:id="rId19"/>
    <p:sldId id="273" r:id="rId20"/>
  </p:sldIdLst>
  <p:sldSz cx="9144000" cy="6858000" type="screen4x3"/>
  <p:notesSz cx="6858000" cy="9144000"/>
  <p:defaultTextStyle>
    <a:defPPr>
      <a:defRPr lang="en-US"/>
    </a:defPPr>
    <a:lvl1pPr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878"/>
  </p:normalViewPr>
  <p:slideViewPr>
    <p:cSldViewPr>
      <p:cViewPr>
        <p:scale>
          <a:sx n="111" d="100"/>
          <a:sy n="111" d="100"/>
        </p:scale>
        <p:origin x="696"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F99ABD85-D6B7-491C-9549-8640B41B370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F171AD3-419F-4DA9-A310-EA746FC39D22}" type="slidenum">
              <a:rPr lang="en-US" smtClean="0"/>
              <a:pPr/>
              <a:t>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9ABD85-D6B7-491C-9549-8640B41B3703}" type="slidenum">
              <a:rPr lang="en-US" smtClean="0"/>
              <a:pPr>
                <a:defRPr/>
              </a:pPr>
              <a:t>12</a:t>
            </a:fld>
            <a:endParaRPr lang="en-US"/>
          </a:p>
        </p:txBody>
      </p:sp>
    </p:spTree>
    <p:extLst>
      <p:ext uri="{BB962C8B-B14F-4D97-AF65-F5344CB8AC3E}">
        <p14:creationId xmlns:p14="http://schemas.microsoft.com/office/powerpoint/2010/main" val="1769221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headEnd/>
              <a:tailEnd/>
            </a:ln>
          </p:spPr>
          <p:txBody>
            <a:bodyPr wrap="none" anchor="ctr"/>
            <a:lstStyle/>
            <a:p>
              <a:pPr>
                <a:defRPr/>
              </a:pPr>
              <a:endParaRPr lang="en-US"/>
            </a:p>
          </p:txBody>
        </p:sp>
        <p:pic>
          <p:nvPicPr>
            <p:cNvPr id="6" name="Picture 4" descr="A:\minispir.GIF"/>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7173" name="Rectangle 5"/>
          <p:cNvSpPr>
            <a:spLocks noGrp="1" noChangeArrowheads="1"/>
          </p:cNvSpPr>
          <p:nvPr>
            <p:ph type="ctrTitle"/>
          </p:nvPr>
        </p:nvSpPr>
        <p:spPr>
          <a:xfrm>
            <a:off x="962025" y="1925638"/>
            <a:ext cx="7772400" cy="1143000"/>
          </a:xfrm>
        </p:spPr>
        <p:txBody>
          <a:bodyPr/>
          <a:lstStyle>
            <a:lvl1pPr algn="ctr">
              <a:defRPr/>
            </a:lvl1pPr>
          </a:lstStyle>
          <a:p>
            <a:r>
              <a:rPr lang="en-US"/>
              <a:t>Click to edit Master title style</a:t>
            </a:r>
          </a:p>
        </p:txBody>
      </p:sp>
      <p:sp>
        <p:nvSpPr>
          <p:cNvPr id="71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en-US"/>
              <a:t>Click to edit Master subtitle style</a:t>
            </a:r>
          </a:p>
        </p:txBody>
      </p:sp>
      <p:sp>
        <p:nvSpPr>
          <p:cNvPr id="7" name="Rectangle 7"/>
          <p:cNvSpPr>
            <a:spLocks noGrp="1" noChangeArrowheads="1"/>
          </p:cNvSpPr>
          <p:nvPr>
            <p:ph type="dt" sz="half" idx="10"/>
          </p:nvPr>
        </p:nvSpPr>
        <p:spPr>
          <a:xfrm>
            <a:off x="962025" y="6100763"/>
            <a:ext cx="1905000" cy="457200"/>
          </a:xfrm>
        </p:spPr>
        <p:txBody>
          <a:bodyPr/>
          <a:lstStyle>
            <a:lvl1pPr>
              <a:defRPr>
                <a:solidFill>
                  <a:srgbClr val="A08366"/>
                </a:solidFill>
              </a:defRPr>
            </a:lvl1pPr>
          </a:lstStyle>
          <a:p>
            <a:pPr>
              <a:defRPr/>
            </a:pPr>
            <a:endParaRPr lang="en-US"/>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endParaRPr lang="en-US"/>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BADC7FB8-F229-4867-8BBA-9223802344D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FCAB756E-BC83-49C2-8648-426A324E7E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4572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4572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DFDA2F2A-4F2E-4333-904A-F7518F47A5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496EE72-E4D5-470E-92EC-54A7816FFA2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C3ADEA5-5EFF-43B0-880E-1DAC4438F9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20B10576-BE18-4E49-AA0A-80CC48660E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3629F8BE-8D7C-4D1E-BE2F-1E7C1D3A0C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7B26C7D6-06DC-47AA-AEDD-C52E8EC399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C7689282-8C1F-4F0B-A592-BC80CED409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BCECFB3F-7D63-424C-A576-8D3A429EF88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84B54AD-48D9-445E-96BF-0628B43F2D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8C735A"/>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872538" cy="6858000"/>
            <a:chOff x="0" y="0"/>
            <a:chExt cx="5589" cy="4320"/>
          </a:xfrm>
        </p:grpSpPr>
        <p:sp>
          <p:nvSpPr>
            <p:cNvPr id="6147" name="Rectangle 3"/>
            <p:cNvSpPr>
              <a:spLocks noChangeArrowheads="1"/>
            </p:cNvSpPr>
            <p:nvPr/>
          </p:nvSpPr>
          <p:spPr bwMode="ltGray">
            <a:xfrm>
              <a:off x="336" y="150"/>
              <a:ext cx="5253" cy="4026"/>
            </a:xfrm>
            <a:prstGeom prst="rect">
              <a:avLst/>
            </a:prstGeom>
            <a:solidFill>
              <a:schemeClr val="bg1"/>
            </a:solidFill>
            <a:ln w="9525">
              <a:noFill/>
              <a:miter lim="800000"/>
              <a:headEnd/>
              <a:tailEnd/>
            </a:ln>
          </p:spPr>
          <p:txBody>
            <a:bodyPr wrap="none" anchor="ctr"/>
            <a:lstStyle/>
            <a:p>
              <a:pPr>
                <a:defRPr/>
              </a:pPr>
              <a:endParaRPr lang="en-US"/>
            </a:p>
          </p:txBody>
        </p:sp>
        <p:pic>
          <p:nvPicPr>
            <p:cNvPr id="1033" name="Picture 4" descr="A:\minispir.GIF"/>
            <p:cNvPicPr>
              <a:picLocks noChangeAspect="1" noChangeArrowheads="1"/>
            </p:cNvPicPr>
            <p:nvPr/>
          </p:nvPicPr>
          <p:blipFill>
            <a:blip r:embed="rId13" cstate="print"/>
            <a:srcRect/>
            <a:stretch>
              <a:fillRect/>
            </a:stretch>
          </p:blipFill>
          <p:spPr bwMode="ltGray">
            <a:xfrm>
              <a:off x="0" y="0"/>
              <a:ext cx="670" cy="4320"/>
            </a:xfrm>
            <a:prstGeom prst="rect">
              <a:avLst/>
            </a:prstGeom>
            <a:noFill/>
            <a:ln w="9525">
              <a:noFill/>
              <a:miter lim="800000"/>
              <a:headEnd/>
              <a:tailEnd/>
            </a:ln>
          </p:spPr>
        </p:pic>
        <p:sp>
          <p:nvSpPr>
            <p:cNvPr id="6149" name="Line 5"/>
            <p:cNvSpPr>
              <a:spLocks noChangeShapeType="1"/>
            </p:cNvSpPr>
            <p:nvPr/>
          </p:nvSpPr>
          <p:spPr bwMode="ltGray">
            <a:xfrm>
              <a:off x="640" y="1008"/>
              <a:ext cx="4880" cy="0"/>
            </a:xfrm>
            <a:prstGeom prst="line">
              <a:avLst/>
            </a:prstGeom>
            <a:noFill/>
            <a:ln w="3175">
              <a:solidFill>
                <a:schemeClr val="bg2"/>
              </a:solidFill>
              <a:round/>
              <a:headEnd/>
              <a:tailEnd/>
            </a:ln>
          </p:spPr>
          <p:txBody>
            <a:bodyPr wrap="none" anchor="ctr"/>
            <a:lstStyle/>
            <a:p>
              <a:pPr>
                <a:defRPr/>
              </a:pPr>
              <a:endParaRPr lang="en-US"/>
            </a:p>
          </p:txBody>
        </p:sp>
      </p:grpSp>
      <p:sp>
        <p:nvSpPr>
          <p:cNvPr id="1027" name="Rectangle 6"/>
          <p:cNvSpPr>
            <a:spLocks noGrp="1" noChangeArrowheads="1"/>
          </p:cNvSpPr>
          <p:nvPr>
            <p:ph type="title"/>
          </p:nvPr>
        </p:nvSpPr>
        <p:spPr bwMode="auto">
          <a:xfrm>
            <a:off x="9906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7"/>
          <p:cNvSpPr>
            <a:spLocks noGrp="1" noChangeArrowheads="1"/>
          </p:cNvSpPr>
          <p:nvPr>
            <p:ph type="body" idx="1"/>
          </p:nvPr>
        </p:nvSpPr>
        <p:spPr bwMode="auto">
          <a:xfrm>
            <a:off x="9906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2" name="Rectangle 8"/>
          <p:cNvSpPr>
            <a:spLocks noGrp="1" noChangeArrowheads="1"/>
          </p:cNvSpPr>
          <p:nvPr>
            <p:ph type="dt" sz="half" idx="2"/>
          </p:nvPr>
        </p:nvSpPr>
        <p:spPr bwMode="auto">
          <a:xfrm>
            <a:off x="9906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kumimoji="0" sz="1400">
                <a:solidFill>
                  <a:schemeClr val="bg2"/>
                </a:solidFill>
              </a:defRPr>
            </a:lvl1pPr>
          </a:lstStyle>
          <a:p>
            <a:pPr>
              <a:defRPr/>
            </a:pPr>
            <a:endParaRPr lang="en-US"/>
          </a:p>
        </p:txBody>
      </p:sp>
      <p:sp>
        <p:nvSpPr>
          <p:cNvPr id="6153" name="Rectangle 9"/>
          <p:cNvSpPr>
            <a:spLocks noGrp="1" noChangeArrowheads="1"/>
          </p:cNvSpPr>
          <p:nvPr>
            <p:ph type="ftr" sz="quarter" idx="3"/>
          </p:nvPr>
        </p:nvSpPr>
        <p:spPr bwMode="auto">
          <a:xfrm>
            <a:off x="3429000" y="60960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kumimoji="0" sz="1400">
                <a:solidFill>
                  <a:schemeClr val="bg2"/>
                </a:solidFill>
              </a:defRPr>
            </a:lvl1pPr>
          </a:lstStyle>
          <a:p>
            <a:pPr>
              <a:defRPr/>
            </a:pPr>
            <a:endParaRPr lang="en-US"/>
          </a:p>
        </p:txBody>
      </p:sp>
      <p:sp>
        <p:nvSpPr>
          <p:cNvPr id="6154" name="Rectangle 10"/>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kumimoji="0" sz="1400">
                <a:solidFill>
                  <a:schemeClr val="bg2"/>
                </a:solidFill>
              </a:defRPr>
            </a:lvl1pPr>
          </a:lstStyle>
          <a:p>
            <a:pPr>
              <a:defRPr/>
            </a:pPr>
            <a:fld id="{E60D2189-2E8C-4B90-9A40-36017F74B9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defRPr>
      </a:lvl2pPr>
      <a:lvl3pPr algn="l" rtl="0" eaLnBrk="0" fontAlgn="base" hangingPunct="0">
        <a:spcBef>
          <a:spcPct val="0"/>
        </a:spcBef>
        <a:spcAft>
          <a:spcPct val="0"/>
        </a:spcAft>
        <a:defRPr kumimoji="1" sz="4400">
          <a:solidFill>
            <a:schemeClr val="tx2"/>
          </a:solidFill>
          <a:latin typeface="Times New Roman" pitchFamily="18" charset="0"/>
        </a:defRPr>
      </a:lvl3pPr>
      <a:lvl4pPr algn="l" rtl="0" eaLnBrk="0" fontAlgn="base" hangingPunct="0">
        <a:spcBef>
          <a:spcPct val="0"/>
        </a:spcBef>
        <a:spcAft>
          <a:spcPct val="0"/>
        </a:spcAft>
        <a:defRPr kumimoji="1" sz="4400">
          <a:solidFill>
            <a:schemeClr val="tx2"/>
          </a:solidFill>
          <a:latin typeface="Times New Roman" pitchFamily="18" charset="0"/>
        </a:defRPr>
      </a:lvl4pPr>
      <a:lvl5pPr algn="l" rtl="0" eaLnBrk="0" fontAlgn="base" hangingPunct="0">
        <a:spcBef>
          <a:spcPct val="0"/>
        </a:spcBef>
        <a:spcAft>
          <a:spcPct val="0"/>
        </a:spcAft>
        <a:defRPr kumimoji="1" sz="4400">
          <a:solidFill>
            <a:schemeClr val="tx2"/>
          </a:solidFill>
          <a:latin typeface="Times New Roman" pitchFamily="18" charset="0"/>
        </a:defRPr>
      </a:lvl5pPr>
      <a:lvl6pPr marL="457200" algn="l" rtl="0" eaLnBrk="0" fontAlgn="base" hangingPunct="0">
        <a:spcBef>
          <a:spcPct val="0"/>
        </a:spcBef>
        <a:spcAft>
          <a:spcPct val="0"/>
        </a:spcAft>
        <a:defRPr kumimoji="1" sz="4400">
          <a:solidFill>
            <a:schemeClr val="tx2"/>
          </a:solidFill>
          <a:latin typeface="Times New Roman" pitchFamily="18" charset="0"/>
        </a:defRPr>
      </a:lvl6pPr>
      <a:lvl7pPr marL="914400" algn="l" rtl="0" eaLnBrk="0" fontAlgn="base" hangingPunct="0">
        <a:spcBef>
          <a:spcPct val="0"/>
        </a:spcBef>
        <a:spcAft>
          <a:spcPct val="0"/>
        </a:spcAft>
        <a:defRPr kumimoji="1" sz="4400">
          <a:solidFill>
            <a:schemeClr val="tx2"/>
          </a:solidFill>
          <a:latin typeface="Times New Roman" pitchFamily="18" charset="0"/>
        </a:defRPr>
      </a:lvl7pPr>
      <a:lvl8pPr marL="1371600" algn="l" rtl="0" eaLnBrk="0" fontAlgn="base" hangingPunct="0">
        <a:spcBef>
          <a:spcPct val="0"/>
        </a:spcBef>
        <a:spcAft>
          <a:spcPct val="0"/>
        </a:spcAft>
        <a:defRPr kumimoji="1" sz="4400">
          <a:solidFill>
            <a:schemeClr val="tx2"/>
          </a:solidFill>
          <a:latin typeface="Times New Roman" pitchFamily="18" charset="0"/>
        </a:defRPr>
      </a:lvl8pPr>
      <a:lvl9pPr marL="1828800" algn="l" rtl="0" eaLnBrk="0" fontAlgn="base" hangingPunct="0">
        <a:spcBef>
          <a:spcPct val="0"/>
        </a:spcBef>
        <a:spcAft>
          <a:spcPct val="0"/>
        </a:spcAft>
        <a:defRPr kumimoji="1"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ogo1"/>
          <p:cNvPicPr>
            <a:picLocks noChangeAspect="1" noChangeArrowheads="1"/>
          </p:cNvPicPr>
          <p:nvPr/>
        </p:nvPicPr>
        <p:blipFill>
          <a:blip r:embed="rId3" cstate="print"/>
          <a:srcRect/>
          <a:stretch>
            <a:fillRect/>
          </a:stretch>
        </p:blipFill>
        <p:spPr bwMode="auto">
          <a:xfrm>
            <a:off x="914400" y="228600"/>
            <a:ext cx="762000" cy="762000"/>
          </a:xfrm>
          <a:prstGeom prst="rect">
            <a:avLst/>
          </a:prstGeom>
          <a:noFill/>
          <a:ln w="9525">
            <a:noFill/>
            <a:miter lim="800000"/>
            <a:headEnd/>
            <a:tailEnd/>
          </a:ln>
        </p:spPr>
      </p:pic>
      <p:pic>
        <p:nvPicPr>
          <p:cNvPr id="3075" name="Picture 3" descr="strip1"/>
          <p:cNvPicPr>
            <a:picLocks noChangeAspect="1" noChangeArrowheads="1"/>
          </p:cNvPicPr>
          <p:nvPr/>
        </p:nvPicPr>
        <p:blipFill>
          <a:blip r:embed="rId4" cstate="print"/>
          <a:srcRect/>
          <a:stretch>
            <a:fillRect/>
          </a:stretch>
        </p:blipFill>
        <p:spPr bwMode="auto">
          <a:xfrm>
            <a:off x="1600200" y="533400"/>
            <a:ext cx="7086600" cy="152400"/>
          </a:xfrm>
          <a:prstGeom prst="rect">
            <a:avLst/>
          </a:prstGeom>
          <a:noFill/>
          <a:ln w="9525">
            <a:noFill/>
            <a:miter lim="800000"/>
            <a:headEnd/>
            <a:tailEnd/>
          </a:ln>
        </p:spPr>
      </p:pic>
      <p:sp>
        <p:nvSpPr>
          <p:cNvPr id="3076" name="Rectangle 5"/>
          <p:cNvSpPr>
            <a:spLocks noChangeArrowheads="1"/>
          </p:cNvSpPr>
          <p:nvPr/>
        </p:nvSpPr>
        <p:spPr bwMode="auto">
          <a:xfrm>
            <a:off x="685800" y="685800"/>
            <a:ext cx="8686800" cy="1143000"/>
          </a:xfrm>
          <a:prstGeom prst="rect">
            <a:avLst/>
          </a:prstGeom>
          <a:noFill/>
          <a:ln w="9525">
            <a:noFill/>
            <a:miter lim="800000"/>
            <a:headEnd/>
            <a:tailEnd/>
          </a:ln>
        </p:spPr>
        <p:txBody>
          <a:bodyPr anchor="ctr"/>
          <a:lstStyle/>
          <a:p>
            <a:endParaRPr lang="en-US" sz="5400" dirty="0">
              <a:solidFill>
                <a:srgbClr val="7030A0"/>
              </a:solidFill>
              <a:latin typeface="Tahoma" pitchFamily="34" charset="0"/>
            </a:endParaRPr>
          </a:p>
        </p:txBody>
      </p:sp>
      <p:sp>
        <p:nvSpPr>
          <p:cNvPr id="3078" name="Rectangle 8"/>
          <p:cNvSpPr>
            <a:spLocks noChangeArrowheads="1"/>
          </p:cNvSpPr>
          <p:nvPr/>
        </p:nvSpPr>
        <p:spPr bwMode="auto">
          <a:xfrm>
            <a:off x="1066800" y="1182469"/>
            <a:ext cx="7467600" cy="646331"/>
          </a:xfrm>
          <a:prstGeom prst="rect">
            <a:avLst/>
          </a:prstGeom>
          <a:noFill/>
          <a:ln w="9525">
            <a:noFill/>
            <a:miter lim="800000"/>
            <a:headEnd/>
            <a:tailEnd/>
          </a:ln>
        </p:spPr>
        <p:txBody>
          <a:bodyPr wrap="square">
            <a:spAutoFit/>
          </a:bodyPr>
          <a:lstStyle/>
          <a:p>
            <a:pPr>
              <a:defRPr/>
            </a:pPr>
            <a:r>
              <a:rPr lang="en-US" sz="3600" b="1" u="sng" dirty="0"/>
              <a:t>IMAGE  STEGANOGRAPHY</a:t>
            </a:r>
            <a:endParaRPr lang="en-US" sz="3600" u="sng" dirty="0"/>
          </a:p>
        </p:txBody>
      </p:sp>
      <p:pic>
        <p:nvPicPr>
          <p:cNvPr id="3" name="Picture 4" descr="How To Hide Data in Images Using Python | by Ashwin Goel | Better  Programming">
            <a:extLst>
              <a:ext uri="{FF2B5EF4-FFF2-40B4-BE49-F238E27FC236}">
                <a16:creationId xmlns:a16="http://schemas.microsoft.com/office/drawing/2014/main" id="{4565297C-C222-4D33-849A-3995620F5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461750"/>
            <a:ext cx="7572236" cy="409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381000"/>
            <a:ext cx="7772400" cy="1143000"/>
          </a:xfrm>
        </p:spPr>
        <p:txBody>
          <a:bodyPr/>
          <a:lstStyle/>
          <a:p>
            <a:pPr algn="ctr"/>
            <a:br>
              <a:rPr kumimoji="0" lang="en-US" sz="3600" b="1" u="sng">
                <a:solidFill>
                  <a:schemeClr val="tx1"/>
                </a:solidFill>
              </a:rPr>
            </a:br>
            <a:r>
              <a:rPr kumimoji="0" lang="en-US" sz="3600" b="1" u="sng">
                <a:solidFill>
                  <a:schemeClr val="tx1"/>
                </a:solidFill>
              </a:rPr>
              <a:t>DISSECTING STEGANOGRAPHY</a:t>
            </a:r>
            <a:br>
              <a:rPr kumimoji="0" lang="en-US" sz="3600">
                <a:solidFill>
                  <a:schemeClr val="tx1"/>
                </a:solidFill>
              </a:rPr>
            </a:br>
            <a:endParaRPr kumimoji="0" lang="en-US">
              <a:solidFill>
                <a:schemeClr val="tx1"/>
              </a:solidFill>
            </a:endParaRPr>
          </a:p>
        </p:txBody>
      </p:sp>
      <p:sp>
        <p:nvSpPr>
          <p:cNvPr id="16387" name="Text Box 3"/>
          <p:cNvSpPr txBox="1">
            <a:spLocks noChangeArrowheads="1"/>
          </p:cNvSpPr>
          <p:nvPr/>
        </p:nvSpPr>
        <p:spPr bwMode="auto">
          <a:xfrm>
            <a:off x="990600" y="1905000"/>
            <a:ext cx="7696200" cy="3016210"/>
          </a:xfrm>
          <a:prstGeom prst="rect">
            <a:avLst/>
          </a:prstGeom>
          <a:noFill/>
          <a:ln w="9525">
            <a:noFill/>
            <a:miter lim="800000"/>
            <a:headEnd/>
            <a:tailEnd/>
          </a:ln>
        </p:spPr>
        <p:txBody>
          <a:bodyPr>
            <a:spAutoFit/>
          </a:bodyPr>
          <a:lstStyle/>
          <a:p>
            <a:pPr algn="l">
              <a:spcBef>
                <a:spcPct val="50000"/>
              </a:spcBef>
            </a:pPr>
            <a:r>
              <a:rPr kumimoji="0" lang="en-US" sz="2000" b="1" dirty="0"/>
              <a:t>Steganography is a term used for hiding message within an image. Any </a:t>
            </a:r>
            <a:r>
              <a:rPr kumimoji="0" lang="en-US" sz="2000" b="1" dirty="0" err="1"/>
              <a:t>colour</a:t>
            </a:r>
            <a:r>
              <a:rPr kumimoji="0" lang="en-US" sz="2000" b="1" dirty="0"/>
              <a:t> pixel is made of a combination of red </a:t>
            </a:r>
            <a:r>
              <a:rPr kumimoji="0" lang="en-US" sz="2000" b="1" dirty="0" err="1"/>
              <a:t>gren</a:t>
            </a:r>
            <a:r>
              <a:rPr kumimoji="0" lang="en-US" sz="2000" b="1" dirty="0"/>
              <a:t> blue mode(RGB) where in each RGB component consist of 8 bits. If letters in ASCII are to be represented within the </a:t>
            </a:r>
            <a:r>
              <a:rPr kumimoji="0" lang="en-US" sz="2000" b="1" dirty="0" err="1"/>
              <a:t>colour</a:t>
            </a:r>
            <a:r>
              <a:rPr kumimoji="0" lang="en-US" sz="2000" b="1" dirty="0"/>
              <a:t> pixels, the rightmost digit, called the least significant bit(LSB), can be altered.</a:t>
            </a:r>
          </a:p>
          <a:p>
            <a:pPr algn="l">
              <a:spcBef>
                <a:spcPct val="50000"/>
              </a:spcBef>
            </a:pPr>
            <a:endParaRPr kumimoji="0" lang="en-US" sz="2000" b="1" dirty="0"/>
          </a:p>
          <a:p>
            <a:pPr algn="l">
              <a:spcBef>
                <a:spcPct val="50000"/>
              </a:spcBef>
            </a:pPr>
            <a:endParaRPr kumimoji="0" lang="en-US" sz="2000" b="1" dirty="0"/>
          </a:p>
          <a:p>
            <a:pPr algn="l">
              <a:spcBef>
                <a:spcPct val="50000"/>
              </a:spcBef>
            </a:pPr>
            <a:endParaRPr kumimoji="0" lang="en-US" sz="2000" b="1" dirty="0"/>
          </a:p>
        </p:txBody>
      </p:sp>
      <p:pic>
        <p:nvPicPr>
          <p:cNvPr id="5" name="Picture 6" descr="Basic Image Processing In Python - Part 1 | Codementor">
            <a:extLst>
              <a:ext uri="{FF2B5EF4-FFF2-40B4-BE49-F238E27FC236}">
                <a16:creationId xmlns:a16="http://schemas.microsoft.com/office/drawing/2014/main" id="{DF69531F-3DDC-3343-84AC-C9D7EA4A4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60790"/>
            <a:ext cx="5529310" cy="3016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checkerboard(across)">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randombar(horizontal)">
                                      <p:cBhvr>
                                        <p:cTn id="12"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838200" y="228600"/>
            <a:ext cx="7543800" cy="1200150"/>
          </a:xfrm>
          <a:prstGeom prst="rect">
            <a:avLst/>
          </a:prstGeom>
          <a:noFill/>
          <a:ln w="9525">
            <a:noFill/>
            <a:miter lim="800000"/>
            <a:headEnd/>
            <a:tailEnd/>
          </a:ln>
        </p:spPr>
        <p:txBody>
          <a:bodyPr>
            <a:spAutoFit/>
          </a:bodyPr>
          <a:lstStyle/>
          <a:p>
            <a:br>
              <a:rPr kumimoji="0" lang="en-US" b="1" u="sng"/>
            </a:br>
            <a:r>
              <a:rPr kumimoji="0" lang="en-US" b="1" u="sng"/>
              <a:t>DISSECTING STEGANOGRAPHY……..</a:t>
            </a:r>
            <a:br>
              <a:rPr kumimoji="0" lang="en-US"/>
            </a:br>
            <a:endParaRPr lang="en-US"/>
          </a:p>
        </p:txBody>
      </p:sp>
      <p:sp>
        <p:nvSpPr>
          <p:cNvPr id="2" name="AutoShape 2" descr="Basic Image Processing In Python - Part 1 | Codementor">
            <a:extLst>
              <a:ext uri="{FF2B5EF4-FFF2-40B4-BE49-F238E27FC236}">
                <a16:creationId xmlns:a16="http://schemas.microsoft.com/office/drawing/2014/main" id="{F2D828B3-D29E-4D32-BCAD-D0744013E8C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Image Steganography using Python. Understanding LSB Image Steganography… |  by Rupali Roy | Towards Data Science">
            <a:extLst>
              <a:ext uri="{FF2B5EF4-FFF2-40B4-BE49-F238E27FC236}">
                <a16:creationId xmlns:a16="http://schemas.microsoft.com/office/drawing/2014/main" id="{F55D49AA-0287-DE4D-8D79-BC2CB54BC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5181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teganography: Hiding an image inside another | by Kelvin Salton do Prado |  Towards Data Science">
            <a:extLst>
              <a:ext uri="{FF2B5EF4-FFF2-40B4-BE49-F238E27FC236}">
                <a16:creationId xmlns:a16="http://schemas.microsoft.com/office/drawing/2014/main" id="{E26FD7EA-6C2A-0F4D-9530-9F9EB49AF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657864"/>
            <a:ext cx="4762500" cy="2692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CF5D02C-9847-7049-B5D6-BB7E9D2E4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8185429" cy="453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44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sz="4000" b="1" u="sng" dirty="0">
                <a:solidFill>
                  <a:schemeClr val="tx1"/>
                </a:solidFill>
                <a:cs typeface="Times New Roman" pitchFamily="18" charset="0"/>
              </a:rPr>
              <a:t>WHAT IS “STEGANALYSIS”</a:t>
            </a:r>
          </a:p>
        </p:txBody>
      </p:sp>
      <p:sp>
        <p:nvSpPr>
          <p:cNvPr id="25603" name="Text Box 3"/>
          <p:cNvSpPr txBox="1">
            <a:spLocks noChangeArrowheads="1"/>
          </p:cNvSpPr>
          <p:nvPr/>
        </p:nvSpPr>
        <p:spPr bwMode="auto">
          <a:xfrm>
            <a:off x="990600" y="1981200"/>
            <a:ext cx="7543800" cy="415448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kumimoji="0" lang="en-US" b="1" dirty="0">
                <a:solidFill>
                  <a:srgbClr val="000000"/>
                </a:solidFill>
                <a:cs typeface="Times New Roman" pitchFamily="18" charset="0"/>
              </a:rPr>
              <a:t>The art of detecting, decoding and altering messages hidden via steganography is called steganalysis. It is easiest when before as well as after steganography copies of file are present. </a:t>
            </a:r>
          </a:p>
          <a:p>
            <a:pPr algn="just">
              <a:spcBef>
                <a:spcPct val="50000"/>
              </a:spcBef>
              <a:buFont typeface="Wingdings" pitchFamily="2" charset="2"/>
              <a:buChar char="q"/>
            </a:pPr>
            <a:r>
              <a:rPr kumimoji="0" lang="en-US" b="1" dirty="0">
                <a:solidFill>
                  <a:srgbClr val="000000"/>
                </a:solidFill>
                <a:cs typeface="Times New Roman" pitchFamily="18" charset="0"/>
              </a:rPr>
              <a:t>Steganalyist  can make the hidden data work against the creator. Any malicious interceptor could alter as carrier file without the knowledge of sender or the intended receiver. Hence inaccurate or wrong data could be passed under identity of the original sender.</a:t>
            </a:r>
            <a:endParaRPr kumimoji="0" lang="en-US" b="1" dirty="0">
              <a:cs typeface="Times New Roman" pitchFamily="18" charset="0"/>
            </a:endParaRPr>
          </a:p>
          <a:p>
            <a:pPr algn="l">
              <a:spcBef>
                <a:spcPct val="50000"/>
              </a:spcBef>
            </a:pPr>
            <a:endParaRPr kumimoji="0"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03"/>
                                        </p:tgtEl>
                                        <p:attrNameLst>
                                          <p:attrName>style.visibility</p:attrName>
                                        </p:attrNameLst>
                                      </p:cBhvr>
                                      <p:to>
                                        <p:strVal val="visible"/>
                                      </p:to>
                                    </p:set>
                                    <p:animEffect transition="in" filter="blinds(horizontal)">
                                      <p:cBhvr>
                                        <p:cTn id="13"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BFFC-B3C8-4422-80C5-21DAB2FEFC47}"/>
              </a:ext>
            </a:extLst>
          </p:cNvPr>
          <p:cNvSpPr>
            <a:spLocks noGrp="1"/>
          </p:cNvSpPr>
          <p:nvPr>
            <p:ph type="title"/>
          </p:nvPr>
        </p:nvSpPr>
        <p:spPr/>
        <p:txBody>
          <a:bodyPr/>
          <a:lstStyle/>
          <a:p>
            <a:r>
              <a:rPr lang="en-US" sz="4000" b="1" u="sng" dirty="0">
                <a:solidFill>
                  <a:schemeClr val="tx1"/>
                </a:solidFill>
              </a:rPr>
              <a:t>STEGANOGRAPHIC TOOLS </a:t>
            </a:r>
            <a:endParaRPr lang="en-IN" sz="4000" b="1" u="sng" dirty="0">
              <a:solidFill>
                <a:schemeClr val="tx1"/>
              </a:solidFill>
            </a:endParaRPr>
          </a:p>
        </p:txBody>
      </p:sp>
      <p:sp>
        <p:nvSpPr>
          <p:cNvPr id="3" name="Content Placeholder 2">
            <a:extLst>
              <a:ext uri="{FF2B5EF4-FFF2-40B4-BE49-F238E27FC236}">
                <a16:creationId xmlns:a16="http://schemas.microsoft.com/office/drawing/2014/main" id="{BC4A596E-B9D7-46F7-8D6D-E58BAA627A96}"/>
              </a:ext>
            </a:extLst>
          </p:cNvPr>
          <p:cNvSpPr>
            <a:spLocks noGrp="1"/>
          </p:cNvSpPr>
          <p:nvPr>
            <p:ph idx="1"/>
          </p:nvPr>
        </p:nvSpPr>
        <p:spPr>
          <a:xfrm>
            <a:off x="838200" y="1600200"/>
            <a:ext cx="7772400" cy="4114800"/>
          </a:xfrm>
        </p:spPr>
        <p:txBody>
          <a:bodyPr/>
          <a:lstStyle/>
          <a:p>
            <a:pPr>
              <a:lnSpc>
                <a:spcPct val="150000"/>
              </a:lnSpc>
            </a:pPr>
            <a:r>
              <a:rPr lang="en-IN" sz="1600" b="1" i="0" dirty="0">
                <a:solidFill>
                  <a:srgbClr val="00334A"/>
                </a:solidFill>
                <a:effectLst/>
                <a:latin typeface="Roboto Slab"/>
              </a:rPr>
              <a:t>Xiao steganography</a:t>
            </a:r>
            <a:r>
              <a:rPr lang="en-IN" sz="1600" b="0" i="0" dirty="0">
                <a:solidFill>
                  <a:srgbClr val="00334A"/>
                </a:solidFill>
                <a:effectLst/>
                <a:latin typeface="Roboto Slab"/>
              </a:rPr>
              <a:t>:</a:t>
            </a:r>
            <a:r>
              <a:rPr lang="en-US" sz="1600" b="0" i="0" dirty="0">
                <a:solidFill>
                  <a:srgbClr val="212529"/>
                </a:solidFill>
                <a:effectLst/>
                <a:latin typeface="Open Sans" panose="020B0604020202020204" pitchFamily="34" charset="0"/>
              </a:rPr>
              <a:t>Xiao Steganography is free software that can be used to hide secret files in BMP images or WAV files. Using the tool is easy: you can just open the software and load any BMP image or WAV file to its interface. Then add a file you want to hide.</a:t>
            </a:r>
          </a:p>
          <a:p>
            <a:pPr algn="l">
              <a:lnSpc>
                <a:spcPct val="150000"/>
              </a:lnSpc>
            </a:pPr>
            <a:r>
              <a:rPr lang="en-US" sz="1600" b="1" i="0" dirty="0" err="1">
                <a:solidFill>
                  <a:srgbClr val="00334A"/>
                </a:solidFill>
                <a:effectLst/>
                <a:latin typeface="Roboto Slab"/>
              </a:rPr>
              <a:t>Steghide</a:t>
            </a:r>
            <a:r>
              <a:rPr lang="en-US" sz="1600" b="1" dirty="0">
                <a:solidFill>
                  <a:srgbClr val="00334A"/>
                </a:solidFill>
                <a:latin typeface="Roboto Slab"/>
              </a:rPr>
              <a:t>: </a:t>
            </a:r>
            <a:r>
              <a:rPr lang="en-US" sz="1600" b="0" i="0" dirty="0" err="1">
                <a:solidFill>
                  <a:srgbClr val="212529"/>
                </a:solidFill>
                <a:effectLst/>
                <a:latin typeface="Open Sans" panose="020B0606030504020204" pitchFamily="34" charset="0"/>
              </a:rPr>
              <a:t>Steghide</a:t>
            </a:r>
            <a:r>
              <a:rPr lang="en-US" sz="1600" b="0" i="0" dirty="0">
                <a:solidFill>
                  <a:srgbClr val="212529"/>
                </a:solidFill>
                <a:effectLst/>
                <a:latin typeface="Open Sans" panose="020B0606030504020204" pitchFamily="34" charset="0"/>
              </a:rPr>
              <a:t> is open-source steganography software that lets you hide your secret file in an image or audio file. You will not notice any change in the image or audio file. However, your secret file will be inside the original image or audio file.</a:t>
            </a:r>
          </a:p>
          <a:p>
            <a:pPr algn="l">
              <a:lnSpc>
                <a:spcPct val="150000"/>
              </a:lnSpc>
            </a:pPr>
            <a:r>
              <a:rPr lang="en-US" sz="1600" b="1" i="0" dirty="0" err="1">
                <a:solidFill>
                  <a:srgbClr val="212529"/>
                </a:solidFill>
                <a:effectLst/>
                <a:latin typeface="Open Sans" panose="020B0606030504020204" pitchFamily="34" charset="0"/>
              </a:rPr>
              <a:t>Crypture</a:t>
            </a:r>
            <a:r>
              <a:rPr lang="en-US" sz="1600" b="0" i="0" dirty="0">
                <a:solidFill>
                  <a:srgbClr val="212529"/>
                </a:solidFill>
                <a:effectLst/>
                <a:latin typeface="Open Sans" panose="020B0606030504020204" pitchFamily="34" charset="0"/>
              </a:rPr>
              <a:t>: is another command-line tool that performs steganography. You can use this tool to hide your sensitive data inside a BMP image file. But there is one requirement: the BMP file should be eight times larger than the data file you want to hide inside the BMP file. If you have a small amount of data to hide, you can use this tool.</a:t>
            </a:r>
          </a:p>
          <a:p>
            <a:pPr>
              <a:lnSpc>
                <a:spcPct val="150000"/>
              </a:lnSpc>
            </a:pPr>
            <a:endParaRPr lang="en-IN" sz="1600" b="1" i="0" dirty="0">
              <a:solidFill>
                <a:srgbClr val="00334A"/>
              </a:solidFill>
              <a:effectLst/>
              <a:latin typeface="Roboto Slab"/>
            </a:endParaRPr>
          </a:p>
          <a:p>
            <a:endParaRPr lang="en-IN" dirty="0"/>
          </a:p>
        </p:txBody>
      </p:sp>
    </p:spTree>
    <p:extLst>
      <p:ext uri="{BB962C8B-B14F-4D97-AF65-F5344CB8AC3E}">
        <p14:creationId xmlns:p14="http://schemas.microsoft.com/office/powerpoint/2010/main" val="259853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5B27-EB52-400D-8272-37FBBED30DF1}"/>
              </a:ext>
            </a:extLst>
          </p:cNvPr>
          <p:cNvSpPr>
            <a:spLocks noGrp="1"/>
          </p:cNvSpPr>
          <p:nvPr>
            <p:ph type="title"/>
          </p:nvPr>
        </p:nvSpPr>
        <p:spPr/>
        <p:txBody>
          <a:bodyPr/>
          <a:lstStyle/>
          <a:p>
            <a:r>
              <a:rPr lang="en-US" sz="3200" b="1" dirty="0">
                <a:solidFill>
                  <a:schemeClr val="tx1"/>
                </a:solidFill>
              </a:rPr>
              <a:t>                      </a:t>
            </a:r>
            <a:r>
              <a:rPr lang="en-US" sz="3200" b="1" u="sng" dirty="0">
                <a:solidFill>
                  <a:schemeClr val="tx1"/>
                </a:solidFill>
              </a:rPr>
              <a:t>METHODOLOGY</a:t>
            </a:r>
            <a:endParaRPr lang="en-IN" sz="3200" b="1" u="sng" dirty="0">
              <a:solidFill>
                <a:schemeClr val="tx1"/>
              </a:solidFill>
            </a:endParaRPr>
          </a:p>
        </p:txBody>
      </p:sp>
      <p:sp>
        <p:nvSpPr>
          <p:cNvPr id="3" name="TextBox 2">
            <a:extLst>
              <a:ext uri="{FF2B5EF4-FFF2-40B4-BE49-F238E27FC236}">
                <a16:creationId xmlns:a16="http://schemas.microsoft.com/office/drawing/2014/main" id="{852899C5-B43F-412C-8329-1E19CC776F3C}"/>
              </a:ext>
            </a:extLst>
          </p:cNvPr>
          <p:cNvSpPr txBox="1"/>
          <p:nvPr/>
        </p:nvSpPr>
        <p:spPr>
          <a:xfrm>
            <a:off x="1447800" y="2057400"/>
            <a:ext cx="6629025" cy="4154984"/>
          </a:xfrm>
          <a:prstGeom prst="rect">
            <a:avLst/>
          </a:prstGeom>
          <a:noFill/>
        </p:spPr>
        <p:txBody>
          <a:bodyPr wrap="square" rtlCol="0">
            <a:spAutoFit/>
          </a:bodyPr>
          <a:lstStyle/>
          <a:p>
            <a:pPr>
              <a:buFont typeface="Arial" panose="020B0604020202020204" pitchFamily="34" charset="0"/>
              <a:buChar char="•"/>
            </a:pPr>
            <a:r>
              <a:rPr lang="en-US" dirty="0"/>
              <a:t>   The proposed technique try to minimize the data lost at the receiver side by solving disadvantage of overlapping during extraction problem. </a:t>
            </a:r>
          </a:p>
          <a:p>
            <a:endParaRPr lang="en-US" dirty="0"/>
          </a:p>
          <a:p>
            <a:pPr>
              <a:buFont typeface="Arial" panose="020B0604020202020204" pitchFamily="34" charset="0"/>
              <a:buChar char="•"/>
            </a:pPr>
            <a:r>
              <a:rPr lang="en-US" dirty="0"/>
              <a:t>    Here secret text is embedded as target data within a cover Image.</a:t>
            </a:r>
          </a:p>
          <a:p>
            <a:pPr>
              <a:buFont typeface="Arial" panose="020B0604020202020204" pitchFamily="34" charset="0"/>
              <a:buChar char="•"/>
            </a:pPr>
            <a:endParaRPr lang="en-US" dirty="0"/>
          </a:p>
          <a:p>
            <a:pPr>
              <a:buFont typeface="Arial" panose="020B0604020202020204" pitchFamily="34" charset="0"/>
              <a:buChar char="•"/>
            </a:pPr>
            <a:r>
              <a:rPr lang="en-US" dirty="0"/>
              <a:t> The amplitude value of cover Image is normalized to 16 bit. During embedding first the data is preprocessed then inserted using modulo operator.</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22715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212E-8E5C-4C68-B333-A5D0B1D6AC48}"/>
              </a:ext>
            </a:extLst>
          </p:cNvPr>
          <p:cNvSpPr>
            <a:spLocks noGrp="1"/>
          </p:cNvSpPr>
          <p:nvPr>
            <p:ph type="title"/>
          </p:nvPr>
        </p:nvSpPr>
        <p:spPr/>
        <p:txBody>
          <a:bodyPr/>
          <a:lstStyle/>
          <a:p>
            <a:r>
              <a:rPr lang="en-US" sz="3600" dirty="0"/>
              <a:t>        </a:t>
            </a:r>
            <a:r>
              <a:rPr lang="en-US" sz="3600" b="1" u="sng" dirty="0">
                <a:solidFill>
                  <a:schemeClr val="tx1"/>
                </a:solidFill>
              </a:rPr>
              <a:t>SYSTEM SPECIFICATIONS</a:t>
            </a:r>
            <a:endParaRPr lang="en-IN" sz="3600" b="1" u="sng" dirty="0">
              <a:solidFill>
                <a:schemeClr val="tx1"/>
              </a:solidFill>
            </a:endParaRPr>
          </a:p>
        </p:txBody>
      </p:sp>
      <p:sp>
        <p:nvSpPr>
          <p:cNvPr id="3" name="TextBox 2">
            <a:extLst>
              <a:ext uri="{FF2B5EF4-FFF2-40B4-BE49-F238E27FC236}">
                <a16:creationId xmlns:a16="http://schemas.microsoft.com/office/drawing/2014/main" id="{53E33CBF-AE12-43A1-8F2E-6BDBC5163AE5}"/>
              </a:ext>
            </a:extLst>
          </p:cNvPr>
          <p:cNvSpPr txBox="1"/>
          <p:nvPr/>
        </p:nvSpPr>
        <p:spPr>
          <a:xfrm>
            <a:off x="838200" y="1629745"/>
            <a:ext cx="7467600" cy="5262979"/>
          </a:xfrm>
          <a:prstGeom prst="rect">
            <a:avLst/>
          </a:prstGeom>
          <a:noFill/>
        </p:spPr>
        <p:txBody>
          <a:bodyPr wrap="square" rtlCol="0">
            <a:spAutoFit/>
          </a:bodyPr>
          <a:lstStyle/>
          <a:p>
            <a:r>
              <a:rPr lang="en-US" b="1" u="sng" dirty="0"/>
              <a:t>Hardware:</a:t>
            </a:r>
            <a:endParaRPr lang="en-US" u="sng" dirty="0"/>
          </a:p>
          <a:p>
            <a:pPr lvl="0">
              <a:buNone/>
            </a:pPr>
            <a:r>
              <a:rPr lang="en-US" b="1" dirty="0"/>
              <a:t>        Processor :   Intel core i7</a:t>
            </a:r>
          </a:p>
          <a:p>
            <a:pPr lvl="0">
              <a:buNone/>
            </a:pPr>
            <a:r>
              <a:rPr lang="en-US" b="1" dirty="0"/>
              <a:t>Hard Disk</a:t>
            </a:r>
            <a:r>
              <a:rPr lang="en-US" dirty="0"/>
              <a:t>: 250 GB.</a:t>
            </a:r>
          </a:p>
          <a:p>
            <a:pPr lvl="0">
              <a:buNone/>
            </a:pPr>
            <a:r>
              <a:rPr lang="en-US" b="1" dirty="0"/>
              <a:t>       Mother </a:t>
            </a:r>
            <a:r>
              <a:rPr lang="en-US" b="1" dirty="0" err="1"/>
              <a:t>Board:Intel</a:t>
            </a:r>
            <a:r>
              <a:rPr lang="en-US" b="1" dirty="0"/>
              <a:t> chipset Board</a:t>
            </a:r>
            <a:endParaRPr lang="en-US" dirty="0"/>
          </a:p>
          <a:p>
            <a:pPr lvl="0">
              <a:buNone/>
            </a:pPr>
            <a:r>
              <a:rPr lang="en-US" dirty="0"/>
              <a:t>    </a:t>
            </a:r>
            <a:r>
              <a:rPr lang="en-US" b="1" dirty="0"/>
              <a:t>Mouse</a:t>
            </a:r>
            <a:r>
              <a:rPr lang="en-US" dirty="0"/>
              <a:t>: Logitech.</a:t>
            </a:r>
          </a:p>
          <a:p>
            <a:pPr lvl="0">
              <a:buNone/>
            </a:pPr>
            <a:r>
              <a:rPr lang="en-US" b="1" dirty="0"/>
              <a:t>RAM</a:t>
            </a:r>
            <a:r>
              <a:rPr lang="en-US" dirty="0"/>
              <a:t>: 8GB</a:t>
            </a:r>
          </a:p>
          <a:p>
            <a:pPr>
              <a:buNone/>
            </a:pPr>
            <a:r>
              <a:rPr lang="en-US" b="1" dirty="0"/>
              <a:t>    </a:t>
            </a:r>
            <a:endParaRPr lang="en-US" dirty="0"/>
          </a:p>
          <a:p>
            <a:r>
              <a:rPr lang="en-US" b="1" u="sng" dirty="0"/>
              <a:t>Software:</a:t>
            </a:r>
            <a:endParaRPr lang="en-US" u="sng" dirty="0"/>
          </a:p>
          <a:p>
            <a:pPr lvl="0">
              <a:buNone/>
            </a:pPr>
            <a:r>
              <a:rPr lang="en-US" dirty="0"/>
              <a:t>           </a:t>
            </a:r>
            <a:r>
              <a:rPr lang="en-US" b="1" dirty="0"/>
              <a:t>Operating System</a:t>
            </a:r>
            <a:r>
              <a:rPr lang="en-US" dirty="0"/>
              <a:t>: Windows XP/ Windows 7 </a:t>
            </a:r>
            <a:r>
              <a:rPr lang="en-US" b="1" dirty="0"/>
              <a:t>Software Tool</a:t>
            </a:r>
            <a:r>
              <a:rPr lang="en-US" dirty="0"/>
              <a:t>: Python</a:t>
            </a:r>
          </a:p>
          <a:p>
            <a:pPr lvl="0">
              <a:buNone/>
            </a:pPr>
            <a:r>
              <a:rPr lang="en-US" b="1" dirty="0" err="1"/>
              <a:t>Devolopment</a:t>
            </a:r>
            <a:r>
              <a:rPr lang="en-US" b="1" dirty="0"/>
              <a:t> </a:t>
            </a:r>
            <a:r>
              <a:rPr lang="en-US" b="1" dirty="0" err="1"/>
              <a:t>Environment</a:t>
            </a:r>
            <a:r>
              <a:rPr lang="en-US" dirty="0" err="1"/>
              <a:t>:MS</a:t>
            </a:r>
            <a:r>
              <a:rPr lang="en-US" dirty="0"/>
              <a:t> Visual Studio net Framework4.5</a:t>
            </a:r>
          </a:p>
          <a:p>
            <a:pPr lvl="0">
              <a:buNone/>
            </a:pPr>
            <a:r>
              <a:rPr lang="en-US" b="1" dirty="0"/>
              <a:t>   Coding </a:t>
            </a:r>
            <a:r>
              <a:rPr lang="en-US" b="1" dirty="0" err="1"/>
              <a:t>Language</a:t>
            </a:r>
            <a:r>
              <a:rPr lang="en-US" dirty="0" err="1"/>
              <a:t>:Python</a:t>
            </a:r>
            <a:r>
              <a:rPr lang="en-US" dirty="0"/>
              <a:t>.</a:t>
            </a:r>
          </a:p>
          <a:p>
            <a:pPr lvl="0">
              <a:buNone/>
            </a:pPr>
            <a:r>
              <a:rPr lang="en-US" dirty="0"/>
              <a:t>  </a:t>
            </a:r>
            <a:r>
              <a:rPr lang="en-US" b="1" dirty="0"/>
              <a:t> </a:t>
            </a:r>
            <a:endParaRPr lang="en-US" dirty="0"/>
          </a:p>
        </p:txBody>
      </p:sp>
    </p:spTree>
    <p:extLst>
      <p:ext uri="{BB962C8B-B14F-4D97-AF65-F5344CB8AC3E}">
        <p14:creationId xmlns:p14="http://schemas.microsoft.com/office/powerpoint/2010/main" val="84173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sz="3200" b="1" u="sng" dirty="0">
                <a:solidFill>
                  <a:schemeClr val="tx1"/>
                </a:solidFill>
                <a:cs typeface="Times New Roman" pitchFamily="18" charset="0"/>
              </a:rPr>
              <a:t>ADVANTAGES OF STEGANOGRAPHY</a:t>
            </a:r>
            <a:r>
              <a:rPr lang="en-US" sz="3200" b="1" u="sng" dirty="0">
                <a:solidFill>
                  <a:schemeClr val="tx1"/>
                </a:solidFill>
              </a:rPr>
              <a:t> </a:t>
            </a:r>
          </a:p>
        </p:txBody>
      </p:sp>
      <p:sp>
        <p:nvSpPr>
          <p:cNvPr id="18435" name="Text Box 4"/>
          <p:cNvSpPr txBox="1">
            <a:spLocks noChangeArrowheads="1"/>
          </p:cNvSpPr>
          <p:nvPr/>
        </p:nvSpPr>
        <p:spPr bwMode="auto">
          <a:xfrm>
            <a:off x="1219200" y="2057400"/>
            <a:ext cx="7239000" cy="3108325"/>
          </a:xfrm>
          <a:prstGeom prst="rect">
            <a:avLst/>
          </a:prstGeom>
          <a:noFill/>
          <a:ln w="9525">
            <a:noFill/>
            <a:miter lim="800000"/>
            <a:headEnd/>
            <a:tailEnd/>
          </a:ln>
        </p:spPr>
        <p:txBody>
          <a:bodyPr>
            <a:spAutoFit/>
          </a:bodyPr>
          <a:lstStyle/>
          <a:p>
            <a:pPr algn="just">
              <a:spcBef>
                <a:spcPct val="50000"/>
              </a:spcBef>
            </a:pPr>
            <a:r>
              <a:rPr kumimoji="0" lang="en-US" sz="2800" b="1" dirty="0" err="1">
                <a:solidFill>
                  <a:srgbClr val="000000"/>
                </a:solidFill>
                <a:latin typeface="Wingdings" pitchFamily="2" charset="2"/>
                <a:cs typeface="Times New Roman" pitchFamily="18" charset="0"/>
              </a:rPr>
              <a:t>Ø</a:t>
            </a:r>
            <a:r>
              <a:rPr kumimoji="0" lang="en-US" sz="2800" b="1" dirty="0" err="1">
                <a:solidFill>
                  <a:srgbClr val="000000"/>
                </a:solidFill>
                <a:cs typeface="Times New Roman" pitchFamily="18" charset="0"/>
              </a:rPr>
              <a:t>It</a:t>
            </a:r>
            <a:r>
              <a:rPr kumimoji="0" lang="en-US" sz="2800" b="1" dirty="0">
                <a:solidFill>
                  <a:srgbClr val="000000"/>
                </a:solidFill>
                <a:cs typeface="Times New Roman" pitchFamily="18" charset="0"/>
              </a:rPr>
              <a:t> can be used for safeguarding data, such as in the field of media where copywriting ensures authenticity.</a:t>
            </a:r>
          </a:p>
          <a:p>
            <a:pPr algn="just">
              <a:spcBef>
                <a:spcPct val="50000"/>
              </a:spcBef>
            </a:pPr>
            <a:r>
              <a:rPr kumimoji="0" lang="en-US" sz="2800" b="1" dirty="0" err="1">
                <a:solidFill>
                  <a:srgbClr val="000000"/>
                </a:solidFill>
                <a:latin typeface="Wingdings" pitchFamily="2" charset="2"/>
                <a:cs typeface="Times New Roman" pitchFamily="18" charset="0"/>
              </a:rPr>
              <a:t>Ø</a:t>
            </a:r>
            <a:r>
              <a:rPr kumimoji="0" lang="en-US" sz="2800" b="1" dirty="0" err="1">
                <a:solidFill>
                  <a:srgbClr val="000000"/>
                </a:solidFill>
                <a:cs typeface="Times New Roman" pitchFamily="18" charset="0"/>
              </a:rPr>
              <a:t>It</a:t>
            </a:r>
            <a:r>
              <a:rPr kumimoji="0" lang="en-US" sz="2800" b="1" dirty="0">
                <a:solidFill>
                  <a:srgbClr val="000000"/>
                </a:solidFill>
                <a:cs typeface="Times New Roman" pitchFamily="18" charset="0"/>
              </a:rPr>
              <a:t> can be used by intelligence agencies for sending their secret data.</a:t>
            </a:r>
            <a:endParaRPr kumimoji="0" lang="en-US" sz="2800" b="1" dirty="0">
              <a:cs typeface="Times New Roman" pitchFamily="18" charset="0"/>
            </a:endParaRPr>
          </a:p>
          <a:p>
            <a:pPr algn="l">
              <a:spcBef>
                <a:spcPct val="50000"/>
              </a:spcBef>
              <a:buFontTx/>
              <a:buChar char="•"/>
            </a:pPr>
            <a:endParaRPr kumimoji="0" 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sz="3600" b="1" u="sng" dirty="0">
                <a:solidFill>
                  <a:schemeClr val="tx1"/>
                </a:solidFill>
                <a:cs typeface="Times New Roman" pitchFamily="18" charset="0"/>
              </a:rPr>
              <a:t>DISADVANTAGE OF STEGANOGRAPHY</a:t>
            </a:r>
            <a:r>
              <a:rPr lang="en-US" sz="3600" dirty="0">
                <a:solidFill>
                  <a:schemeClr val="tx1"/>
                </a:solidFill>
              </a:rPr>
              <a:t> </a:t>
            </a:r>
          </a:p>
        </p:txBody>
      </p:sp>
      <p:sp>
        <p:nvSpPr>
          <p:cNvPr id="19459" name="Text Box 3"/>
          <p:cNvSpPr txBox="1">
            <a:spLocks noChangeArrowheads="1"/>
          </p:cNvSpPr>
          <p:nvPr/>
        </p:nvSpPr>
        <p:spPr bwMode="auto">
          <a:xfrm>
            <a:off x="1143000" y="2362200"/>
            <a:ext cx="7315200" cy="1570038"/>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lang="en-US" sz="3200" b="1">
                <a:solidFill>
                  <a:srgbClr val="000000"/>
                </a:solidFill>
                <a:cs typeface="Times New Roman" pitchFamily="18" charset="0"/>
              </a:rPr>
              <a:t>Many a terrorist and anti humanist activities have been carried out cloaked under this technique.</a:t>
            </a:r>
            <a:endParaRPr 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Program Files\Common Files\Microsoft Shared\Clipart\cagcat50\bd00028_.wmf"/>
          <p:cNvPicPr>
            <a:picLocks noChangeAspect="1" noChangeArrowheads="1"/>
          </p:cNvPicPr>
          <p:nvPr/>
        </p:nvPicPr>
        <p:blipFill>
          <a:blip r:embed="rId2" cstate="print"/>
          <a:srcRect/>
          <a:stretch>
            <a:fillRect/>
          </a:stretch>
        </p:blipFill>
        <p:spPr bwMode="auto">
          <a:xfrm>
            <a:off x="2895600" y="1600200"/>
            <a:ext cx="3556000" cy="3484563"/>
          </a:xfrm>
          <a:prstGeom prst="rect">
            <a:avLst/>
          </a:prstGeom>
          <a:noFill/>
          <a:ln w="9525">
            <a:noFill/>
            <a:miter lim="800000"/>
            <a:headEnd/>
            <a:tailEnd/>
          </a:ln>
        </p:spPr>
      </p:pic>
      <p:sp>
        <p:nvSpPr>
          <p:cNvPr id="3" name="TextBox 2"/>
          <p:cNvSpPr txBox="1"/>
          <p:nvPr/>
        </p:nvSpPr>
        <p:spPr>
          <a:xfrm>
            <a:off x="2197100" y="533400"/>
            <a:ext cx="4953000" cy="769441"/>
          </a:xfrm>
          <a:prstGeom prst="rect">
            <a:avLst/>
          </a:prstGeom>
          <a:noFill/>
        </p:spPr>
        <p:txBody>
          <a:bodyPr>
            <a:spAutoFit/>
          </a:bodyPr>
          <a:lstStyle/>
          <a:p>
            <a:pPr>
              <a:defRPr/>
            </a:pPr>
            <a:r>
              <a:rPr lang="en-US" sz="4400" b="1" u="sng"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u="sng" dirty="0">
                <a:solidFill>
                  <a:schemeClr val="tx1"/>
                </a:solidFill>
              </a:rPr>
              <a:t>CONTENT</a:t>
            </a:r>
          </a:p>
        </p:txBody>
      </p:sp>
      <p:sp>
        <p:nvSpPr>
          <p:cNvPr id="3" name="Content Placeholder 2"/>
          <p:cNvSpPr>
            <a:spLocks noGrp="1"/>
          </p:cNvSpPr>
          <p:nvPr>
            <p:ph idx="1"/>
          </p:nvPr>
        </p:nvSpPr>
        <p:spPr>
          <a:xfrm>
            <a:off x="990600" y="1828800"/>
            <a:ext cx="7772400" cy="4648200"/>
          </a:xfrm>
        </p:spPr>
        <p:txBody>
          <a:bodyPr/>
          <a:lstStyle/>
          <a:p>
            <a:pPr>
              <a:defRPr/>
            </a:pPr>
            <a:r>
              <a:rPr lang="en-US" dirty="0"/>
              <a:t>What is</a:t>
            </a:r>
            <a:r>
              <a:rPr kumimoji="0" lang="en-US" dirty="0"/>
              <a:t> </a:t>
            </a:r>
            <a:r>
              <a:rPr kumimoji="0" lang="en-US" dirty="0" err="1"/>
              <a:t>Steganography</a:t>
            </a:r>
            <a:endParaRPr kumimoji="0" lang="en-US" dirty="0"/>
          </a:p>
          <a:p>
            <a:pPr>
              <a:defRPr/>
            </a:pPr>
            <a:r>
              <a:rPr kumimoji="0" lang="en-US" dirty="0"/>
              <a:t>Steganography v/s Cryptography</a:t>
            </a:r>
            <a:endParaRPr lang="en-US" dirty="0"/>
          </a:p>
          <a:p>
            <a:pPr>
              <a:defRPr/>
            </a:pPr>
            <a:r>
              <a:rPr lang="en-US" dirty="0"/>
              <a:t>Types</a:t>
            </a:r>
          </a:p>
          <a:p>
            <a:pPr>
              <a:defRPr/>
            </a:pPr>
            <a:r>
              <a:rPr lang="en-US" sz="3200" dirty="0"/>
              <a:t>Characteristics of Steganography </a:t>
            </a:r>
            <a:r>
              <a:rPr lang="en-US" dirty="0"/>
              <a:t>T</a:t>
            </a:r>
            <a:r>
              <a:rPr lang="en-US" sz="3200" dirty="0"/>
              <a:t>echniques</a:t>
            </a:r>
          </a:p>
          <a:p>
            <a:pPr>
              <a:defRPr/>
            </a:pPr>
            <a:r>
              <a:rPr lang="en-US" sz="3200" dirty="0"/>
              <a:t>Steganographic model</a:t>
            </a:r>
            <a:endParaRPr lang="en-US" dirty="0"/>
          </a:p>
          <a:p>
            <a:pPr>
              <a:defRPr/>
            </a:pPr>
            <a:r>
              <a:rPr kumimoji="0" lang="en-US" dirty="0"/>
              <a:t>Dissecting Steganography</a:t>
            </a:r>
          </a:p>
          <a:p>
            <a:pPr>
              <a:defRPr/>
            </a:pPr>
            <a:r>
              <a:rPr lang="en-US" sz="3200" dirty="0">
                <a:solidFill>
                  <a:schemeClr val="tx1"/>
                </a:solidFill>
                <a:cs typeface="Times New Roman" pitchFamily="18" charset="0"/>
              </a:rPr>
              <a:t>Steganalysis</a:t>
            </a:r>
            <a:endParaRPr kumimoji="0" lang="en-US" dirty="0"/>
          </a:p>
          <a:p>
            <a:pPr>
              <a:defRPr/>
            </a:pPr>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C26C-4928-4002-91CC-BDD9465B10AA}"/>
              </a:ext>
            </a:extLst>
          </p:cNvPr>
          <p:cNvSpPr>
            <a:spLocks noGrp="1"/>
          </p:cNvSpPr>
          <p:nvPr>
            <p:ph type="title"/>
          </p:nvPr>
        </p:nvSpPr>
        <p:spPr/>
        <p:txBody>
          <a:bodyPr/>
          <a:lstStyle/>
          <a:p>
            <a:r>
              <a:rPr lang="en-US" sz="3200" b="1" u="sng" dirty="0">
                <a:solidFill>
                  <a:schemeClr val="tx1"/>
                </a:solidFill>
              </a:rPr>
              <a:t>CONTENT ………</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FE9AA0A3-7CC2-4FE7-86A9-209C429712BB}"/>
              </a:ext>
            </a:extLst>
          </p:cNvPr>
          <p:cNvSpPr>
            <a:spLocks noGrp="1"/>
          </p:cNvSpPr>
          <p:nvPr>
            <p:ph idx="1"/>
          </p:nvPr>
        </p:nvSpPr>
        <p:spPr/>
        <p:txBody>
          <a:bodyPr/>
          <a:lstStyle/>
          <a:p>
            <a:r>
              <a:rPr lang="en-US" sz="3200" dirty="0">
                <a:solidFill>
                  <a:schemeClr val="tx1"/>
                </a:solidFill>
              </a:rPr>
              <a:t>Steganographic tools </a:t>
            </a:r>
            <a:endParaRPr kumimoji="0" lang="en-US" dirty="0"/>
          </a:p>
          <a:p>
            <a:r>
              <a:rPr kumimoji="0" lang="en-US" dirty="0"/>
              <a:t>Disadvantages</a:t>
            </a:r>
            <a:endParaRPr lang="en-US" dirty="0"/>
          </a:p>
          <a:p>
            <a:r>
              <a:rPr lang="en-US" dirty="0"/>
              <a:t>Methodology</a:t>
            </a:r>
          </a:p>
          <a:p>
            <a:pPr>
              <a:defRPr/>
            </a:pPr>
            <a:r>
              <a:rPr kumimoji="0" lang="en-US" dirty="0"/>
              <a:t>System Specification</a:t>
            </a:r>
          </a:p>
          <a:p>
            <a:pPr marL="0" indent="0">
              <a:buNone/>
              <a:defRPr/>
            </a:pPr>
            <a:endParaRPr kumimoji="0" lang="en-US" dirty="0"/>
          </a:p>
          <a:p>
            <a:endParaRPr lang="en-US" sz="2400" dirty="0">
              <a:solidFill>
                <a:schemeClr val="tx2"/>
              </a:solidFill>
            </a:endParaRPr>
          </a:p>
        </p:txBody>
      </p:sp>
    </p:spTree>
    <p:extLst>
      <p:ext uri="{BB962C8B-B14F-4D97-AF65-F5344CB8AC3E}">
        <p14:creationId xmlns:p14="http://schemas.microsoft.com/office/powerpoint/2010/main" val="287203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457200"/>
            <a:ext cx="7543800" cy="1143000"/>
          </a:xfrm>
        </p:spPr>
        <p:txBody>
          <a:bodyPr/>
          <a:lstStyle/>
          <a:p>
            <a:r>
              <a:rPr lang="en-US" dirty="0"/>
              <a:t>  </a:t>
            </a:r>
            <a:r>
              <a:rPr lang="en-US" sz="4000" b="1" u="sng" dirty="0">
                <a:solidFill>
                  <a:schemeClr val="tx1"/>
                </a:solidFill>
              </a:rPr>
              <a:t>WHAT IS STEGANOGRAPHY</a:t>
            </a:r>
            <a:endParaRPr lang="en-US" dirty="0">
              <a:solidFill>
                <a:schemeClr val="tx1"/>
              </a:solidFill>
            </a:endParaRPr>
          </a:p>
        </p:txBody>
      </p:sp>
      <p:sp>
        <p:nvSpPr>
          <p:cNvPr id="11268" name="Text Box 4"/>
          <p:cNvSpPr txBox="1">
            <a:spLocks noChangeArrowheads="1"/>
          </p:cNvSpPr>
          <p:nvPr/>
        </p:nvSpPr>
        <p:spPr bwMode="auto">
          <a:xfrm>
            <a:off x="1294374" y="1600200"/>
            <a:ext cx="7240025" cy="4431983"/>
          </a:xfrm>
          <a:prstGeom prst="rect">
            <a:avLst/>
          </a:prstGeom>
          <a:noFill/>
          <a:ln w="9525">
            <a:noFill/>
            <a:miter lim="800000"/>
            <a:headEnd/>
            <a:tailEnd/>
          </a:ln>
        </p:spPr>
        <p:txBody>
          <a:bodyPr wrap="square">
            <a:spAutoFit/>
          </a:bodyPr>
          <a:lstStyle/>
          <a:p>
            <a:pPr algn="just">
              <a:buFont typeface="Wingdings" pitchFamily="2" charset="2"/>
              <a:buChar char="q"/>
            </a:pPr>
            <a:endParaRPr lang="en-US" dirty="0"/>
          </a:p>
          <a:p>
            <a:pPr algn="just">
              <a:buFont typeface="Wingdings" pitchFamily="2" charset="2"/>
              <a:buChar char="q"/>
            </a:pPr>
            <a:r>
              <a:rPr lang="en-US" dirty="0"/>
              <a:t>Steganography is an art and science of hiding information by embedding it in some other data.</a:t>
            </a:r>
          </a:p>
          <a:p>
            <a:pPr algn="just">
              <a:buFont typeface="Wingdings" pitchFamily="2" charset="2"/>
              <a:buChar char="q"/>
            </a:pPr>
            <a:endParaRPr lang="en-US" dirty="0"/>
          </a:p>
          <a:p>
            <a:pPr algn="just">
              <a:buFont typeface="Wingdings" pitchFamily="2" charset="2"/>
              <a:buChar char="q"/>
            </a:pPr>
            <a:r>
              <a:rPr lang="en-US" dirty="0"/>
              <a:t>Steganography word comes from Greek word. ‘</a:t>
            </a:r>
            <a:r>
              <a:rPr lang="en-US" dirty="0" err="1"/>
              <a:t>Stegano</a:t>
            </a:r>
            <a:r>
              <a:rPr lang="en-US" dirty="0"/>
              <a:t>’ = covering or hiding, ‘</a:t>
            </a:r>
            <a:r>
              <a:rPr lang="en-US" dirty="0" err="1"/>
              <a:t>graphen</a:t>
            </a:r>
            <a:r>
              <a:rPr lang="en-US" dirty="0"/>
              <a:t>’ =  writing.  </a:t>
            </a:r>
          </a:p>
          <a:p>
            <a:pPr algn="just"/>
            <a:r>
              <a:rPr lang="en-US" dirty="0"/>
              <a:t>  </a:t>
            </a:r>
          </a:p>
          <a:p>
            <a:pPr algn="just">
              <a:buFont typeface="Wingdings" pitchFamily="2" charset="2"/>
              <a:buChar char="q"/>
            </a:pPr>
            <a:endParaRPr lang="en-US" dirty="0"/>
          </a:p>
          <a:p>
            <a:pPr algn="just">
              <a:buFont typeface="Wingdings" pitchFamily="2" charset="2"/>
              <a:buChar char="q"/>
            </a:pPr>
            <a:endParaRPr lang="en-US" dirty="0"/>
          </a:p>
          <a:p>
            <a:pPr algn="just">
              <a:buFont typeface="Wingdings" pitchFamily="2" charset="2"/>
              <a:buChar char="q"/>
            </a:pPr>
            <a:endParaRPr lang="en-US" dirty="0"/>
          </a:p>
          <a:p>
            <a:pPr algn="just">
              <a:buFont typeface="Wingdings" pitchFamily="2" charset="2"/>
              <a:buChar char="q"/>
            </a:pPr>
            <a:endParaRPr lang="en-US" dirty="0"/>
          </a:p>
          <a:p>
            <a:pPr algn="just">
              <a:buFont typeface="Wingdings" pitchFamily="2" charset="2"/>
              <a:buChar char="q"/>
            </a:pPr>
            <a:endParaRPr kumimoji="0" lang="en-US" sz="1800" dirty="0"/>
          </a:p>
        </p:txBody>
      </p:sp>
      <p:pic>
        <p:nvPicPr>
          <p:cNvPr id="1026" name="Picture 2" descr="Insider uses steganography to steal trade secrets for China">
            <a:extLst>
              <a:ext uri="{FF2B5EF4-FFF2-40B4-BE49-F238E27FC236}">
                <a16:creationId xmlns:a16="http://schemas.microsoft.com/office/drawing/2014/main" id="{ACDB819C-3AEF-41FC-92D0-BAF23E6D6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95800"/>
            <a:ext cx="6858000" cy="1710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iterate type="lt">
                                    <p:tmPct val="100000"/>
                                  </p:iterate>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75"/>
                                        <p:tgtEl>
                                          <p:spTgt spid="1126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ox(in)">
                                      <p:cBhvr>
                                        <p:cTn id="12" dur="500"/>
                                        <p:tgtEl>
                                          <p:spTgt spid="11268"/>
                                        </p:tgtEl>
                                      </p:cBhvr>
                                    </p:animEffect>
                                  </p:childTnLst>
                                  <p:subTnLst>
                                    <p:animClr clrSpc="rgb" dir="cw">
                                      <p:cBhvr override="childStyle">
                                        <p:cTn dur="1" fill="hold" display="0" masterRel="nextClick" afterEffect="1"/>
                                        <p:tgtEl>
                                          <p:spTgt spid="11268"/>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7800" y="457200"/>
            <a:ext cx="7315200" cy="1143000"/>
          </a:xfrm>
        </p:spPr>
        <p:txBody>
          <a:bodyPr/>
          <a:lstStyle/>
          <a:p>
            <a:br>
              <a:rPr kumimoji="0" lang="en-US" sz="2800" b="1" u="sng" dirty="0">
                <a:solidFill>
                  <a:schemeClr val="tx1"/>
                </a:solidFill>
              </a:rPr>
            </a:br>
            <a:r>
              <a:rPr kumimoji="0" lang="en-US" sz="3600" b="1" u="sng" dirty="0">
                <a:solidFill>
                  <a:schemeClr val="tx1"/>
                </a:solidFill>
              </a:rPr>
              <a:t>STEGANOGRAPHY VS CRYPTOGRAPHY</a:t>
            </a:r>
            <a:br>
              <a:rPr kumimoji="0" lang="en-US" sz="2800" b="1" u="sng" dirty="0">
                <a:solidFill>
                  <a:schemeClr val="tx1"/>
                </a:solidFill>
              </a:rPr>
            </a:br>
            <a:endParaRPr kumimoji="0" lang="en-US" b="1" u="sng" dirty="0">
              <a:solidFill>
                <a:schemeClr val="tx1"/>
              </a:solidFill>
            </a:endParaRPr>
          </a:p>
        </p:txBody>
      </p:sp>
      <p:sp>
        <p:nvSpPr>
          <p:cNvPr id="12291" name="Text Box 3"/>
          <p:cNvSpPr txBox="1">
            <a:spLocks noChangeArrowheads="1"/>
          </p:cNvSpPr>
          <p:nvPr/>
        </p:nvSpPr>
        <p:spPr bwMode="auto">
          <a:xfrm>
            <a:off x="1066800" y="1752600"/>
            <a:ext cx="7467600" cy="3831818"/>
          </a:xfrm>
          <a:prstGeom prst="rect">
            <a:avLst/>
          </a:prstGeom>
          <a:noFill/>
          <a:ln w="9525">
            <a:noFill/>
            <a:miter lim="800000"/>
            <a:headEnd/>
            <a:tailEnd/>
          </a:ln>
        </p:spPr>
        <p:txBody>
          <a:bodyPr>
            <a:spAutoFit/>
          </a:bodyPr>
          <a:lstStyle/>
          <a:p>
            <a:pPr algn="just">
              <a:buFont typeface="Wingdings" pitchFamily="2" charset="2"/>
              <a:buChar char="q"/>
            </a:pPr>
            <a:r>
              <a:rPr lang="en-US" dirty="0"/>
              <a:t>Cryptography and steganography are both methods used to hide or protect secret data. However, they differ in the respect that cryptography makes the data unreadable, or hides the </a:t>
            </a:r>
            <a:r>
              <a:rPr lang="en-US" i="1" dirty="0"/>
              <a:t>meaning </a:t>
            </a:r>
            <a:r>
              <a:rPr lang="en-US" dirty="0"/>
              <a:t>of the data, while steganography hides the </a:t>
            </a:r>
            <a:r>
              <a:rPr lang="en-US" i="1" dirty="0"/>
              <a:t>existence </a:t>
            </a:r>
            <a:r>
              <a:rPr lang="en-US" dirty="0"/>
              <a:t>of the data.</a:t>
            </a:r>
          </a:p>
          <a:p>
            <a:pPr algn="just">
              <a:buFont typeface="Wingdings" pitchFamily="2" charset="2"/>
              <a:buChar char="q"/>
            </a:pPr>
            <a:endParaRPr kumimoji="0" lang="en-US" dirty="0">
              <a:solidFill>
                <a:srgbClr val="000000"/>
              </a:solidFill>
            </a:endParaRPr>
          </a:p>
          <a:p>
            <a:pPr algn="just">
              <a:buFont typeface="Wingdings" pitchFamily="2" charset="2"/>
              <a:buChar char="q"/>
            </a:pPr>
            <a:r>
              <a:rPr kumimoji="0" lang="en-US" dirty="0">
                <a:solidFill>
                  <a:srgbClr val="000000"/>
                </a:solidFill>
              </a:rPr>
              <a:t>Cryptography alter the overall structure of data.</a:t>
            </a:r>
          </a:p>
          <a:p>
            <a:pPr algn="just">
              <a:buFont typeface="Wingdings" pitchFamily="2" charset="2"/>
              <a:buChar char="q"/>
            </a:pPr>
            <a:r>
              <a:rPr kumimoji="0" lang="en-US" dirty="0">
                <a:solidFill>
                  <a:srgbClr val="000000"/>
                </a:solidFill>
              </a:rPr>
              <a:t>Steganography does not alter the overall structure of the data</a:t>
            </a:r>
          </a:p>
          <a:p>
            <a:pPr algn="l">
              <a:spcBef>
                <a:spcPct val="50000"/>
              </a:spcBef>
            </a:pPr>
            <a:endParaRPr kumimoji="0"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down)">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randombar(horizontal)">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05359" y="223837"/>
            <a:ext cx="7772400" cy="1143000"/>
          </a:xfrm>
        </p:spPr>
        <p:txBody>
          <a:bodyPr/>
          <a:lstStyle/>
          <a:p>
            <a:r>
              <a:rPr kumimoji="0" lang="en-US" sz="4000" b="1" u="sng" dirty="0">
                <a:solidFill>
                  <a:schemeClr val="tx1"/>
                </a:solidFill>
              </a:rPr>
              <a:t>TYPES OF STEGANOGRAPHY</a:t>
            </a:r>
            <a:endParaRPr kumimoji="0" lang="en-US" b="1" u="sng" dirty="0">
              <a:solidFill>
                <a:schemeClr val="tx1"/>
              </a:solidFill>
            </a:endParaRPr>
          </a:p>
        </p:txBody>
      </p:sp>
      <p:sp>
        <p:nvSpPr>
          <p:cNvPr id="2" name="Subtitle 1">
            <a:extLst>
              <a:ext uri="{FF2B5EF4-FFF2-40B4-BE49-F238E27FC236}">
                <a16:creationId xmlns:a16="http://schemas.microsoft.com/office/drawing/2014/main" id="{F70C32FA-3D6E-4CEA-9539-8646EC5C6CF4}"/>
              </a:ext>
            </a:extLst>
          </p:cNvPr>
          <p:cNvSpPr>
            <a:spLocks noGrp="1"/>
          </p:cNvSpPr>
          <p:nvPr>
            <p:ph type="subTitle" idx="1"/>
          </p:nvPr>
        </p:nvSpPr>
        <p:spPr>
          <a:xfrm>
            <a:off x="914400" y="1447800"/>
            <a:ext cx="6400800" cy="1752600"/>
          </a:xfrm>
        </p:spPr>
        <p:txBody>
          <a:bodyPr/>
          <a:lstStyle/>
          <a:p>
            <a:pPr marL="457200" indent="-457200">
              <a:buFont typeface="Arial" panose="020B0604020202020204" pitchFamily="34" charset="0"/>
              <a:buChar char="•"/>
            </a:pPr>
            <a:r>
              <a:rPr lang="en-US" dirty="0">
                <a:solidFill>
                  <a:schemeClr val="tx1"/>
                </a:solidFill>
              </a:rPr>
              <a:t>Image steganography</a:t>
            </a:r>
          </a:p>
          <a:p>
            <a:pPr marL="457200" indent="-457200">
              <a:buFont typeface="Arial" panose="020B0604020202020204" pitchFamily="34" charset="0"/>
              <a:buChar char="•"/>
            </a:pPr>
            <a:r>
              <a:rPr lang="en-US" dirty="0">
                <a:solidFill>
                  <a:schemeClr val="tx1"/>
                </a:solidFill>
              </a:rPr>
              <a:t>Textual steganography</a:t>
            </a:r>
          </a:p>
          <a:p>
            <a:pPr marL="457200" indent="-457200">
              <a:buFont typeface="Arial" panose="020B0604020202020204" pitchFamily="34" charset="0"/>
              <a:buChar char="•"/>
            </a:pPr>
            <a:r>
              <a:rPr lang="en-US" dirty="0">
                <a:solidFill>
                  <a:schemeClr val="tx1"/>
                </a:solidFill>
              </a:rPr>
              <a:t>Audio steganography</a:t>
            </a:r>
          </a:p>
          <a:p>
            <a:pPr marL="457200" indent="-457200">
              <a:buFont typeface="Arial" panose="020B0604020202020204" pitchFamily="34" charset="0"/>
              <a:buChar char="•"/>
            </a:pPr>
            <a:r>
              <a:rPr lang="en-US" dirty="0">
                <a:solidFill>
                  <a:schemeClr val="tx1"/>
                </a:solidFill>
              </a:rPr>
              <a:t>Video steganography   </a:t>
            </a:r>
            <a:endParaRPr lang="en-IN" dirty="0">
              <a:solidFill>
                <a:schemeClr val="tx1"/>
              </a:solidFill>
            </a:endParaRPr>
          </a:p>
        </p:txBody>
      </p:sp>
      <p:sp>
        <p:nvSpPr>
          <p:cNvPr id="14339" name="Text Box 3"/>
          <p:cNvSpPr txBox="1">
            <a:spLocks noChangeArrowheads="1"/>
          </p:cNvSpPr>
          <p:nvPr/>
        </p:nvSpPr>
        <p:spPr bwMode="auto">
          <a:xfrm>
            <a:off x="131232" y="3973905"/>
            <a:ext cx="10689168" cy="461665"/>
          </a:xfrm>
          <a:prstGeom prst="rect">
            <a:avLst/>
          </a:prstGeom>
          <a:noFill/>
          <a:ln w="9525">
            <a:noFill/>
            <a:miter lim="800000"/>
            <a:headEnd/>
            <a:tailEnd/>
          </a:ln>
        </p:spPr>
        <p:txBody>
          <a:bodyPr wrap="square">
            <a:spAutoFit/>
          </a:bodyPr>
          <a:lstStyle/>
          <a:p>
            <a:pPr algn="l">
              <a:spcBef>
                <a:spcPct val="50000"/>
              </a:spcBef>
            </a:pPr>
            <a:r>
              <a:rPr kumimoji="0" lang="en-US" b="1" dirty="0">
                <a:solidFill>
                  <a:srgbClr val="000000"/>
                </a:solidFill>
              </a:rPr>
              <a:t>	</a:t>
            </a:r>
          </a:p>
        </p:txBody>
      </p:sp>
      <p:sp>
        <p:nvSpPr>
          <p:cNvPr id="14343" name="Text Box 7"/>
          <p:cNvSpPr txBox="1">
            <a:spLocks noChangeArrowheads="1"/>
          </p:cNvSpPr>
          <p:nvPr/>
        </p:nvSpPr>
        <p:spPr bwMode="auto">
          <a:xfrm>
            <a:off x="914400" y="5486400"/>
            <a:ext cx="7772400" cy="461665"/>
          </a:xfrm>
          <a:prstGeom prst="rect">
            <a:avLst/>
          </a:prstGeom>
          <a:noFill/>
          <a:ln w="9525">
            <a:noFill/>
            <a:miter lim="800000"/>
            <a:headEnd/>
            <a:tailEnd/>
          </a:ln>
        </p:spPr>
        <p:txBody>
          <a:bodyPr>
            <a:spAutoFit/>
          </a:bodyPr>
          <a:lstStyle/>
          <a:p>
            <a:pPr algn="l">
              <a:spcBef>
                <a:spcPct val="50000"/>
              </a:spcBef>
            </a:pPr>
            <a:r>
              <a:rPr kumimoji="0" lang="en-US" b="1" dirty="0">
                <a:latin typeface="Wingdings" pitchFamily="2" charset="2"/>
              </a:rPr>
              <a:t>Ø</a:t>
            </a:r>
            <a:endParaRPr kumimoji="0" lang="en-US" b="1" dirty="0"/>
          </a:p>
        </p:txBody>
      </p:sp>
      <p:pic>
        <p:nvPicPr>
          <p:cNvPr id="2050" name="Picture 2" descr="How to Use STEGANOGRAPHY With C#? - Loginworks Softwares">
            <a:extLst>
              <a:ext uri="{FF2B5EF4-FFF2-40B4-BE49-F238E27FC236}">
                <a16:creationId xmlns:a16="http://schemas.microsoft.com/office/drawing/2014/main" id="{0B2F9E9A-2780-472B-B96A-7B9175C53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008301"/>
            <a:ext cx="6698161" cy="2468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trips(downRigh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randombar(horizontal)">
                                      <p:cBhvr>
                                        <p:cTn id="12" dur="500"/>
                                        <p:tgtEl>
                                          <p:spTgt spid="1433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arn(inHorizontal)">
                                      <p:cBhvr>
                                        <p:cTn id="1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3D72-1233-4526-B8F8-438F91A709AB}"/>
              </a:ext>
            </a:extLst>
          </p:cNvPr>
          <p:cNvSpPr>
            <a:spLocks noGrp="1"/>
          </p:cNvSpPr>
          <p:nvPr>
            <p:ph type="title"/>
          </p:nvPr>
        </p:nvSpPr>
        <p:spPr/>
        <p:txBody>
          <a:bodyPr/>
          <a:lstStyle/>
          <a:p>
            <a:r>
              <a:rPr lang="en-US" sz="3200" b="1" u="sng" dirty="0">
                <a:solidFill>
                  <a:schemeClr val="tx1"/>
                </a:solidFill>
              </a:rPr>
              <a:t>CHARACTERISTICS OF STEGANOGRAPHY TECHNIQUES</a:t>
            </a:r>
            <a:endParaRPr lang="en-IN" sz="3200" b="1" u="sng" dirty="0">
              <a:solidFill>
                <a:schemeClr val="tx1"/>
              </a:solidFill>
            </a:endParaRPr>
          </a:p>
        </p:txBody>
      </p:sp>
      <p:sp>
        <p:nvSpPr>
          <p:cNvPr id="3" name="Content Placeholder 2">
            <a:extLst>
              <a:ext uri="{FF2B5EF4-FFF2-40B4-BE49-F238E27FC236}">
                <a16:creationId xmlns:a16="http://schemas.microsoft.com/office/drawing/2014/main" id="{D6499DDA-BBD8-467F-AC23-5CD8EFDBE9E5}"/>
              </a:ext>
            </a:extLst>
          </p:cNvPr>
          <p:cNvSpPr>
            <a:spLocks noGrp="1"/>
          </p:cNvSpPr>
          <p:nvPr>
            <p:ph idx="1"/>
          </p:nvPr>
        </p:nvSpPr>
        <p:spPr>
          <a:xfrm>
            <a:off x="869156" y="1600200"/>
            <a:ext cx="7893844" cy="4343400"/>
          </a:xfrm>
        </p:spPr>
        <p:txBody>
          <a:bodyPr/>
          <a:lstStyle/>
          <a:p>
            <a:r>
              <a:rPr lang="en-US" dirty="0"/>
              <a:t>Transparency</a:t>
            </a:r>
          </a:p>
          <a:p>
            <a:r>
              <a:rPr lang="en-US" dirty="0"/>
              <a:t>Robustness</a:t>
            </a:r>
          </a:p>
          <a:p>
            <a:pPr marL="0" indent="0">
              <a:buNone/>
            </a:pPr>
            <a:endParaRPr lang="en-IN" dirty="0"/>
          </a:p>
        </p:txBody>
      </p:sp>
      <p:sp>
        <p:nvSpPr>
          <p:cNvPr id="4" name="Rectangle: Rounded Corners 3">
            <a:extLst>
              <a:ext uri="{FF2B5EF4-FFF2-40B4-BE49-F238E27FC236}">
                <a16:creationId xmlns:a16="http://schemas.microsoft.com/office/drawing/2014/main" id="{CAF87E41-27D7-4C53-BA7B-83E72BDA3CDC}"/>
              </a:ext>
            </a:extLst>
          </p:cNvPr>
          <p:cNvSpPr/>
          <p:nvPr/>
        </p:nvSpPr>
        <p:spPr bwMode="auto">
          <a:xfrm>
            <a:off x="3695700" y="1943100"/>
            <a:ext cx="2362200" cy="4572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IN" sz="2400" b="0" i="0" u="none" strike="noStrike" cap="none" normalizeH="0" baseline="0">
              <a:ln>
                <a:noFill/>
              </a:ln>
              <a:solidFill>
                <a:schemeClr val="tx1"/>
              </a:solidFill>
              <a:effectLst/>
              <a:latin typeface="Times New Roman" pitchFamily="18" charset="0"/>
            </a:endParaRPr>
          </a:p>
        </p:txBody>
      </p:sp>
      <p:sp>
        <p:nvSpPr>
          <p:cNvPr id="6" name="Rectangle: Rounded Corners 5">
            <a:extLst>
              <a:ext uri="{FF2B5EF4-FFF2-40B4-BE49-F238E27FC236}">
                <a16:creationId xmlns:a16="http://schemas.microsoft.com/office/drawing/2014/main" id="{79D33816-B4D0-447C-91B2-B0AC8558F55D}"/>
              </a:ext>
            </a:extLst>
          </p:cNvPr>
          <p:cNvSpPr/>
          <p:nvPr/>
        </p:nvSpPr>
        <p:spPr bwMode="auto">
          <a:xfrm>
            <a:off x="3657600" y="1828800"/>
            <a:ext cx="2362200" cy="68580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IN" sz="2400" b="0" i="0" u="none" strike="noStrike" cap="none" normalizeH="0" baseline="0">
              <a:ln>
                <a:noFill/>
              </a:ln>
              <a:solidFill>
                <a:schemeClr val="tx1">
                  <a:lumMod val="50000"/>
                  <a:lumOff val="50000"/>
                </a:schemeClr>
              </a:solidFill>
              <a:effectLst/>
              <a:latin typeface="Times New Roman" pitchFamily="18" charset="0"/>
            </a:endParaRPr>
          </a:p>
        </p:txBody>
      </p:sp>
      <p:pic>
        <p:nvPicPr>
          <p:cNvPr id="2050" name="Picture 2" descr="Steganography... what is that? | Trustwave | SpiderLabs | Trustwave">
            <a:extLst>
              <a:ext uri="{FF2B5EF4-FFF2-40B4-BE49-F238E27FC236}">
                <a16:creationId xmlns:a16="http://schemas.microsoft.com/office/drawing/2014/main" id="{0D0EE45D-C0ED-2149-BDF5-0AD14499D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32533"/>
            <a:ext cx="7620000"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6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2779-C673-4BFE-96DA-42370F096ED7}"/>
              </a:ext>
            </a:extLst>
          </p:cNvPr>
          <p:cNvSpPr>
            <a:spLocks noGrp="1"/>
          </p:cNvSpPr>
          <p:nvPr>
            <p:ph type="title"/>
          </p:nvPr>
        </p:nvSpPr>
        <p:spPr/>
        <p:txBody>
          <a:bodyPr/>
          <a:lstStyle/>
          <a:p>
            <a:r>
              <a:rPr lang="en-US" dirty="0">
                <a:solidFill>
                  <a:schemeClr val="tx1"/>
                </a:solidFill>
              </a:rPr>
              <a:t>     </a:t>
            </a:r>
            <a:r>
              <a:rPr lang="en-US" sz="3600" b="1" u="sng" dirty="0">
                <a:solidFill>
                  <a:schemeClr val="tx1"/>
                </a:solidFill>
              </a:rPr>
              <a:t>STEGANOGRAPHIC MODEL </a:t>
            </a:r>
            <a:endParaRPr lang="en-IN" sz="3600" b="1" u="sng" dirty="0">
              <a:solidFill>
                <a:schemeClr val="tx1"/>
              </a:solidFill>
            </a:endParaRPr>
          </a:p>
        </p:txBody>
      </p:sp>
      <p:pic>
        <p:nvPicPr>
          <p:cNvPr id="1026" name="Picture 2" descr="An Example of Image Steganography. | Download Scientific Diagram">
            <a:extLst>
              <a:ext uri="{FF2B5EF4-FFF2-40B4-BE49-F238E27FC236}">
                <a16:creationId xmlns:a16="http://schemas.microsoft.com/office/drawing/2014/main" id="{915A8D44-8E6A-4AAF-98C8-113F05589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5610" y="1657718"/>
            <a:ext cx="3092990" cy="2379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rvey on Image Steganography and its Techniques">
            <a:extLst>
              <a:ext uri="{FF2B5EF4-FFF2-40B4-BE49-F238E27FC236}">
                <a16:creationId xmlns:a16="http://schemas.microsoft.com/office/drawing/2014/main" id="{7984277F-4392-4E30-8BB5-0B3245DB1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56675"/>
            <a:ext cx="4951014" cy="274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5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ganography Tutorial | A Complete Guide For Beginners | Edureka">
            <a:extLst>
              <a:ext uri="{FF2B5EF4-FFF2-40B4-BE49-F238E27FC236}">
                <a16:creationId xmlns:a16="http://schemas.microsoft.com/office/drawing/2014/main" id="{10AEFF02-2739-44C5-86BD-D4392D0FE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571" y="1570909"/>
            <a:ext cx="7767104"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CEEBB9-56ED-41FA-A527-7C0CB8565576}"/>
              </a:ext>
            </a:extLst>
          </p:cNvPr>
          <p:cNvSpPr txBox="1"/>
          <p:nvPr/>
        </p:nvSpPr>
        <p:spPr>
          <a:xfrm>
            <a:off x="897639" y="616802"/>
            <a:ext cx="3823484" cy="954107"/>
          </a:xfrm>
          <a:prstGeom prst="rect">
            <a:avLst/>
          </a:prstGeom>
          <a:noFill/>
        </p:spPr>
        <p:txBody>
          <a:bodyPr wrap="none" rtlCol="0">
            <a:spAutoFit/>
          </a:bodyPr>
          <a:lstStyle/>
          <a:p>
            <a:r>
              <a:rPr lang="en-US" sz="3200" b="1" dirty="0"/>
              <a:t>BLOCK DIAGRAM</a:t>
            </a:r>
          </a:p>
          <a:p>
            <a:endParaRPr lang="en-IN" dirty="0"/>
          </a:p>
        </p:txBody>
      </p:sp>
    </p:spTree>
    <p:extLst>
      <p:ext uri="{BB962C8B-B14F-4D97-AF65-F5344CB8AC3E}">
        <p14:creationId xmlns:p14="http://schemas.microsoft.com/office/powerpoint/2010/main" val="624075008"/>
      </p:ext>
    </p:extLst>
  </p:cSld>
  <p:clrMapOvr>
    <a:masterClrMapping/>
  </p:clrMapOvr>
</p:sld>
</file>

<file path=ppt/theme/theme1.xml><?xml version="1.0" encoding="utf-8"?>
<a:theme xmlns:a="http://schemas.openxmlformats.org/drawingml/2006/main" name="Notebook">
  <a:themeElements>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book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846</TotalTime>
  <Words>685</Words>
  <Application>Microsoft Macintosh PowerPoint</Application>
  <PresentationFormat>On-screen Show (4:3)</PresentationFormat>
  <Paragraphs>78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Monotype Sorts</vt:lpstr>
      <vt:lpstr>Open Sans</vt:lpstr>
      <vt:lpstr>Roboto Slab</vt:lpstr>
      <vt:lpstr>Tahoma</vt:lpstr>
      <vt:lpstr>Times New Roman</vt:lpstr>
      <vt:lpstr>Wingdings</vt:lpstr>
      <vt:lpstr>Notebook</vt:lpstr>
      <vt:lpstr>PowerPoint Presentation</vt:lpstr>
      <vt:lpstr>CONTENT</vt:lpstr>
      <vt:lpstr>CONTENT ………</vt:lpstr>
      <vt:lpstr>  WHAT IS STEGANOGRAPHY</vt:lpstr>
      <vt:lpstr> STEGANOGRAPHY VS CRYPTOGRAPHY </vt:lpstr>
      <vt:lpstr>TYPES OF STEGANOGRAPHY</vt:lpstr>
      <vt:lpstr>CHARACTERISTICS OF STEGANOGRAPHY TECHNIQUES</vt:lpstr>
      <vt:lpstr>     STEGANOGRAPHIC MODEL </vt:lpstr>
      <vt:lpstr>PowerPoint Presentation</vt:lpstr>
      <vt:lpstr> DISSECTING STEGANOGRAPHY </vt:lpstr>
      <vt:lpstr>PowerPoint Presentation</vt:lpstr>
      <vt:lpstr>PowerPoint Presentation</vt:lpstr>
      <vt:lpstr>WHAT IS “STEGANALYSIS”</vt:lpstr>
      <vt:lpstr>STEGANOGRAPHIC TOOLS </vt:lpstr>
      <vt:lpstr>                      METHODOLOGY</vt:lpstr>
      <vt:lpstr>        SYSTEM SPECIFICATIONS</vt:lpstr>
      <vt:lpstr>ADVANTAGES OF STEGANOGRAPHY </vt:lpstr>
      <vt:lpstr>DISADVANTAGE OF STEGANOGRAPHY </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Rajat</dc:creator>
  <cp:lastModifiedBy>gagan shetty</cp:lastModifiedBy>
  <cp:revision>48</cp:revision>
  <dcterms:created xsi:type="dcterms:W3CDTF">2002-01-11T23:40:30Z</dcterms:created>
  <dcterms:modified xsi:type="dcterms:W3CDTF">2021-11-15T06:44:01Z</dcterms:modified>
</cp:coreProperties>
</file>