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4"/>
  </p:notesMasterIdLst>
  <p:sldIdLst>
    <p:sldId id="275" r:id="rId2"/>
    <p:sldId id="286" r:id="rId3"/>
    <p:sldId id="287" r:id="rId4"/>
    <p:sldId id="288" r:id="rId5"/>
    <p:sldId id="284" r:id="rId6"/>
    <p:sldId id="278" r:id="rId7"/>
    <p:sldId id="289" r:id="rId8"/>
    <p:sldId id="281" r:id="rId9"/>
    <p:sldId id="273" r:id="rId10"/>
    <p:sldId id="282" r:id="rId11"/>
    <p:sldId id="283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4FE38-4BBB-458E-8404-C8E5EF1A0562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6149-37D5-45C4-98BB-ABCCF41CF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82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201" y="6381752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6286502"/>
            <a:ext cx="9145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Freeform 23"/>
          <p:cNvSpPr>
            <a:spLocks/>
          </p:cNvSpPr>
          <p:nvPr/>
        </p:nvSpPr>
        <p:spPr bwMode="auto">
          <a:xfrm>
            <a:off x="0" y="41"/>
            <a:ext cx="3191608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000"/>
          </a:xfrm>
        </p:spPr>
        <p:txBody>
          <a:bodyPr anchor="ctr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39214" y="6732590"/>
            <a:ext cx="198437" cy="103187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A9386F-0428-4DE0-B13F-42A1834A4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9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95400" y="2561414"/>
            <a:ext cx="6705600" cy="79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0" b="1" dirty="0" smtClean="0">
                <a:latin typeface="+mj-lt"/>
                <a:ea typeface="+mj-ea"/>
                <a:cs typeface="+mj-cs"/>
              </a:rPr>
              <a:t>Comms </a:t>
            </a:r>
            <a:r>
              <a:rPr lang="en-GB" sz="16000" b="1" smtClean="0">
                <a:latin typeface="+mj-lt"/>
                <a:ea typeface="+mj-ea"/>
                <a:cs typeface="+mj-cs"/>
              </a:rPr>
              <a:t>– </a:t>
            </a:r>
            <a:r>
              <a:rPr lang="en-GB" sz="16000" b="1" smtClean="0">
                <a:latin typeface="+mj-lt"/>
                <a:ea typeface="+mj-ea"/>
                <a:cs typeface="+mj-cs"/>
              </a:rPr>
              <a:t>Direct UPDATEDAAAAAAAAAAAAAA</a:t>
            </a:r>
            <a:endParaRPr lang="en-GB" sz="16000" b="1" dirty="0" smtClean="0">
              <a:latin typeface="+mj-lt"/>
              <a:ea typeface="+mj-ea"/>
              <a:cs typeface="+mj-cs"/>
            </a:endParaRPr>
          </a:p>
          <a:p>
            <a:pPr lvl="0" algn="ctr">
              <a:defRPr/>
            </a:pPr>
            <a:endParaRPr lang="en-GB" sz="14000" b="1" dirty="0" smtClean="0">
              <a:latin typeface="Calibri" pitchFamily="34" charset="0"/>
              <a:cs typeface="Calibri" pitchFamily="34" charset="0"/>
            </a:endParaRPr>
          </a:p>
          <a:p>
            <a:pPr lvl="0" algn="ctr">
              <a:defRPr/>
            </a:pPr>
            <a:r>
              <a:rPr lang="en-GB" sz="1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Capgemini’s Telco Rapid Cloud Solution on Oracle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Proposed Staffing &amp; Budget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754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4876800"/>
            <a:ext cx="3352800" cy="451723"/>
          </a:xfrm>
          <a:prstGeom prst="roundRect">
            <a:avLst>
              <a:gd name="adj" fmla="val 8675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Total Effort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- 11,892 hours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53000" y="4882277"/>
            <a:ext cx="3352800" cy="451723"/>
          </a:xfrm>
          <a:prstGeom prst="roundRect">
            <a:avLst>
              <a:gd name="adj" fmla="val 8675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Budgeted Cost 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-  $102,420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486400"/>
            <a:ext cx="8651631" cy="67758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b="1" dirty="0" smtClean="0"/>
              <a:t>Note – The above cost is only for staffing requirements.  It does not include other costs like Environment,  licenses etc.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Risks &amp; Dependencies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3716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ct val="0"/>
              </a:spcBef>
              <a:defRPr/>
            </a:pPr>
            <a:endParaRPr lang="en-US" noProof="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7969" y="1066800"/>
            <a:ext cx="160516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Risks</a:t>
            </a:r>
            <a:endParaRPr lang="en-US" sz="20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769" y="144780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 Delay in procuring the specific environments based on planned dates may impact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Delay in procuring the skilled resources based on planned dates may impact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Lack of past experience in areas like CPQ &amp; Service Cloud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Lack of past experience in integrating CX Cloud applications as well as their integration with OBIEE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Any  unanticipated  &amp; unresolved  blocking issues or product limitations from Oracle may  requiring replanning  the scope &amp;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Staffing of niche skills like RightNow, CPQ Cloud (BigMachines) &amp; BRM by planned dates.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Not much visibility on Oracle’s solution for Comms industry. May lead so some future realignment.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7969" y="3657600"/>
            <a:ext cx="17526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Dependencies</a:t>
            </a:r>
            <a:endParaRPr lang="en-US" sz="20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3769" y="403860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</a:t>
            </a:r>
            <a:r>
              <a:rPr lang="en-US" sz="1600" b="1" dirty="0" smtClean="0"/>
              <a:t>Two</a:t>
            </a:r>
            <a:r>
              <a:rPr lang="en-US" sz="1600" dirty="0" smtClean="0"/>
              <a:t> instances of dedicated environments &amp; Licenses  for each of the below applications (with ETA)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/>
              <a:t>  Sales Cloud  -  22 June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CPQ Cloud (Big Machines)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Service Cloud (RightNow)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BRM – 22 June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Fusion Middleware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OBIEE – 22 June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Availability of </a:t>
            </a:r>
            <a:r>
              <a:rPr lang="en-US" sz="1600" b="1" dirty="0" smtClean="0"/>
              <a:t>dedicated</a:t>
            </a:r>
            <a:r>
              <a:rPr lang="en-US" sz="1600" dirty="0" smtClean="0"/>
              <a:t> resources based on planned dates as per proposed timelines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Environment Dependencies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72390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>
                <a:solidFill>
                  <a:schemeClr val="tx1"/>
                </a:solidFill>
              </a:rPr>
              <a:t>What we hear from the Telco customers......</a:t>
            </a:r>
            <a:endParaRPr lang="sv-SE" sz="2800" dirty="0">
              <a:solidFill>
                <a:schemeClr val="tx1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424458" y="1219200"/>
            <a:ext cx="8262342" cy="502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	</a:t>
            </a:r>
            <a:endParaRPr kumimoji="0" lang="sv-SE" sz="2400" b="1" i="1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28600" y="1514038"/>
            <a:ext cx="8651631" cy="366756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We need to simplify our Business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are not able to respond to the market needs with our existing IT Platform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don’t have a Capital Budget to run big transformation programs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reduced and predictable operating costs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don’t have the skills in-house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act now and show results in months rather than years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improve customer experience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transform the business, but we don’t “know how”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Cloud Computing? What is RODOD?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40677" y="1447800"/>
            <a:ext cx="8651631" cy="125837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Cloud computing allows application software to be operated using internet-enabled devices. </a:t>
            </a:r>
            <a:r>
              <a:rPr lang="en-US" sz="1600" dirty="0" smtClean="0">
                <a:latin typeface="Calibri" pitchFamily="34" charset="0"/>
              </a:rPr>
              <a:t>Cloud computing relies on sharing of resources to achieve coherence and economies of scale, similar to a utility (like the electricity grid) over a network. At the foundation of cloud computing is the broader concept of converged infrastructure and shared services..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114800" y="3932357"/>
            <a:ext cx="4501662" cy="2011243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Application: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RODOD as a product-based and pre-integrated solution allows you to accelerate design and delivery of products, services, and bundles across multiple channels rapidly and accurately to improve customer satisfaction.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It is a Business Suite of applications primarily based on Siebel CRM, OSM, BRM &amp; AIA</a:t>
            </a:r>
          </a:p>
        </p:txBody>
      </p:sp>
      <p:pic>
        <p:nvPicPr>
          <p:cNvPr id="20" name="Picture 2" descr="http://upload.wikimedia.org/wikipedia/commons/thumb/b/b5/Cloud_computing.svg/400px-Cloud_computi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92" y="2743201"/>
            <a:ext cx="3657600" cy="3585973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 flipH="1">
            <a:off x="4267200" y="3048000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Calibri" pitchFamily="34" charset="0"/>
              </a:rPr>
              <a:t>RODOD- Rapid Offer Design and Order Delivery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Key Drivers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3581400"/>
            <a:ext cx="2286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Why Cloud for Telco</a:t>
            </a:r>
            <a:endParaRPr lang="en-US" sz="2000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7569" y="3996154"/>
            <a:ext cx="8651631" cy="1763871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cloud based RODOD - Lite solution will be up running instantly allowing “Look and Feel” early in the journey towards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simplified and standardized business operations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Traditional cloud benefits such as minimized upfront investment, reduced TCO, Pay as you go,  continuous functional upgrades as the solution evolves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Minimized Risk: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Early success or fast failure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1066800"/>
            <a:ext cx="8651631" cy="241994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Offer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light weight &amp; low cost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alternative E2E solution to the Oracle RODOD Framework for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Tier 3 &amp; Tier 4 Telco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customers targeted towards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next gen subscription based services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like Broadband, VOIP, IP TV,  Mobile Services etc.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Increase  sales force adoption with a simple, easy-to-use UI tailored to Sales Reps and Sales Executives &amp; multi channel experience over cloud platform 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Complete customer lifecycle management including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Concept to Cash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Unified Customer and Billing Care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Offer rich &amp; robust functionality around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Analytics, Mobility &amp; Security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8600" y="5817275"/>
            <a:ext cx="8651631" cy="387191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Tbaytel  (Canada) &amp; AT&amp;T potential clients in this regard with whom we are collaborating</a:t>
            </a:r>
            <a:endParaRPr lang="en-US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Solution Architecture (RODOD - Lite for Telco)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76200" y="1524000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066800"/>
            <a:ext cx="6172200" cy="99060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Relationship Management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590800" y="1143000"/>
            <a:ext cx="7620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1430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 Mgmt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6002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Sales (Oppty, Leads)</a:t>
            </a:r>
          </a:p>
        </p:txBody>
      </p:sp>
      <p:sp>
        <p:nvSpPr>
          <p:cNvPr id="13" name="Cloud 12"/>
          <p:cNvSpPr/>
          <p:nvPr/>
        </p:nvSpPr>
        <p:spPr>
          <a:xfrm>
            <a:off x="3581400" y="1143000"/>
            <a:ext cx="1447800" cy="762000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Cloud</a:t>
            </a:r>
            <a:endParaRPr lang="en-US" dirty="0"/>
          </a:p>
        </p:txBody>
      </p:sp>
      <p:grpSp>
        <p:nvGrpSpPr>
          <p:cNvPr id="2" name="Group 65"/>
          <p:cNvGrpSpPr/>
          <p:nvPr/>
        </p:nvGrpSpPr>
        <p:grpSpPr>
          <a:xfrm>
            <a:off x="129869" y="4267200"/>
            <a:ext cx="2711302" cy="1709318"/>
            <a:chOff x="304800" y="2133600"/>
            <a:chExt cx="3276600" cy="1905000"/>
          </a:xfrm>
        </p:grpSpPr>
        <p:sp>
          <p:nvSpPr>
            <p:cNvPr id="44" name="Rectangle 43"/>
            <p:cNvSpPr/>
            <p:nvPr/>
          </p:nvSpPr>
          <p:spPr>
            <a:xfrm>
              <a:off x="304800" y="2133600"/>
              <a:ext cx="3276600" cy="1905000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 Relationship Management</a:t>
              </a:r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" y="2209800"/>
              <a:ext cx="12954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000" y="31242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Quote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81200" y="35814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1200" y="31242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Products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1000" y="35814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Pricing</a:t>
              </a:r>
            </a:p>
          </p:txBody>
        </p:sp>
        <p:sp>
          <p:nvSpPr>
            <p:cNvPr id="52" name="Cloud 51"/>
            <p:cNvSpPr/>
            <p:nvPr/>
          </p:nvSpPr>
          <p:spPr>
            <a:xfrm>
              <a:off x="1805428" y="2209800"/>
              <a:ext cx="1600200" cy="7620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CPQ</a:t>
              </a:r>
              <a:endParaRPr lang="en-US" dirty="0"/>
            </a:p>
          </p:txBody>
        </p:sp>
      </p:grpSp>
      <p:grpSp>
        <p:nvGrpSpPr>
          <p:cNvPr id="3" name="Group 54"/>
          <p:cNvGrpSpPr/>
          <p:nvPr/>
        </p:nvGrpSpPr>
        <p:grpSpPr>
          <a:xfrm rot="10800000">
            <a:off x="4495801" y="2514603"/>
            <a:ext cx="788436" cy="3733797"/>
            <a:chOff x="5029200" y="2133600"/>
            <a:chExt cx="533400" cy="4343400"/>
          </a:xfrm>
        </p:grpSpPr>
        <p:sp>
          <p:nvSpPr>
            <p:cNvPr id="24" name="Rounded Rectangle 23"/>
            <p:cNvSpPr/>
            <p:nvPr/>
          </p:nvSpPr>
          <p:spPr>
            <a:xfrm>
              <a:off x="5029200" y="2133600"/>
              <a:ext cx="533400" cy="43434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 anchorCtr="0"/>
            <a:lstStyle/>
            <a:p>
              <a:pPr algn="ctr"/>
              <a:r>
                <a:rPr lang="en-US" sz="3200" dirty="0" smtClean="0"/>
                <a:t>ESB</a:t>
              </a:r>
              <a:endParaRPr lang="en-US" sz="3200" dirty="0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4533900" y="2857500"/>
              <a:ext cx="1524000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Decomposition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701548" y="5300008"/>
              <a:ext cx="118870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Orchestration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379720" y="3276600"/>
            <a:ext cx="1097280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Sync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95600" y="5351882"/>
            <a:ext cx="1447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Submit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95600" y="4572002"/>
            <a:ext cx="1447800" cy="4472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Quote\Order Entry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 Creation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4200" y="16002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00800" y="5181604"/>
            <a:ext cx="2438400" cy="4016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Provisioning Systems</a:t>
            </a:r>
          </a:p>
        </p:txBody>
      </p:sp>
      <p:grpSp>
        <p:nvGrpSpPr>
          <p:cNvPr id="7" name="Group 42"/>
          <p:cNvGrpSpPr/>
          <p:nvPr/>
        </p:nvGrpSpPr>
        <p:grpSpPr>
          <a:xfrm>
            <a:off x="6629402" y="3048004"/>
            <a:ext cx="2209798" cy="1904996"/>
            <a:chOff x="304800" y="3739896"/>
            <a:chExt cx="2862257" cy="1659656"/>
          </a:xfrm>
        </p:grpSpPr>
        <p:sp>
          <p:nvSpPr>
            <p:cNvPr id="10" name="Rectangle 9"/>
            <p:cNvSpPr/>
            <p:nvPr/>
          </p:nvSpPr>
          <p:spPr>
            <a:xfrm>
              <a:off x="304800" y="3739896"/>
              <a:ext cx="2862257" cy="1659656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 Relationship Management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817" y="3806282"/>
              <a:ext cx="2665735" cy="4647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BRM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0999" y="4354691"/>
              <a:ext cx="1198035" cy="380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Billing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0999" y="4868462"/>
              <a:ext cx="1198035" cy="3983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Invoicing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70052" y="4868461"/>
              <a:ext cx="1398307" cy="3983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Revenue Follow up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2957286" y="5914572"/>
            <a:ext cx="1447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Completion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333999" y="5410204"/>
            <a:ext cx="9906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333999" y="4083981"/>
            <a:ext cx="1143003" cy="4118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Order Provisioning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05849" y="5682086"/>
            <a:ext cx="1219200" cy="413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Technical Order Provisioning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34200" y="11430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Products  (Basic Setup)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4000" y="3752808"/>
            <a:ext cx="123825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800600" y="2057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333999" y="4648200"/>
            <a:ext cx="12192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2819401" y="5181600"/>
            <a:ext cx="1676399" cy="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809645" y="5791200"/>
            <a:ext cx="17424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696200" y="3733800"/>
            <a:ext cx="102108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7985" y="2605314"/>
            <a:ext cx="2638123" cy="141894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Relationship Management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304800" y="2667000"/>
            <a:ext cx="876300" cy="6243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Incident Mgmt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1347" y="3503149"/>
            <a:ext cx="1227034" cy="3765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Knowledge 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89733" y="3503149"/>
            <a:ext cx="1227034" cy="3765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Center</a:t>
            </a:r>
          </a:p>
        </p:txBody>
      </p:sp>
      <p:sp>
        <p:nvSpPr>
          <p:cNvPr id="72" name="Cloud 71"/>
          <p:cNvSpPr/>
          <p:nvPr/>
        </p:nvSpPr>
        <p:spPr>
          <a:xfrm>
            <a:off x="1260592" y="2675927"/>
            <a:ext cx="1482608" cy="676873"/>
          </a:xfrm>
          <a:prstGeom prst="clou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Service Cloud</a:t>
            </a:r>
            <a:endParaRPr lang="en-US" sz="13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667000" y="2057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3276599" y="2590804"/>
            <a:ext cx="914399" cy="1190255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OBIEE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733799" y="2057400"/>
            <a:ext cx="1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5" idx="3"/>
          </p:cNvCxnSpPr>
          <p:nvPr/>
        </p:nvCxnSpPr>
        <p:spPr>
          <a:xfrm flipH="1">
            <a:off x="2836108" y="3314787"/>
            <a:ext cx="440492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</p:cNvCxnSpPr>
          <p:nvPr/>
        </p:nvCxnSpPr>
        <p:spPr>
          <a:xfrm rot="5400000">
            <a:off x="3007697" y="3609471"/>
            <a:ext cx="554515" cy="897690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332958" y="3213572"/>
            <a:ext cx="781842" cy="430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Reports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5" name="Picture 8" descr="Bildresultat för omni chann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1905000" cy="1219200"/>
          </a:xfrm>
          <a:prstGeom prst="rect">
            <a:avLst/>
          </a:prstGeom>
          <a:noFill/>
        </p:spPr>
      </p:pic>
      <p:cxnSp>
        <p:nvCxnSpPr>
          <p:cNvPr id="76" name="Straight Arrow Connector 75"/>
          <p:cNvCxnSpPr/>
          <p:nvPr/>
        </p:nvCxnSpPr>
        <p:spPr>
          <a:xfrm flipV="1">
            <a:off x="7467600" y="21336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Order to Cash to Care – Business Process Flow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852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Leverage &amp; Enrich CRM Advantage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399" y="1295400"/>
            <a:ext cx="4044267" cy="4724399"/>
          </a:xfrm>
          <a:prstGeom prst="roundRect">
            <a:avLst>
              <a:gd name="adj" fmla="val 34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752600" y="5638800"/>
            <a:ext cx="208632" cy="19417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just">
              <a:defRPr/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0446" y="5641845"/>
            <a:ext cx="171376" cy="20030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just">
              <a:defRPr/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" y="5638800"/>
            <a:ext cx="105156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1200" dirty="0"/>
              <a:t>Not </a:t>
            </a:r>
            <a:r>
              <a:rPr lang="en-US" sz="1200" dirty="0" smtClean="0"/>
              <a:t>available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OOTB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3526" y="1718822"/>
            <a:ext cx="3891274" cy="3689291"/>
            <a:chOff x="4759413" y="1905199"/>
            <a:chExt cx="3964408" cy="388600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5137752" y="3192611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Sales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4"/>
            <p:cNvGrpSpPr/>
            <p:nvPr/>
          </p:nvGrpSpPr>
          <p:grpSpPr>
            <a:xfrm>
              <a:off x="5132352" y="3557251"/>
              <a:ext cx="3198722" cy="386986"/>
              <a:chOff x="5132352" y="3563480"/>
              <a:chExt cx="3198722" cy="386986"/>
            </a:xfrm>
          </p:grpSpPr>
          <p:sp>
            <p:nvSpPr>
              <p:cNvPr id="36" name="Rounded Rectangle 35"/>
              <p:cNvSpPr/>
              <p:nvPr/>
            </p:nvSpPr>
            <p:spPr bwMode="auto">
              <a:xfrm>
                <a:off x="5132352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Lead Management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6236875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Opportunity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7341398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Sales Campaigns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ounded Rectangle 19"/>
            <p:cNvSpPr/>
            <p:nvPr/>
          </p:nvSpPr>
          <p:spPr bwMode="auto">
            <a:xfrm>
              <a:off x="5137755" y="1905199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Sales Planning</a:t>
              </a:r>
            </a:p>
          </p:txBody>
        </p:sp>
        <p:grpSp>
          <p:nvGrpSpPr>
            <p:cNvPr id="21" name="Group 6"/>
            <p:cNvGrpSpPr/>
            <p:nvPr/>
          </p:nvGrpSpPr>
          <p:grpSpPr>
            <a:xfrm>
              <a:off x="5145023" y="2269839"/>
              <a:ext cx="3186051" cy="386986"/>
              <a:chOff x="5145023" y="2246080"/>
              <a:chExt cx="3186051" cy="386986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5145023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Sales Predictor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6243211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Forecast 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7341398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Territory 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ounded Rectangle 21"/>
            <p:cNvSpPr/>
            <p:nvPr/>
          </p:nvSpPr>
          <p:spPr bwMode="auto">
            <a:xfrm rot="5400000">
              <a:off x="6645865" y="3713244"/>
              <a:ext cx="3886001" cy="26991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 smtClean="0">
                <a:solidFill>
                  <a:schemeClr val="bg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Reporting &amp; Analytics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5145024" y="2731225"/>
              <a:ext cx="3186050" cy="386986"/>
              <a:chOff x="5145024" y="2723309"/>
              <a:chExt cx="3186050" cy="386986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7341398" y="2723309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Quota Management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5145024" y="2723309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Partner Management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6169485" y="2723309"/>
                <a:ext cx="1137128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Incentive Compensation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 rot="16200000">
              <a:off x="2951369" y="3713243"/>
              <a:ext cx="3886000" cy="26991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Mobile Sales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23926" y="5500959"/>
              <a:ext cx="3174458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Workload Based Assignments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5123926" y="4382245"/>
              <a:ext cx="3188286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Data Migration Accelerators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5123926" y="4755150"/>
              <a:ext cx="3174469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Real Time Integrations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5123926" y="5128055"/>
              <a:ext cx="3188287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Error Handling Framework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5123922" y="4018637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Desktop (MS Outlook) Integration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133600" y="5562600"/>
            <a:ext cx="190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Configured OOTB modules to </a:t>
            </a:r>
            <a:br>
              <a:rPr lang="en-US" sz="1200" b="1" dirty="0" smtClean="0">
                <a:latin typeface="+mn-lt"/>
              </a:rPr>
            </a:br>
            <a:r>
              <a:rPr lang="en-US" sz="1200" b="1" dirty="0" smtClean="0">
                <a:latin typeface="+mn-lt"/>
              </a:rPr>
              <a:t>form E2E Solution Flow</a:t>
            </a:r>
            <a:endParaRPr lang="en-US" sz="1200" b="1" dirty="0">
              <a:latin typeface="+mn-lt"/>
            </a:endParaRPr>
          </a:p>
        </p:txBody>
      </p:sp>
      <p:sp>
        <p:nvSpPr>
          <p:cNvPr id="40" name="Round Same Side Corner Rectangle 7"/>
          <p:cNvSpPr/>
          <p:nvPr/>
        </p:nvSpPr>
        <p:spPr bwMode="auto">
          <a:xfrm>
            <a:off x="152399" y="1295401"/>
            <a:ext cx="4044267" cy="336026"/>
          </a:xfrm>
          <a:prstGeom prst="round2SameRect">
            <a:avLst>
              <a:gd name="adj1" fmla="val 39543"/>
              <a:gd name="adj2" fmla="val 0"/>
            </a:avLst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Oracle Sales Cloud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90800"/>
            <a:ext cx="441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3640" t="9510" r="3647" b="67228"/>
          <a:stretch/>
        </p:blipFill>
        <p:spPr>
          <a:xfrm>
            <a:off x="7578368" y="171650"/>
            <a:ext cx="1284901" cy="685800"/>
          </a:xfrm>
          <a:prstGeom prst="roundRect">
            <a:avLst/>
          </a:prstGeom>
        </p:spPr>
      </p:pic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419600" y="1309092"/>
            <a:ext cx="4343400" cy="112930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Knowledge &amp; experience gained from CRM   Advantage will be used optimally for this solution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Solutions built for Telco offering will be used to enrich &amp; expand the CRM Advantage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Timelines &amp; Benefits to Capgemini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87630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93192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Basic Integrated solution planned to be available after Phase 2 (end of Q3 2015)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Phase 3 &amp; ahead will focus on augmenting it with more complex functionality over the base soln.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 There will be a Phase Zero for 3 weeks focusing on procuring of environments, licenses &amp; resources  as well as elaboration of the high level requirements.</a:t>
            </a:r>
          </a:p>
          <a:p>
            <a:pPr lvl="0">
              <a:spcBef>
                <a:spcPct val="0"/>
              </a:spcBef>
              <a:defRPr/>
            </a:pPr>
            <a:endParaRPr lang="en-US" sz="1600" dirty="0" smtClean="0"/>
          </a:p>
          <a:p>
            <a:pPr lvl="0">
              <a:spcBef>
                <a:spcPct val="0"/>
              </a:spcBef>
              <a:defRPr/>
            </a:pPr>
            <a:endParaRPr lang="en-US" sz="1600" b="1" dirty="0" smtClean="0"/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dirty="0" smtClean="0"/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181600"/>
            <a:ext cx="8686800" cy="96797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This implementation will help to 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add significant value to our CRM Advantage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offering as well as help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build our capability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since our team has not worked on couple of these cloud products and their integration with Sales Cloud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Solution Implementation Approach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769" y="1219200"/>
            <a:ext cx="8651631" cy="525934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I 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Account, Leads &amp; Opty Management for desktop &amp; mobiles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Customer sync between Sales Cloud &amp; BRM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Reports &amp; Mobilytics for Sales Cloud</a:t>
            </a:r>
          </a:p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2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Asset Mgmt &amp; Reporting in Sales Cloud &amp; basic integration with Service &amp; CPQ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Products, Pricing, Quotes &amp; Order Mgmt in CPQ Cloud &amp; Incident Mgmt in Service Cloud</a:t>
            </a:r>
          </a:p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3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Complex order mgmt functionality - modify, suspend, resume &amp; disconnect orders.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Invoicing &amp; Payments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Order Fulfillment &amp; Provisioning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Creation of incidents in Sales Cloud &amp; Opportunities in Service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Integration of Sales Cloud with OBIEE</a:t>
            </a:r>
          </a:p>
          <a:p>
            <a:pPr marL="51435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Future  roadmap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Integration of all clouds with OBIEE &amp; Mobiles / Tablets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CTI  &amp; Social Integration for Sales &amp; Service Clouds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Introduce Marketing Cloud in the CX Cloud solution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8299</TotalTime>
  <Words>1061</Words>
  <Application>Microsoft Office PowerPoint</Application>
  <PresentationFormat>On-screen Show (4:3)</PresentationFormat>
  <Paragraphs>162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What we hear from the Telco customers......</vt:lpstr>
      <vt:lpstr>Slide 3</vt:lpstr>
      <vt:lpstr>Key Drivers</vt:lpstr>
      <vt:lpstr>Solution Architecture (RODOD - Lite for Telco)</vt:lpstr>
      <vt:lpstr>Order to Cash to Care – Business Process Flow</vt:lpstr>
      <vt:lpstr>Leverage &amp; Enrich CRM Advantage </vt:lpstr>
      <vt:lpstr>Timelines &amp; Benefits to Capgemini</vt:lpstr>
      <vt:lpstr>Solution Implementation Approach</vt:lpstr>
      <vt:lpstr>Proposed Staffing &amp; Budget</vt:lpstr>
      <vt:lpstr>Risks &amp; Dependencies</vt:lpstr>
      <vt:lpstr>Environment Dependencies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Design Telco solutions on Oracle CX components</dc:title>
  <dc:creator>Mohammed, Muzamil</dc:creator>
  <cp:lastModifiedBy>gagnaik</cp:lastModifiedBy>
  <cp:revision>201</cp:revision>
  <dcterms:created xsi:type="dcterms:W3CDTF">2006-08-16T00:00:00Z</dcterms:created>
  <dcterms:modified xsi:type="dcterms:W3CDTF">2017-09-24T16:53:42Z</dcterms:modified>
</cp:coreProperties>
</file>