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6" r:id="rId1"/>
  </p:sldMasterIdLst>
  <p:notesMasterIdLst>
    <p:notesMasterId r:id="rId15"/>
  </p:notesMasterIdLst>
  <p:sldIdLst>
    <p:sldId id="275" r:id="rId2"/>
    <p:sldId id="286" r:id="rId3"/>
    <p:sldId id="287" r:id="rId4"/>
    <p:sldId id="288" r:id="rId5"/>
    <p:sldId id="284" r:id="rId6"/>
    <p:sldId id="278" r:id="rId7"/>
    <p:sldId id="291" r:id="rId8"/>
    <p:sldId id="289" r:id="rId9"/>
    <p:sldId id="281" r:id="rId10"/>
    <p:sldId id="273" r:id="rId11"/>
    <p:sldId id="282" r:id="rId12"/>
    <p:sldId id="283" r:id="rId13"/>
    <p:sldId id="290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42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-2910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F4FE38-4BBB-458E-8404-C8E5EF1A0562}" type="datetimeFigureOut">
              <a:rPr lang="en-US" smtClean="0"/>
              <a:pPr/>
              <a:t>6/2/2015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546149-37D5-45C4-98BB-ABCCF41CF4D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827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06175D-0FBA-47C1-919F-54A9FA3D5E73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06175D-0FBA-47C1-919F-54A9FA3D5E73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06175D-0FBA-47C1-919F-54A9FA3D5E73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06175D-0FBA-47C1-919F-54A9FA3D5E73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06175D-0FBA-47C1-919F-54A9FA3D5E73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06175D-0FBA-47C1-919F-54A9FA3D5E73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06175D-0FBA-47C1-919F-54A9FA3D5E73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06175D-0FBA-47C1-919F-54A9FA3D5E73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2500" y="381000"/>
            <a:ext cx="3432175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E82501-53DA-4152-84B0-51135B15EEA8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06175D-0FBA-47C1-919F-54A9FA3D5E73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06175D-0FBA-47C1-919F-54A9FA3D5E73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06175D-0FBA-47C1-919F-54A9FA3D5E73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ntacts Inf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2" descr="OK_Capgemini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03201" y="6381752"/>
            <a:ext cx="1439863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26"/>
          <p:cNvSpPr>
            <a:spLocks noChangeArrowheads="1"/>
          </p:cNvSpPr>
          <p:nvPr userDrawn="1"/>
        </p:nvSpPr>
        <p:spPr bwMode="auto">
          <a:xfrm>
            <a:off x="0" y="6286502"/>
            <a:ext cx="9145588" cy="17463"/>
          </a:xfrm>
          <a:prstGeom prst="rect">
            <a:avLst/>
          </a:prstGeom>
          <a:gradFill rotWithShape="1">
            <a:gsLst>
              <a:gs pos="0">
                <a:schemeClr val="tx2">
                  <a:gamma/>
                  <a:tint val="22353"/>
                  <a:invGamma/>
                </a:schemeClr>
              </a:gs>
              <a:gs pos="100000">
                <a:schemeClr val="tx2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auto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5" name="Freeform 23"/>
          <p:cNvSpPr>
            <a:spLocks/>
          </p:cNvSpPr>
          <p:nvPr/>
        </p:nvSpPr>
        <p:spPr bwMode="auto">
          <a:xfrm>
            <a:off x="0" y="41"/>
            <a:ext cx="3191608" cy="12350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" y="405"/>
              </a:cxn>
              <a:cxn ang="0">
                <a:pos x="1048" y="0"/>
              </a:cxn>
              <a:cxn ang="0">
                <a:pos x="0" y="0"/>
              </a:cxn>
            </a:cxnLst>
            <a:rect l="0" t="0" r="r" b="b"/>
            <a:pathLst>
              <a:path w="1048" h="405">
                <a:moveTo>
                  <a:pt x="0" y="0"/>
                </a:moveTo>
                <a:cubicBezTo>
                  <a:pt x="1" y="405"/>
                  <a:pt x="1" y="405"/>
                  <a:pt x="1" y="405"/>
                </a:cubicBezTo>
                <a:cubicBezTo>
                  <a:pt x="32" y="191"/>
                  <a:pt x="804" y="1"/>
                  <a:pt x="1048" y="0"/>
                </a:cubicBez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16200000" scaled="1"/>
            <a:tileRect/>
          </a:gra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 algn="ctr" eaLnBrk="0" fontAlgn="auto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88000"/>
          </a:xfrm>
        </p:spPr>
        <p:txBody>
          <a:bodyPr anchor="ctr"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939214" y="6732590"/>
            <a:ext cx="198437" cy="103187"/>
          </a:xfrm>
          <a:prstGeom prst="rect">
            <a:avLst/>
          </a:prstGeom>
        </p:spPr>
        <p:txBody>
          <a:bodyPr/>
          <a:lstStyle>
            <a:lvl1pPr algn="r" eaLnBrk="0" hangingPunct="0">
              <a:lnSpc>
                <a:spcPct val="85000"/>
              </a:lnSpc>
              <a:defRPr sz="800" b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A1A9386F-0428-4DE0-B13F-42A1834A47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ew Template_Content 2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347" y="327386"/>
            <a:ext cx="8229586" cy="1025071"/>
          </a:xfrm>
        </p:spPr>
        <p:txBody>
          <a:bodyPr anchor="t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804347" y="2029469"/>
            <a:ext cx="8229600" cy="40834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347" y="1372308"/>
            <a:ext cx="8229600" cy="406400"/>
          </a:xfrm>
        </p:spPr>
        <p:txBody>
          <a:bodyPr anchor="t" anchorCtr="0">
            <a:noAutofit/>
          </a:bodyPr>
          <a:lstStyle>
            <a:lvl1pPr marL="0" indent="0">
              <a:spcAft>
                <a:spcPts val="0"/>
              </a:spcAft>
              <a:buFontTx/>
              <a:buNone/>
              <a:defRPr sz="2700">
                <a:solidFill>
                  <a:schemeClr val="accent1"/>
                </a:solidFill>
              </a:defRPr>
            </a:lvl1pPr>
            <a:lvl2pPr marL="609493" indent="0">
              <a:buFontTx/>
              <a:buNone/>
              <a:defRPr/>
            </a:lvl2pPr>
            <a:lvl3pPr marL="1218987" indent="0">
              <a:buFontTx/>
              <a:buNone/>
              <a:defRPr/>
            </a:lvl3pPr>
            <a:lvl4pPr marL="1828480" indent="0">
              <a:buFontTx/>
              <a:buNone/>
              <a:defRPr/>
            </a:lvl4pPr>
            <a:lvl5pPr marL="2437973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75648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7" r:id="rId1"/>
    <p:sldLayoutId id="2147483858" r:id="rId2"/>
    <p:sldLayoutId id="2147483859" r:id="rId3"/>
    <p:sldLayoutId id="2147483860" r:id="rId4"/>
    <p:sldLayoutId id="2147483861" r:id="rId5"/>
    <p:sldLayoutId id="2147483862" r:id="rId6"/>
    <p:sldLayoutId id="2147483863" r:id="rId7"/>
    <p:sldLayoutId id="2147483864" r:id="rId8"/>
    <p:sldLayoutId id="2147483865" r:id="rId9"/>
    <p:sldLayoutId id="2147483866" r:id="rId10"/>
    <p:sldLayoutId id="2147483867" r:id="rId11"/>
    <p:sldLayoutId id="2147483868" r:id="rId12"/>
    <p:sldLayoutId id="2147483869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9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295400" y="2561414"/>
            <a:ext cx="6705600" cy="7913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6000" b="1" dirty="0" smtClean="0">
                <a:latin typeface="+mj-lt"/>
                <a:ea typeface="+mj-ea"/>
                <a:cs typeface="+mj-cs"/>
              </a:rPr>
              <a:t>Comms – Direct</a:t>
            </a:r>
          </a:p>
          <a:p>
            <a:pPr lvl="0" algn="ctr">
              <a:defRPr/>
            </a:pPr>
            <a:endParaRPr lang="en-GB" sz="14000" b="1" dirty="0" smtClean="0">
              <a:latin typeface="Calibri" pitchFamily="34" charset="0"/>
              <a:cs typeface="Calibri" pitchFamily="34" charset="0"/>
            </a:endParaRPr>
          </a:p>
          <a:p>
            <a:pPr lvl="0" algn="ctr">
              <a:defRPr/>
            </a:pPr>
            <a:r>
              <a:rPr lang="en-GB" sz="14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Capgemini’s Telco Rapid Cloud Solution on Oracle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4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Solution Implementation Approach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63769" y="1219200"/>
            <a:ext cx="8651631" cy="5259348"/>
          </a:xfrm>
          <a:prstGeom prst="roundRect">
            <a:avLst>
              <a:gd name="adj" fmla="val 8675"/>
            </a:avLst>
          </a:prstGeom>
          <a:solidFill>
            <a:schemeClr val="bg1"/>
          </a:solidFill>
          <a:ln w="9525">
            <a:solidFill>
              <a:schemeClr val="accent3"/>
            </a:solidFill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marL="514350" lvl="0" indent="-514350">
              <a:spcBef>
                <a:spcPct val="0"/>
              </a:spcBef>
              <a:buFont typeface="Wingdings" pitchFamily="2" charset="2"/>
              <a:buChar char="Ø"/>
              <a:defRPr/>
            </a:pPr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Phase I </a:t>
            </a:r>
          </a:p>
          <a:p>
            <a:pPr marL="971550" lvl="1" indent="-514350">
              <a:spcBef>
                <a:spcPct val="0"/>
              </a:spcBef>
              <a:buFont typeface="Wingdings" pitchFamily="2" charset="2"/>
              <a:buChar char="§"/>
              <a:defRPr/>
            </a:pPr>
            <a:r>
              <a:rPr lang="en-US" sz="1600" dirty="0" smtClean="0">
                <a:latin typeface="Calibri" pitchFamily="34" charset="0"/>
                <a:cs typeface="Calibri" pitchFamily="34" charset="0"/>
              </a:rPr>
              <a:t>Account, Leads &amp; Opty Management for desktop &amp; mobiles</a:t>
            </a:r>
          </a:p>
          <a:p>
            <a:pPr marL="971550" lvl="1" indent="-514350">
              <a:spcBef>
                <a:spcPct val="0"/>
              </a:spcBef>
              <a:buFont typeface="Wingdings" pitchFamily="2" charset="2"/>
              <a:buChar char="§"/>
              <a:defRPr/>
            </a:pPr>
            <a:r>
              <a:rPr lang="en-US" sz="1600" dirty="0" smtClean="0">
                <a:latin typeface="Calibri" pitchFamily="34" charset="0"/>
                <a:cs typeface="Calibri" pitchFamily="34" charset="0"/>
              </a:rPr>
              <a:t>Customer sync between Sales Cloud &amp; BRM</a:t>
            </a:r>
          </a:p>
          <a:p>
            <a:pPr marL="971550" lvl="1" indent="-514350">
              <a:spcBef>
                <a:spcPct val="0"/>
              </a:spcBef>
              <a:buFont typeface="Wingdings" pitchFamily="2" charset="2"/>
              <a:buChar char="§"/>
              <a:defRPr/>
            </a:pPr>
            <a:r>
              <a:rPr lang="en-US" sz="1600" dirty="0" smtClean="0">
                <a:latin typeface="Calibri" pitchFamily="34" charset="0"/>
                <a:cs typeface="Calibri" pitchFamily="34" charset="0"/>
              </a:rPr>
              <a:t>Reports &amp; Mobilytics for Sales Cloud</a:t>
            </a:r>
          </a:p>
          <a:p>
            <a:pPr marL="514350" lvl="0" indent="-514350">
              <a:spcBef>
                <a:spcPct val="0"/>
              </a:spcBef>
              <a:buFont typeface="Wingdings" pitchFamily="2" charset="2"/>
              <a:buChar char="Ø"/>
              <a:defRPr/>
            </a:pPr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Phase 2</a:t>
            </a:r>
          </a:p>
          <a:p>
            <a:pPr marL="971550" lvl="1" indent="-514350">
              <a:spcBef>
                <a:spcPct val="0"/>
              </a:spcBef>
              <a:buFont typeface="Wingdings" pitchFamily="2" charset="2"/>
              <a:buChar char="§"/>
              <a:defRPr/>
            </a:pPr>
            <a:r>
              <a:rPr lang="en-US" sz="1600" dirty="0" smtClean="0">
                <a:latin typeface="Calibri" pitchFamily="34" charset="0"/>
                <a:cs typeface="Calibri" pitchFamily="34" charset="0"/>
              </a:rPr>
              <a:t>Asset Mgmt &amp; Reporting in Sales Cloud &amp; basic integration with Service &amp; CPQ Cloud</a:t>
            </a:r>
          </a:p>
          <a:p>
            <a:pPr marL="971550" lvl="1" indent="-514350">
              <a:spcBef>
                <a:spcPct val="0"/>
              </a:spcBef>
              <a:buFont typeface="Wingdings" pitchFamily="2" charset="2"/>
              <a:buChar char="§"/>
              <a:defRPr/>
            </a:pPr>
            <a:r>
              <a:rPr lang="en-US" sz="1600" dirty="0" smtClean="0">
                <a:latin typeface="Calibri" pitchFamily="34" charset="0"/>
                <a:cs typeface="Calibri" pitchFamily="34" charset="0"/>
              </a:rPr>
              <a:t>Products, Pricing, Quotes &amp; Order Mgmt in CPQ Cloud &amp; Incident Mgmt in Service Cloud</a:t>
            </a:r>
          </a:p>
          <a:p>
            <a:pPr marL="514350" lvl="0" indent="-514350">
              <a:spcBef>
                <a:spcPct val="0"/>
              </a:spcBef>
              <a:buFont typeface="Wingdings" pitchFamily="2" charset="2"/>
              <a:buChar char="Ø"/>
              <a:defRPr/>
            </a:pPr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Phase 3</a:t>
            </a:r>
          </a:p>
          <a:p>
            <a:pPr marL="971550" lvl="1" indent="-514350">
              <a:spcBef>
                <a:spcPct val="0"/>
              </a:spcBef>
              <a:buFont typeface="Wingdings" pitchFamily="2" charset="2"/>
              <a:buChar char="§"/>
              <a:defRPr/>
            </a:pPr>
            <a:r>
              <a:rPr lang="en-US" sz="1600" dirty="0" smtClean="0">
                <a:latin typeface="Calibri" pitchFamily="34" charset="0"/>
                <a:cs typeface="Calibri" pitchFamily="34" charset="0"/>
              </a:rPr>
              <a:t>Complex order mgmt functionality - modify, suspend, resume &amp; disconnect orders.</a:t>
            </a:r>
          </a:p>
          <a:p>
            <a:pPr marL="971550" lvl="1" indent="-514350">
              <a:spcBef>
                <a:spcPct val="0"/>
              </a:spcBef>
              <a:buFont typeface="Wingdings" pitchFamily="2" charset="2"/>
              <a:buChar char="§"/>
              <a:defRPr/>
            </a:pPr>
            <a:r>
              <a:rPr lang="en-US" sz="1600" dirty="0" smtClean="0">
                <a:latin typeface="Calibri" pitchFamily="34" charset="0"/>
                <a:cs typeface="Calibri" pitchFamily="34" charset="0"/>
              </a:rPr>
              <a:t>Invoicing &amp; Payments</a:t>
            </a:r>
          </a:p>
          <a:p>
            <a:pPr marL="971550" lvl="1" indent="-514350">
              <a:spcBef>
                <a:spcPct val="0"/>
              </a:spcBef>
              <a:buFont typeface="Wingdings" pitchFamily="2" charset="2"/>
              <a:buChar char="§"/>
              <a:defRPr/>
            </a:pPr>
            <a:r>
              <a:rPr lang="en-US" sz="1600" dirty="0" smtClean="0">
                <a:latin typeface="Calibri" pitchFamily="34" charset="0"/>
                <a:cs typeface="Calibri" pitchFamily="34" charset="0"/>
              </a:rPr>
              <a:t>Order Fulfillment &amp; Provisioning</a:t>
            </a:r>
          </a:p>
          <a:p>
            <a:pPr marL="971550" lvl="1" indent="-514350">
              <a:spcBef>
                <a:spcPct val="0"/>
              </a:spcBef>
              <a:buFont typeface="Wingdings" pitchFamily="2" charset="2"/>
              <a:buChar char="§"/>
              <a:defRPr/>
            </a:pPr>
            <a:r>
              <a:rPr lang="en-US" sz="1600" dirty="0" smtClean="0">
                <a:latin typeface="Calibri" pitchFamily="34" charset="0"/>
                <a:cs typeface="Calibri" pitchFamily="34" charset="0"/>
              </a:rPr>
              <a:t>Creation of incidents in Sales Cloud &amp; Opportunities in Service Cloud</a:t>
            </a:r>
          </a:p>
          <a:p>
            <a:pPr marL="971550" lvl="1" indent="-514350">
              <a:spcBef>
                <a:spcPct val="0"/>
              </a:spcBef>
              <a:buFont typeface="Wingdings" pitchFamily="2" charset="2"/>
              <a:buChar char="§"/>
              <a:defRPr/>
            </a:pPr>
            <a:r>
              <a:rPr lang="en-US" sz="1600" dirty="0" smtClean="0">
                <a:latin typeface="Calibri" pitchFamily="34" charset="0"/>
                <a:cs typeface="Calibri" pitchFamily="34" charset="0"/>
              </a:rPr>
              <a:t>Integration of Sales Cloud with OBIEE</a:t>
            </a:r>
          </a:p>
          <a:p>
            <a:pPr marL="514350" indent="-514350">
              <a:spcBef>
                <a:spcPct val="0"/>
              </a:spcBef>
              <a:buFont typeface="Wingdings" pitchFamily="2" charset="2"/>
              <a:buChar char="Ø"/>
              <a:defRPr/>
            </a:pPr>
            <a:endParaRPr lang="en-US" sz="1600" b="1" dirty="0" smtClean="0">
              <a:latin typeface="Calibri" pitchFamily="34" charset="0"/>
              <a:cs typeface="Calibri" pitchFamily="34" charset="0"/>
            </a:endParaRPr>
          </a:p>
          <a:p>
            <a:pPr marL="514350" indent="-514350">
              <a:spcBef>
                <a:spcPct val="0"/>
              </a:spcBef>
              <a:buFont typeface="Wingdings" pitchFamily="2" charset="2"/>
              <a:buChar char="Ø"/>
              <a:defRPr/>
            </a:pPr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Future  roadmap</a:t>
            </a:r>
          </a:p>
          <a:p>
            <a:pPr marL="971550" lvl="1" indent="-514350">
              <a:spcBef>
                <a:spcPct val="0"/>
              </a:spcBef>
              <a:buFont typeface="Wingdings" pitchFamily="2" charset="2"/>
              <a:buChar char="§"/>
              <a:defRPr/>
            </a:pPr>
            <a:r>
              <a:rPr lang="en-US" sz="1600" dirty="0" smtClean="0">
                <a:latin typeface="Calibri" pitchFamily="34" charset="0"/>
                <a:cs typeface="Calibri" pitchFamily="34" charset="0"/>
              </a:rPr>
              <a:t>Integration of all clouds with OBIEE &amp; Mobiles / Tablets</a:t>
            </a:r>
          </a:p>
          <a:p>
            <a:pPr marL="971550" lvl="1" indent="-514350">
              <a:spcBef>
                <a:spcPct val="0"/>
              </a:spcBef>
              <a:buFont typeface="Wingdings" pitchFamily="2" charset="2"/>
              <a:buChar char="§"/>
              <a:defRPr/>
            </a:pPr>
            <a:r>
              <a:rPr lang="en-US" sz="1600" dirty="0" smtClean="0">
                <a:latin typeface="Calibri" pitchFamily="34" charset="0"/>
                <a:cs typeface="Calibri" pitchFamily="34" charset="0"/>
              </a:rPr>
              <a:t>CTI  &amp; Social Integration for Sales &amp; Service Clouds</a:t>
            </a:r>
          </a:p>
          <a:p>
            <a:pPr marL="971550" lvl="1" indent="-514350">
              <a:spcBef>
                <a:spcPct val="0"/>
              </a:spcBef>
              <a:buFont typeface="Wingdings" pitchFamily="2" charset="2"/>
              <a:buChar char="§"/>
              <a:defRPr/>
            </a:pPr>
            <a:r>
              <a:rPr lang="en-US" sz="1600" dirty="0" smtClean="0">
                <a:latin typeface="Calibri" pitchFamily="34" charset="0"/>
                <a:cs typeface="Calibri" pitchFamily="34" charset="0"/>
              </a:rPr>
              <a:t>Introduce Marketing Cloud in the CX Cloud solution</a:t>
            </a:r>
          </a:p>
          <a:p>
            <a:pPr marL="971550" lvl="1" indent="-514350">
              <a:spcBef>
                <a:spcPct val="0"/>
              </a:spcBef>
              <a:buFont typeface="Wingdings" pitchFamily="2" charset="2"/>
              <a:buChar char="§"/>
              <a:defRPr/>
            </a:pPr>
            <a:endParaRPr lang="en-US" sz="1600" dirty="0" smtClean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4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Proposed Staffing &amp; Budget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7" name="Title 1"/>
          <p:cNvSpPr txBox="1">
            <a:spLocks/>
          </p:cNvSpPr>
          <p:nvPr/>
        </p:nvSpPr>
        <p:spPr>
          <a:xfrm>
            <a:off x="228600" y="1219200"/>
            <a:ext cx="7772400" cy="487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marR="0" lvl="0" indent="-51435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990600"/>
            <a:ext cx="75438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838200" y="4876800"/>
            <a:ext cx="3352800" cy="451723"/>
          </a:xfrm>
          <a:prstGeom prst="roundRect">
            <a:avLst>
              <a:gd name="adj" fmla="val 8675"/>
            </a:avLst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accent3"/>
            </a:solidFill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marL="185738" indent="-185738">
              <a:spcBef>
                <a:spcPts val="200"/>
              </a:spcBef>
              <a:spcAft>
                <a:spcPts val="600"/>
              </a:spcAft>
              <a:buClr>
                <a:schemeClr val="accent3"/>
              </a:buClr>
            </a:pPr>
            <a:r>
              <a:rPr lang="en-US" sz="2200" b="1" dirty="0" smtClean="0">
                <a:latin typeface="Calibri" pitchFamily="34" charset="0"/>
                <a:cs typeface="Calibri" pitchFamily="34" charset="0"/>
              </a:rPr>
              <a:t>Total Effort </a:t>
            </a:r>
            <a:r>
              <a:rPr lang="en-US" sz="2200" dirty="0" smtClean="0">
                <a:latin typeface="Calibri" pitchFamily="34" charset="0"/>
                <a:cs typeface="Calibri" pitchFamily="34" charset="0"/>
              </a:rPr>
              <a:t> - 11,892 hours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4953000" y="4882277"/>
            <a:ext cx="3352800" cy="451723"/>
          </a:xfrm>
          <a:prstGeom prst="roundRect">
            <a:avLst>
              <a:gd name="adj" fmla="val 8675"/>
            </a:avLst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accent3"/>
            </a:solidFill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marL="185738" indent="-185738">
              <a:spcBef>
                <a:spcPts val="200"/>
              </a:spcBef>
              <a:spcAft>
                <a:spcPts val="600"/>
              </a:spcAft>
              <a:buClr>
                <a:schemeClr val="accent3"/>
              </a:buClr>
            </a:pPr>
            <a:r>
              <a:rPr lang="en-US" sz="2200" b="1" dirty="0" smtClean="0">
                <a:latin typeface="Calibri" pitchFamily="34" charset="0"/>
                <a:cs typeface="Calibri" pitchFamily="34" charset="0"/>
              </a:rPr>
              <a:t>Budgeted Cost  </a:t>
            </a:r>
            <a:r>
              <a:rPr lang="en-US" sz="2200" dirty="0" smtClean="0">
                <a:latin typeface="Calibri" pitchFamily="34" charset="0"/>
                <a:cs typeface="Calibri" pitchFamily="34" charset="0"/>
              </a:rPr>
              <a:t>-  $102,420  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04800" y="5486400"/>
            <a:ext cx="8651631" cy="677585"/>
          </a:xfrm>
          <a:prstGeom prst="roundRect">
            <a:avLst>
              <a:gd name="adj" fmla="val 8675"/>
            </a:avLst>
          </a:prstGeom>
          <a:solidFill>
            <a:schemeClr val="bg1"/>
          </a:solidFill>
          <a:ln w="9525">
            <a:solidFill>
              <a:schemeClr val="accent3"/>
            </a:solidFill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  <a:buFont typeface="Wingdings" pitchFamily="2" charset="2"/>
              <a:buChar char="Ø"/>
              <a:defRPr/>
            </a:pPr>
            <a:r>
              <a:rPr lang="en-US" b="1" dirty="0" smtClean="0"/>
              <a:t>Note – The above cost is only for staffing requirements.  It does not include other costs like Environment,  licenses etc.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4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Risks &amp; Dependencies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7" name="Title 1"/>
          <p:cNvSpPr txBox="1">
            <a:spLocks/>
          </p:cNvSpPr>
          <p:nvPr/>
        </p:nvSpPr>
        <p:spPr>
          <a:xfrm>
            <a:off x="228600" y="1219200"/>
            <a:ext cx="7772400" cy="487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marR="0" lvl="0" indent="-51435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81000" y="1371600"/>
            <a:ext cx="7772400" cy="487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1">
              <a:spcBef>
                <a:spcPct val="0"/>
              </a:spcBef>
              <a:defRPr/>
            </a:pPr>
            <a:endParaRPr lang="en-US" noProof="0" dirty="0" smtClean="0">
              <a:latin typeface="+mj-lt"/>
              <a:ea typeface="+mj-ea"/>
              <a:cs typeface="+mj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387969" y="1066800"/>
            <a:ext cx="1605168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/>
              <a:t>Risks</a:t>
            </a:r>
            <a:endParaRPr lang="en-US" sz="2000" b="1" dirty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63769" y="1447800"/>
            <a:ext cx="8651631" cy="2161818"/>
          </a:xfrm>
          <a:prstGeom prst="roundRect">
            <a:avLst>
              <a:gd name="adj" fmla="val 8675"/>
            </a:avLst>
          </a:prstGeom>
          <a:solidFill>
            <a:schemeClr val="bg1"/>
          </a:solidFill>
          <a:ln w="9525">
            <a:solidFill>
              <a:schemeClr val="accent3"/>
            </a:solidFill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1600" dirty="0" smtClean="0"/>
              <a:t> Delay in procuring the specific environments based on planned dates may impact timelines.</a:t>
            </a:r>
          </a:p>
          <a:p>
            <a:pPr>
              <a:buFont typeface="Wingdings" pitchFamily="2" charset="2"/>
              <a:buChar char="Ø"/>
            </a:pPr>
            <a:r>
              <a:rPr lang="en-US" sz="1600" dirty="0" smtClean="0"/>
              <a:t> Delay in procuring the skilled resources based on planned dates may impact timelines.</a:t>
            </a:r>
          </a:p>
          <a:p>
            <a:pPr>
              <a:buFont typeface="Wingdings" pitchFamily="2" charset="2"/>
              <a:buChar char="Ø"/>
            </a:pPr>
            <a:r>
              <a:rPr lang="en-US" sz="1600" dirty="0" smtClean="0"/>
              <a:t> Lack of past experience in areas like CPQ &amp; Service Cloud</a:t>
            </a:r>
          </a:p>
          <a:p>
            <a:pPr>
              <a:buFont typeface="Wingdings" pitchFamily="2" charset="2"/>
              <a:buChar char="Ø"/>
            </a:pPr>
            <a:r>
              <a:rPr lang="en-US" sz="1600" dirty="0" smtClean="0"/>
              <a:t> Lack of past experience in integrating CX Cloud applications as well as their integration with OBIEE</a:t>
            </a:r>
          </a:p>
          <a:p>
            <a:pPr>
              <a:buFont typeface="Wingdings" pitchFamily="2" charset="2"/>
              <a:buChar char="Ø"/>
            </a:pPr>
            <a:r>
              <a:rPr lang="en-US" sz="1600" dirty="0" smtClean="0"/>
              <a:t> Any  unanticipated  &amp; unresolved  blocking issues or product limitations from Oracle may  requiring replanning  the scope &amp; timelines.</a:t>
            </a:r>
          </a:p>
          <a:p>
            <a:pPr>
              <a:buFont typeface="Wingdings" pitchFamily="2" charset="2"/>
              <a:buChar char="Ø"/>
            </a:pPr>
            <a:r>
              <a:rPr lang="en-US" sz="1600" dirty="0" smtClean="0"/>
              <a:t> Staffing of niche skills like RightNow, CPQ Cloud (BigMachines) &amp; BRM by planned dates.</a:t>
            </a:r>
          </a:p>
          <a:p>
            <a:pPr>
              <a:buFont typeface="Wingdings" pitchFamily="2" charset="2"/>
              <a:buChar char="Ø"/>
            </a:pPr>
            <a:r>
              <a:rPr lang="en-US" sz="1600" dirty="0" smtClean="0"/>
              <a:t> Not much visibility on Oracle’s solution for Comms industry. May lead so some future realignment.</a:t>
            </a:r>
          </a:p>
        </p:txBody>
      </p:sp>
      <p:sp>
        <p:nvSpPr>
          <p:cNvPr id="7" name="Rectangle 6"/>
          <p:cNvSpPr/>
          <p:nvPr/>
        </p:nvSpPr>
        <p:spPr>
          <a:xfrm>
            <a:off x="3387969" y="3657600"/>
            <a:ext cx="1752600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/>
              <a:t>Dependencies</a:t>
            </a:r>
            <a:endParaRPr lang="en-US" sz="2000" b="1" dirty="0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263769" y="4038600"/>
            <a:ext cx="8651631" cy="2161818"/>
          </a:xfrm>
          <a:prstGeom prst="roundRect">
            <a:avLst>
              <a:gd name="adj" fmla="val 8675"/>
            </a:avLst>
          </a:prstGeom>
          <a:solidFill>
            <a:schemeClr val="bg1"/>
          </a:solidFill>
          <a:ln w="9525">
            <a:solidFill>
              <a:schemeClr val="accent3"/>
            </a:solidFill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  <a:buFont typeface="Wingdings" pitchFamily="2" charset="2"/>
              <a:buChar char="Ø"/>
              <a:defRPr/>
            </a:pPr>
            <a:r>
              <a:rPr lang="en-US" sz="1600" dirty="0" smtClean="0"/>
              <a:t> </a:t>
            </a:r>
            <a:r>
              <a:rPr lang="en-US" sz="1600" b="1" dirty="0" smtClean="0"/>
              <a:t>Two</a:t>
            </a:r>
            <a:r>
              <a:rPr lang="en-US" sz="1600" dirty="0" smtClean="0"/>
              <a:t> instances of dedicated environments &amp; Licenses  for each of the below applications (with ETA) </a:t>
            </a:r>
          </a:p>
          <a:p>
            <a:pPr lvl="1">
              <a:spcBef>
                <a:spcPct val="0"/>
              </a:spcBef>
              <a:buFont typeface="Wingdings" pitchFamily="2" charset="2"/>
              <a:buChar char="§"/>
              <a:defRPr/>
            </a:pPr>
            <a:r>
              <a:rPr lang="en-US" sz="1600" dirty="0" smtClean="0"/>
              <a:t>  Sales Cloud  -  22 June </a:t>
            </a:r>
          </a:p>
          <a:p>
            <a:pPr lvl="1">
              <a:buFont typeface="Wingdings" pitchFamily="2" charset="2"/>
              <a:buChar char="§"/>
            </a:pPr>
            <a:r>
              <a:rPr lang="en-US" sz="1600" dirty="0" smtClean="0"/>
              <a:t>  CPQ Cloud (Big Machines) – 20 July</a:t>
            </a:r>
          </a:p>
          <a:p>
            <a:pPr lvl="1">
              <a:buFont typeface="Wingdings" pitchFamily="2" charset="2"/>
              <a:buChar char="§"/>
            </a:pPr>
            <a:r>
              <a:rPr lang="en-US" sz="1600" dirty="0" smtClean="0"/>
              <a:t>  Service Cloud (RightNow) – 20 July</a:t>
            </a:r>
          </a:p>
          <a:p>
            <a:pPr lvl="1">
              <a:buFont typeface="Wingdings" pitchFamily="2" charset="2"/>
              <a:buChar char="§"/>
            </a:pPr>
            <a:r>
              <a:rPr lang="en-US" sz="1600" dirty="0" smtClean="0"/>
              <a:t>  BRM – 22 June </a:t>
            </a:r>
          </a:p>
          <a:p>
            <a:pPr lvl="1">
              <a:buFont typeface="Wingdings" pitchFamily="2" charset="2"/>
              <a:buChar char="§"/>
            </a:pPr>
            <a:r>
              <a:rPr lang="en-US" sz="1600" dirty="0" smtClean="0"/>
              <a:t>  Fusion Middleware – 20 July</a:t>
            </a:r>
          </a:p>
          <a:p>
            <a:pPr lvl="1">
              <a:buFont typeface="Wingdings" pitchFamily="2" charset="2"/>
              <a:buChar char="§"/>
            </a:pPr>
            <a:r>
              <a:rPr lang="en-US" sz="1600" dirty="0" smtClean="0"/>
              <a:t>  OBIEE – 22 June </a:t>
            </a:r>
          </a:p>
          <a:p>
            <a:pPr>
              <a:buFont typeface="Wingdings" pitchFamily="2" charset="2"/>
              <a:buChar char="Ø"/>
            </a:pPr>
            <a:r>
              <a:rPr lang="en-US" sz="1600" dirty="0" smtClean="0"/>
              <a:t>Availability of </a:t>
            </a:r>
            <a:r>
              <a:rPr lang="en-US" sz="1600" b="1" dirty="0" smtClean="0"/>
              <a:t>dedicated</a:t>
            </a:r>
            <a:r>
              <a:rPr lang="en-US" sz="1600" dirty="0" smtClean="0"/>
              <a:t> resources based on planned dates as per proposed timelines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4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Environment Dependencies</a:t>
            </a:r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1524000"/>
            <a:ext cx="7239000" cy="319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sv-SE" sz="2800" dirty="0" smtClean="0">
                <a:solidFill>
                  <a:schemeClr val="tx1"/>
                </a:solidFill>
              </a:rPr>
              <a:t>What we hear from the Telco customers......</a:t>
            </a:r>
            <a:endParaRPr lang="sv-SE" sz="2800" dirty="0">
              <a:solidFill>
                <a:schemeClr val="tx1"/>
              </a:solidFill>
            </a:endParaRPr>
          </a:p>
        </p:txBody>
      </p:sp>
      <p:sp>
        <p:nvSpPr>
          <p:cNvPr id="18" name="Content Placeholder 5"/>
          <p:cNvSpPr txBox="1">
            <a:spLocks/>
          </p:cNvSpPr>
          <p:nvPr/>
        </p:nvSpPr>
        <p:spPr>
          <a:xfrm>
            <a:off x="424458" y="1219200"/>
            <a:ext cx="8262342" cy="50297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0" fontAlgn="auto" latinLnBrk="0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  <a:p>
            <a:pPr marL="0" marR="0" lvl="0" indent="0" algn="r" defTabSz="914400" rtl="0" eaLnBrk="0" fontAlgn="auto" latinLnBrk="0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b="0" i="1" u="none" strike="noStrike" kern="1200" cap="none" spc="0" normalizeH="0" baseline="0" noProof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rPr>
              <a:t>	</a:t>
            </a:r>
            <a:endParaRPr kumimoji="0" lang="sv-SE" sz="2400" b="1" i="1" u="none" strike="noStrike" kern="1200" cap="none" spc="0" normalizeH="0" baseline="0" noProof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alibri" pitchFamily="34" charset="0"/>
              <a:ea typeface="+mn-ea"/>
              <a:cs typeface="Arial" charset="0"/>
            </a:endParaRPr>
          </a:p>
          <a:p>
            <a:pPr marL="0" marR="0" lvl="0" indent="0" algn="r" defTabSz="914400" rtl="0" eaLnBrk="0" fontAlgn="auto" latinLnBrk="0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228600" y="1514038"/>
            <a:ext cx="8651631" cy="3667562"/>
          </a:xfrm>
          <a:prstGeom prst="roundRect">
            <a:avLst>
              <a:gd name="adj" fmla="val 8675"/>
            </a:avLst>
          </a:prstGeom>
          <a:solidFill>
            <a:schemeClr val="bg1"/>
          </a:solidFill>
          <a:ln w="9525">
            <a:solidFill>
              <a:schemeClr val="accent3"/>
            </a:solidFill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indent="-219418">
              <a:spcBef>
                <a:spcPct val="0"/>
              </a:spcBef>
              <a:spcAft>
                <a:spcPts val="400"/>
              </a:spcAft>
              <a:buFont typeface="Wingdings" pitchFamily="2" charset="2"/>
              <a:buChar char="Ø"/>
              <a:defRPr/>
            </a:pPr>
            <a:r>
              <a:rPr lang="en-US" sz="2200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200" dirty="0" smtClean="0">
                <a:latin typeface="Calibri" pitchFamily="34" charset="0"/>
                <a:cs typeface="Calibri" pitchFamily="34" charset="0"/>
              </a:rPr>
              <a:t>We need to simplify our Business </a:t>
            </a:r>
          </a:p>
          <a:p>
            <a:pPr indent="-219418">
              <a:spcBef>
                <a:spcPct val="0"/>
              </a:spcBef>
              <a:spcAft>
                <a:spcPts val="400"/>
              </a:spcAft>
              <a:buFont typeface="Wingdings" pitchFamily="2" charset="2"/>
              <a:buChar char="Ø"/>
              <a:defRPr/>
            </a:pPr>
            <a:r>
              <a:rPr lang="en-US" sz="2200" dirty="0" smtClean="0">
                <a:latin typeface="Calibri" pitchFamily="34" charset="0"/>
                <a:cs typeface="Calibri" pitchFamily="34" charset="0"/>
              </a:rPr>
              <a:t> We are not able to respond to the market needs with our existing IT Platform</a:t>
            </a:r>
          </a:p>
          <a:p>
            <a:pPr indent="-219418">
              <a:spcBef>
                <a:spcPct val="0"/>
              </a:spcBef>
              <a:spcAft>
                <a:spcPts val="400"/>
              </a:spcAft>
              <a:buFont typeface="Wingdings" pitchFamily="2" charset="2"/>
              <a:buChar char="Ø"/>
              <a:defRPr/>
            </a:pPr>
            <a:r>
              <a:rPr lang="en-US" sz="2200" dirty="0" smtClean="0">
                <a:latin typeface="Calibri" pitchFamily="34" charset="0"/>
                <a:cs typeface="Calibri" pitchFamily="34" charset="0"/>
              </a:rPr>
              <a:t> We don’t have a Capital Budget to run big transformation programs </a:t>
            </a:r>
          </a:p>
          <a:p>
            <a:pPr indent="-219418">
              <a:spcBef>
                <a:spcPct val="0"/>
              </a:spcBef>
              <a:spcAft>
                <a:spcPts val="400"/>
              </a:spcAft>
              <a:buFont typeface="Wingdings" pitchFamily="2" charset="2"/>
              <a:buChar char="Ø"/>
              <a:defRPr/>
            </a:pPr>
            <a:r>
              <a:rPr lang="en-US" sz="2200" dirty="0" smtClean="0">
                <a:latin typeface="Calibri" pitchFamily="34" charset="0"/>
                <a:cs typeface="Calibri" pitchFamily="34" charset="0"/>
              </a:rPr>
              <a:t> We need reduced and predictable operating costs</a:t>
            </a:r>
          </a:p>
          <a:p>
            <a:pPr indent="-219418">
              <a:spcBef>
                <a:spcPct val="0"/>
              </a:spcBef>
              <a:spcAft>
                <a:spcPts val="400"/>
              </a:spcAft>
              <a:buFont typeface="Wingdings" pitchFamily="2" charset="2"/>
              <a:buChar char="Ø"/>
              <a:defRPr/>
            </a:pPr>
            <a:r>
              <a:rPr lang="en-US" sz="2200" dirty="0" smtClean="0">
                <a:latin typeface="Calibri" pitchFamily="34" charset="0"/>
                <a:cs typeface="Calibri" pitchFamily="34" charset="0"/>
              </a:rPr>
              <a:t> We don’t have the skills in-house </a:t>
            </a:r>
          </a:p>
          <a:p>
            <a:pPr indent="-219418">
              <a:spcBef>
                <a:spcPct val="0"/>
              </a:spcBef>
              <a:spcAft>
                <a:spcPts val="400"/>
              </a:spcAft>
              <a:buFont typeface="Wingdings" pitchFamily="2" charset="2"/>
              <a:buChar char="Ø"/>
              <a:defRPr/>
            </a:pPr>
            <a:r>
              <a:rPr lang="en-US" sz="2200" dirty="0" smtClean="0">
                <a:latin typeface="Calibri" pitchFamily="34" charset="0"/>
                <a:cs typeface="Calibri" pitchFamily="34" charset="0"/>
              </a:rPr>
              <a:t> We need to act now and show results in months rather than years</a:t>
            </a:r>
          </a:p>
          <a:p>
            <a:pPr indent="-219418">
              <a:spcBef>
                <a:spcPct val="0"/>
              </a:spcBef>
              <a:spcAft>
                <a:spcPts val="400"/>
              </a:spcAft>
              <a:buFont typeface="Wingdings" pitchFamily="2" charset="2"/>
              <a:buChar char="Ø"/>
              <a:defRPr/>
            </a:pPr>
            <a:r>
              <a:rPr lang="en-US" sz="2200" dirty="0" smtClean="0">
                <a:latin typeface="Calibri" pitchFamily="34" charset="0"/>
                <a:cs typeface="Calibri" pitchFamily="34" charset="0"/>
              </a:rPr>
              <a:t> We need to improve customer experience</a:t>
            </a:r>
          </a:p>
          <a:p>
            <a:pPr indent="-219418">
              <a:spcBef>
                <a:spcPct val="0"/>
              </a:spcBef>
              <a:spcAft>
                <a:spcPts val="400"/>
              </a:spcAft>
              <a:buFont typeface="Wingdings" pitchFamily="2" charset="2"/>
              <a:buChar char="Ø"/>
              <a:defRPr/>
            </a:pPr>
            <a:r>
              <a:rPr lang="en-US" sz="2200" dirty="0" smtClean="0">
                <a:latin typeface="Calibri" pitchFamily="34" charset="0"/>
                <a:cs typeface="Calibri" pitchFamily="34" charset="0"/>
              </a:rPr>
              <a:t> We need to transform the business, but we don’t “know how”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What is Cloud Computing? What is RODOD?</a:t>
            </a:r>
          </a:p>
        </p:txBody>
      </p:sp>
      <p:sp>
        <p:nvSpPr>
          <p:cNvPr id="18" name="Rectangle 6"/>
          <p:cNvSpPr>
            <a:spLocks noChangeArrowheads="1"/>
          </p:cNvSpPr>
          <p:nvPr/>
        </p:nvSpPr>
        <p:spPr bwMode="auto">
          <a:xfrm>
            <a:off x="140677" y="1447800"/>
            <a:ext cx="8651631" cy="1258372"/>
          </a:xfrm>
          <a:prstGeom prst="roundRect">
            <a:avLst>
              <a:gd name="adj" fmla="val 8675"/>
            </a:avLst>
          </a:prstGeom>
          <a:solidFill>
            <a:schemeClr val="bg1"/>
          </a:solidFill>
          <a:ln w="9525">
            <a:solidFill>
              <a:schemeClr val="accent3"/>
            </a:solidFill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alibri" pitchFamily="34" charset="0"/>
              </a:rPr>
              <a:t>Cloud computing allows application software to be operated using internet-enabled devices. </a:t>
            </a:r>
            <a:r>
              <a:rPr lang="en-US" sz="1600" dirty="0" smtClean="0">
                <a:latin typeface="Calibri" pitchFamily="34" charset="0"/>
              </a:rPr>
              <a:t>Cloud computing relies on sharing of resources to achieve coherence and economies of scale, similar to a utility (like the electricity grid) over a network. At the foundation of cloud computing is the broader concept of converged infrastructure and shared services..</a:t>
            </a:r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4114800" y="3932357"/>
            <a:ext cx="4501662" cy="2011243"/>
          </a:xfrm>
          <a:prstGeom prst="roundRect">
            <a:avLst>
              <a:gd name="adj" fmla="val 8675"/>
            </a:avLst>
          </a:prstGeom>
          <a:solidFill>
            <a:schemeClr val="bg1"/>
          </a:solidFill>
          <a:ln w="9525">
            <a:solidFill>
              <a:schemeClr val="accent3"/>
            </a:solidFill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marL="185738" indent="-185738">
              <a:spcBef>
                <a:spcPts val="200"/>
              </a:spcBef>
              <a:spcAft>
                <a:spcPts val="600"/>
              </a:spcAft>
              <a:buClr>
                <a:schemeClr val="accent3"/>
              </a:buClr>
              <a:buFont typeface="Wingdings" pitchFamily="2" charset="2"/>
              <a:buChar char="§"/>
            </a:pPr>
            <a:r>
              <a:rPr lang="en-US" sz="1600" u="sng" dirty="0" smtClean="0">
                <a:latin typeface="Calibri" pitchFamily="34" charset="0"/>
                <a:cs typeface="Calibri" pitchFamily="34" charset="0"/>
              </a:rPr>
              <a:t>Application: 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RODOD as a product-based and pre-integrated solution allows you to accelerate design and delivery of products, services, and bundles across multiple channels rapidly and accurately to improve customer satisfaction.</a:t>
            </a:r>
          </a:p>
          <a:p>
            <a:pPr marL="185738" indent="-185738">
              <a:spcBef>
                <a:spcPts val="200"/>
              </a:spcBef>
              <a:spcAft>
                <a:spcPts val="600"/>
              </a:spcAft>
              <a:buClr>
                <a:schemeClr val="accent3"/>
              </a:buClr>
            </a:pPr>
            <a:r>
              <a:rPr lang="en-US" sz="1600" dirty="0" smtClean="0">
                <a:latin typeface="Calibri" pitchFamily="34" charset="0"/>
                <a:cs typeface="Calibri" pitchFamily="34" charset="0"/>
              </a:rPr>
              <a:t>	It is a Business Suite of applications primarily based on Siebel CRM, OSM, BRM &amp; AIA</a:t>
            </a:r>
          </a:p>
        </p:txBody>
      </p:sp>
      <p:pic>
        <p:nvPicPr>
          <p:cNvPr id="20" name="Picture 2" descr="http://upload.wikimedia.org/wikipedia/commons/thumb/b/b5/Cloud_computing.svg/400px-Cloud_computing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1692" y="2743201"/>
            <a:ext cx="3657600" cy="3585973"/>
          </a:xfrm>
          <a:prstGeom prst="rect">
            <a:avLst/>
          </a:prstGeom>
          <a:noFill/>
        </p:spPr>
      </p:pic>
      <p:sp>
        <p:nvSpPr>
          <p:cNvPr id="21" name="TextBox 20"/>
          <p:cNvSpPr txBox="1"/>
          <p:nvPr/>
        </p:nvSpPr>
        <p:spPr>
          <a:xfrm flipH="1">
            <a:off x="4267200" y="3048000"/>
            <a:ext cx="4149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dirty="0" smtClean="0">
                <a:latin typeface="Calibri" pitchFamily="34" charset="0"/>
              </a:rPr>
              <a:t>RODOD- Rapid Offer Design and Order Delivery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4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Key Drivers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352800" y="3581400"/>
            <a:ext cx="2286000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/>
              <a:t>Why Cloud for Telco</a:t>
            </a:r>
            <a:endParaRPr lang="en-US" sz="2000" b="1" dirty="0"/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187569" y="3996154"/>
            <a:ext cx="8651631" cy="1763871"/>
          </a:xfrm>
          <a:prstGeom prst="roundRect">
            <a:avLst>
              <a:gd name="adj" fmla="val 8675"/>
            </a:avLst>
          </a:prstGeom>
          <a:solidFill>
            <a:schemeClr val="bg1"/>
          </a:solidFill>
          <a:ln w="9525">
            <a:solidFill>
              <a:schemeClr val="accent3"/>
            </a:solidFill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marL="185738" indent="-185738">
              <a:spcBef>
                <a:spcPts val="200"/>
              </a:spcBef>
              <a:spcAft>
                <a:spcPts val="600"/>
              </a:spcAft>
              <a:buClr>
                <a:schemeClr val="accent3"/>
              </a:buClr>
              <a:buFont typeface="Wingdings" pitchFamily="2" charset="2"/>
              <a:buChar char="§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The cloud based RODOD - Lite solution will be up running instantly allowing “Look and Feel” early in the journey towards 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simplified and standardized business operations</a:t>
            </a:r>
          </a:p>
          <a:p>
            <a:pPr marL="185738" indent="-185738">
              <a:spcBef>
                <a:spcPts val="200"/>
              </a:spcBef>
              <a:spcAft>
                <a:spcPts val="600"/>
              </a:spcAft>
              <a:buClr>
                <a:schemeClr val="accent3"/>
              </a:buClr>
              <a:buFont typeface="Wingdings" pitchFamily="2" charset="2"/>
              <a:buChar char="§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Traditional cloud benefits such as minimized upfront investment, reduced TCO, Pay as you go,  continuous functional upgrades as the solution evolves</a:t>
            </a:r>
          </a:p>
          <a:p>
            <a:pPr marL="185738" indent="-185738">
              <a:spcBef>
                <a:spcPts val="200"/>
              </a:spcBef>
              <a:spcAft>
                <a:spcPts val="600"/>
              </a:spcAft>
              <a:buClr>
                <a:schemeClr val="accent3"/>
              </a:buClr>
              <a:buFont typeface="Wingdings" pitchFamily="2" charset="2"/>
              <a:buChar char="§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Minimized Risk: 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Early success or fast failure</a:t>
            </a: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228600" y="1066800"/>
            <a:ext cx="8651631" cy="2419945"/>
          </a:xfrm>
          <a:prstGeom prst="roundRect">
            <a:avLst>
              <a:gd name="adj" fmla="val 8675"/>
            </a:avLst>
          </a:prstGeom>
          <a:solidFill>
            <a:schemeClr val="bg1"/>
          </a:solidFill>
          <a:ln w="9525">
            <a:solidFill>
              <a:schemeClr val="accent3"/>
            </a:solidFill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  <a:buFont typeface="Wingdings" pitchFamily="2" charset="2"/>
              <a:buChar char="Ø"/>
              <a:defRPr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 Offer a 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light weight &amp; low cost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alternative E2E solution to the Oracle RODOD Framework for 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Tier 3 &amp; Tier 4 Telco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customers targeted towards 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next gen subscription based services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like Broadband, VOIP, IP TV,  Mobile Services etc.</a:t>
            </a:r>
          </a:p>
          <a:p>
            <a:pPr>
              <a:spcBef>
                <a:spcPct val="0"/>
              </a:spcBef>
              <a:buFont typeface="Wingdings" pitchFamily="2" charset="2"/>
              <a:buChar char="Ø"/>
              <a:defRPr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 Increase  sales force adoption with a simple, easy-to-use UI tailored to Sales Reps and Sales Executives &amp; multi channel experience over cloud platform </a:t>
            </a:r>
          </a:p>
          <a:p>
            <a:pPr>
              <a:spcBef>
                <a:spcPct val="0"/>
              </a:spcBef>
              <a:buFont typeface="Wingdings" pitchFamily="2" charset="2"/>
              <a:buChar char="Ø"/>
              <a:defRPr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 Complete customer lifecycle management including 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Concept to Cash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and 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Unified Customer and Billing Care</a:t>
            </a:r>
          </a:p>
          <a:p>
            <a:pPr>
              <a:spcBef>
                <a:spcPct val="0"/>
              </a:spcBef>
              <a:buFont typeface="Wingdings" pitchFamily="2" charset="2"/>
              <a:buChar char="Ø"/>
              <a:defRPr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 Offer rich &amp; robust functionality around 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Analytics, Mobility &amp; Security</a:t>
            </a:r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228600" y="5817275"/>
            <a:ext cx="8651631" cy="387191"/>
          </a:xfrm>
          <a:prstGeom prst="roundRect">
            <a:avLst>
              <a:gd name="adj" fmla="val 8675"/>
            </a:avLst>
          </a:prstGeom>
          <a:solidFill>
            <a:schemeClr val="bg1"/>
          </a:solidFill>
          <a:ln w="9525">
            <a:solidFill>
              <a:schemeClr val="accent3"/>
            </a:solidFill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marL="185738" indent="-185738">
              <a:spcBef>
                <a:spcPts val="200"/>
              </a:spcBef>
              <a:spcAft>
                <a:spcPts val="600"/>
              </a:spcAft>
              <a:buClr>
                <a:schemeClr val="accent3"/>
              </a:buClr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Tbaytel  (Canada) &amp; AT&amp;T potential clients in this regard with whom we are collaborating</a:t>
            </a:r>
            <a:endParaRPr lang="en-US" dirty="0" smtClean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4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Solution Architecture (RODOD - Lite for Telco)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7" name="Title 1"/>
          <p:cNvSpPr txBox="1">
            <a:spLocks/>
          </p:cNvSpPr>
          <p:nvPr/>
        </p:nvSpPr>
        <p:spPr>
          <a:xfrm>
            <a:off x="76200" y="1524000"/>
            <a:ext cx="7772400" cy="381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514600" y="1066800"/>
            <a:ext cx="6172200" cy="990600"/>
          </a:xfrm>
          <a:prstGeom prst="rect">
            <a:avLst/>
          </a:prstGeom>
          <a:solidFill>
            <a:schemeClr val="accent1">
              <a:alpha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Customer Relationship Management</a:t>
            </a:r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2590800" y="1143000"/>
            <a:ext cx="762000" cy="838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CRM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181600" y="1143000"/>
            <a:ext cx="1645920" cy="381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Customer Mgmt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181600" y="1600200"/>
            <a:ext cx="1645920" cy="381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Sales (Oppty, Leads)</a:t>
            </a:r>
          </a:p>
        </p:txBody>
      </p:sp>
      <p:sp>
        <p:nvSpPr>
          <p:cNvPr id="13" name="Cloud 12"/>
          <p:cNvSpPr/>
          <p:nvPr/>
        </p:nvSpPr>
        <p:spPr>
          <a:xfrm>
            <a:off x="3581400" y="1143000"/>
            <a:ext cx="1447800" cy="762000"/>
          </a:xfrm>
          <a:prstGeom prst="cloud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Sales Cloud</a:t>
            </a:r>
            <a:endParaRPr lang="en-US" dirty="0"/>
          </a:p>
        </p:txBody>
      </p:sp>
      <p:grpSp>
        <p:nvGrpSpPr>
          <p:cNvPr id="2" name="Group 65"/>
          <p:cNvGrpSpPr/>
          <p:nvPr/>
        </p:nvGrpSpPr>
        <p:grpSpPr>
          <a:xfrm>
            <a:off x="129869" y="4267200"/>
            <a:ext cx="2711302" cy="1709318"/>
            <a:chOff x="304800" y="2133600"/>
            <a:chExt cx="3276600" cy="1905000"/>
          </a:xfrm>
        </p:grpSpPr>
        <p:sp>
          <p:nvSpPr>
            <p:cNvPr id="44" name="Rectangle 43"/>
            <p:cNvSpPr/>
            <p:nvPr/>
          </p:nvSpPr>
          <p:spPr>
            <a:xfrm>
              <a:off x="304800" y="2133600"/>
              <a:ext cx="3276600" cy="1905000"/>
            </a:xfrm>
            <a:prstGeom prst="rect">
              <a:avLst/>
            </a:prstGeom>
            <a:solidFill>
              <a:schemeClr val="accent1">
                <a:alpha val="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Customer Relationship Management</a:t>
              </a:r>
              <a:endParaRPr lang="en-US" sz="1400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81000" y="2209800"/>
              <a:ext cx="1295400" cy="8382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Order Mgmt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81000" y="3124200"/>
              <a:ext cx="1524000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Quote Mgmt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981200" y="3581400"/>
              <a:ext cx="1524000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Order Mgmt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981200" y="3124200"/>
              <a:ext cx="1524000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Products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381000" y="3581400"/>
              <a:ext cx="1524000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Pricing</a:t>
              </a:r>
            </a:p>
          </p:txBody>
        </p:sp>
        <p:sp>
          <p:nvSpPr>
            <p:cNvPr id="52" name="Cloud 51"/>
            <p:cNvSpPr/>
            <p:nvPr/>
          </p:nvSpPr>
          <p:spPr>
            <a:xfrm>
              <a:off x="1805428" y="2209800"/>
              <a:ext cx="1600200" cy="76200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CPQ</a:t>
              </a:r>
              <a:endParaRPr lang="en-US" dirty="0"/>
            </a:p>
          </p:txBody>
        </p:sp>
      </p:grpSp>
      <p:grpSp>
        <p:nvGrpSpPr>
          <p:cNvPr id="3" name="Group 54"/>
          <p:cNvGrpSpPr/>
          <p:nvPr/>
        </p:nvGrpSpPr>
        <p:grpSpPr>
          <a:xfrm rot="10800000">
            <a:off x="4495801" y="2514603"/>
            <a:ext cx="788436" cy="3733797"/>
            <a:chOff x="5029200" y="2133600"/>
            <a:chExt cx="533400" cy="4343400"/>
          </a:xfrm>
        </p:grpSpPr>
        <p:sp>
          <p:nvSpPr>
            <p:cNvPr id="24" name="Rounded Rectangle 23"/>
            <p:cNvSpPr/>
            <p:nvPr/>
          </p:nvSpPr>
          <p:spPr>
            <a:xfrm>
              <a:off x="5029200" y="2133600"/>
              <a:ext cx="533400" cy="4343400"/>
            </a:xfrm>
            <a:prstGeom prst="round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b" anchorCtr="0"/>
            <a:lstStyle/>
            <a:p>
              <a:pPr algn="ctr"/>
              <a:r>
                <a:rPr lang="en-US" sz="3200" dirty="0" smtClean="0"/>
                <a:t>ESB</a:t>
              </a:r>
              <a:endParaRPr lang="en-US" sz="3200" dirty="0"/>
            </a:p>
          </p:txBody>
        </p:sp>
        <p:sp>
          <p:nvSpPr>
            <p:cNvPr id="53" name="Rectangle 52"/>
            <p:cNvSpPr/>
            <p:nvPr/>
          </p:nvSpPr>
          <p:spPr>
            <a:xfrm rot="16200000">
              <a:off x="4533900" y="2857500"/>
              <a:ext cx="1524000" cy="3810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Order Decomposition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 rot="16200000">
              <a:off x="4701548" y="5300008"/>
              <a:ext cx="1188705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Order Orchestration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68" name="Rectangle 67"/>
          <p:cNvSpPr/>
          <p:nvPr/>
        </p:nvSpPr>
        <p:spPr>
          <a:xfrm>
            <a:off x="5379720" y="3276600"/>
            <a:ext cx="1097280" cy="3657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Customer Sync</a:t>
            </a:r>
          </a:p>
        </p:txBody>
      </p:sp>
      <p:sp>
        <p:nvSpPr>
          <p:cNvPr id="73" name="Rectangle 72"/>
          <p:cNvSpPr/>
          <p:nvPr/>
        </p:nvSpPr>
        <p:spPr>
          <a:xfrm>
            <a:off x="2895600" y="5351882"/>
            <a:ext cx="14478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Order Submit</a:t>
            </a:r>
          </a:p>
        </p:txBody>
      </p:sp>
      <p:sp>
        <p:nvSpPr>
          <p:cNvPr id="78" name="Rectangle 77"/>
          <p:cNvSpPr/>
          <p:nvPr/>
        </p:nvSpPr>
        <p:spPr>
          <a:xfrm>
            <a:off x="2895600" y="4572002"/>
            <a:ext cx="1447800" cy="44729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Quote\Order Entry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Asset Creation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934200" y="1600200"/>
            <a:ext cx="1645920" cy="381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Assets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400800" y="5181604"/>
            <a:ext cx="2438400" cy="401653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Order Provisioning Systems</a:t>
            </a:r>
          </a:p>
        </p:txBody>
      </p:sp>
      <p:grpSp>
        <p:nvGrpSpPr>
          <p:cNvPr id="7" name="Group 42"/>
          <p:cNvGrpSpPr/>
          <p:nvPr/>
        </p:nvGrpSpPr>
        <p:grpSpPr>
          <a:xfrm>
            <a:off x="6629402" y="3048004"/>
            <a:ext cx="2209798" cy="1904996"/>
            <a:chOff x="304800" y="3739896"/>
            <a:chExt cx="2862257" cy="1659656"/>
          </a:xfrm>
        </p:grpSpPr>
        <p:sp>
          <p:nvSpPr>
            <p:cNvPr id="10" name="Rectangle 9"/>
            <p:cNvSpPr/>
            <p:nvPr/>
          </p:nvSpPr>
          <p:spPr>
            <a:xfrm>
              <a:off x="304800" y="3739896"/>
              <a:ext cx="2862257" cy="1659656"/>
            </a:xfrm>
            <a:prstGeom prst="rect">
              <a:avLst/>
            </a:prstGeom>
            <a:solidFill>
              <a:schemeClr val="accent1">
                <a:alpha val="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Customer Relationship Management</a:t>
              </a:r>
              <a:endParaRPr lang="en-US" sz="14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95817" y="3806282"/>
              <a:ext cx="2665735" cy="464705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BRM</a:t>
              </a:r>
              <a:endParaRPr lang="en-US" sz="14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80999" y="4354691"/>
              <a:ext cx="1198035" cy="38099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Billing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80999" y="4868462"/>
              <a:ext cx="1198035" cy="39831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Invoicing</a:t>
              </a: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670052" y="4868461"/>
              <a:ext cx="1398307" cy="39831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Revenue Follow up</a:t>
              </a:r>
            </a:p>
          </p:txBody>
        </p:sp>
      </p:grpSp>
      <p:sp>
        <p:nvSpPr>
          <p:cNvPr id="92" name="Rectangle 91"/>
          <p:cNvSpPr/>
          <p:nvPr/>
        </p:nvSpPr>
        <p:spPr>
          <a:xfrm>
            <a:off x="2957286" y="5914572"/>
            <a:ext cx="14478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Order Completion</a:t>
            </a:r>
          </a:p>
        </p:txBody>
      </p:sp>
      <p:cxnSp>
        <p:nvCxnSpPr>
          <p:cNvPr id="123" name="Straight Arrow Connector 122"/>
          <p:cNvCxnSpPr/>
          <p:nvPr/>
        </p:nvCxnSpPr>
        <p:spPr>
          <a:xfrm>
            <a:off x="5333999" y="5410204"/>
            <a:ext cx="990604" cy="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angle 124"/>
          <p:cNvSpPr/>
          <p:nvPr/>
        </p:nvSpPr>
        <p:spPr>
          <a:xfrm>
            <a:off x="5333999" y="4083981"/>
            <a:ext cx="1143003" cy="4118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Billing Order Provisioning</a:t>
            </a:r>
          </a:p>
        </p:txBody>
      </p:sp>
      <p:sp>
        <p:nvSpPr>
          <p:cNvPr id="126" name="Rectangle 125"/>
          <p:cNvSpPr/>
          <p:nvPr/>
        </p:nvSpPr>
        <p:spPr>
          <a:xfrm>
            <a:off x="5405849" y="5682086"/>
            <a:ext cx="1219200" cy="41391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Technical Order Provisioning</a:t>
            </a:r>
          </a:p>
        </p:txBody>
      </p:sp>
      <p:sp>
        <p:nvSpPr>
          <p:cNvPr id="64" name="Rectangle 63"/>
          <p:cNvSpPr/>
          <p:nvPr/>
        </p:nvSpPr>
        <p:spPr>
          <a:xfrm>
            <a:off x="6934200" y="1143000"/>
            <a:ext cx="1645920" cy="381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Products  (Basic Setup)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85" name="Straight Arrow Connector 84"/>
          <p:cNvCxnSpPr/>
          <p:nvPr/>
        </p:nvCxnSpPr>
        <p:spPr>
          <a:xfrm flipH="1">
            <a:off x="5334000" y="3752808"/>
            <a:ext cx="1238253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V="1">
            <a:off x="4800600" y="2057400"/>
            <a:ext cx="0" cy="45720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>
            <a:off x="5333999" y="4648200"/>
            <a:ext cx="1219204" cy="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 flipH="1" flipV="1">
            <a:off x="2819401" y="5181600"/>
            <a:ext cx="1676399" cy="4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 flipH="1">
            <a:off x="2809645" y="5791200"/>
            <a:ext cx="1742472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/>
          <p:cNvSpPr/>
          <p:nvPr/>
        </p:nvSpPr>
        <p:spPr>
          <a:xfrm>
            <a:off x="7696200" y="3733800"/>
            <a:ext cx="1021080" cy="4572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Products</a:t>
            </a:r>
          </a:p>
        </p:txBody>
      </p:sp>
      <p:sp>
        <p:nvSpPr>
          <p:cNvPr id="65" name="Rectangle 64"/>
          <p:cNvSpPr/>
          <p:nvPr/>
        </p:nvSpPr>
        <p:spPr>
          <a:xfrm>
            <a:off x="197985" y="2605314"/>
            <a:ext cx="2638123" cy="1418948"/>
          </a:xfrm>
          <a:prstGeom prst="rect">
            <a:avLst/>
          </a:prstGeom>
          <a:solidFill>
            <a:schemeClr val="accent1">
              <a:alpha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Customer Relationship Management</a:t>
            </a:r>
            <a:endParaRPr lang="en-US" sz="1400" dirty="0"/>
          </a:p>
        </p:txBody>
      </p:sp>
      <p:sp>
        <p:nvSpPr>
          <p:cNvPr id="66" name="Rectangle 65"/>
          <p:cNvSpPr/>
          <p:nvPr/>
        </p:nvSpPr>
        <p:spPr>
          <a:xfrm>
            <a:off x="304800" y="2667000"/>
            <a:ext cx="876300" cy="62433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Incident Mgmt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201347" y="3503149"/>
            <a:ext cx="1227034" cy="37655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Knowledge Base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1489733" y="3503149"/>
            <a:ext cx="1227034" cy="37655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Customer Center</a:t>
            </a:r>
          </a:p>
        </p:txBody>
      </p:sp>
      <p:sp>
        <p:nvSpPr>
          <p:cNvPr id="72" name="Cloud 71"/>
          <p:cNvSpPr/>
          <p:nvPr/>
        </p:nvSpPr>
        <p:spPr>
          <a:xfrm>
            <a:off x="1260592" y="2675927"/>
            <a:ext cx="1482608" cy="676873"/>
          </a:xfrm>
          <a:prstGeom prst="cloud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/>
              <a:t>Service Cloud</a:t>
            </a:r>
            <a:endParaRPr lang="en-US" sz="1300" dirty="0"/>
          </a:p>
        </p:txBody>
      </p:sp>
      <p:cxnSp>
        <p:nvCxnSpPr>
          <p:cNvPr id="74" name="Straight Arrow Connector 73"/>
          <p:cNvCxnSpPr/>
          <p:nvPr/>
        </p:nvCxnSpPr>
        <p:spPr>
          <a:xfrm flipV="1">
            <a:off x="2667000" y="2057400"/>
            <a:ext cx="0" cy="45720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n 7"/>
          <p:cNvSpPr/>
          <p:nvPr/>
        </p:nvSpPr>
        <p:spPr>
          <a:xfrm>
            <a:off x="3276599" y="2590804"/>
            <a:ext cx="914399" cy="1190255"/>
          </a:xfrm>
          <a:prstGeom prst="can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OBIEE</a:t>
            </a:r>
            <a:endParaRPr lang="en-US" dirty="0"/>
          </a:p>
        </p:txBody>
      </p:sp>
      <p:cxnSp>
        <p:nvCxnSpPr>
          <p:cNvPr id="55" name="Straight Arrow Connector 54"/>
          <p:cNvCxnSpPr/>
          <p:nvPr/>
        </p:nvCxnSpPr>
        <p:spPr>
          <a:xfrm flipV="1">
            <a:off x="3733799" y="2057400"/>
            <a:ext cx="1" cy="45720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endCxn id="65" idx="3"/>
          </p:cNvCxnSpPr>
          <p:nvPr/>
        </p:nvCxnSpPr>
        <p:spPr>
          <a:xfrm flipH="1">
            <a:off x="2836108" y="3314787"/>
            <a:ext cx="440492" cy="1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8" idx="3"/>
          </p:cNvCxnSpPr>
          <p:nvPr/>
        </p:nvCxnSpPr>
        <p:spPr>
          <a:xfrm rot="5400000">
            <a:off x="3007697" y="3609471"/>
            <a:ext cx="554515" cy="897690"/>
          </a:xfrm>
          <a:prstGeom prst="bentConnector2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3332958" y="3213572"/>
            <a:ext cx="781842" cy="4308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Reports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75" name="Picture 8" descr="Bildresultat för omni channe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066800"/>
            <a:ext cx="1905000" cy="1219200"/>
          </a:xfrm>
          <a:prstGeom prst="rect">
            <a:avLst/>
          </a:prstGeom>
          <a:noFill/>
        </p:spPr>
      </p:pic>
      <p:cxnSp>
        <p:nvCxnSpPr>
          <p:cNvPr id="76" name="Straight Arrow Connector 75"/>
          <p:cNvCxnSpPr/>
          <p:nvPr/>
        </p:nvCxnSpPr>
        <p:spPr>
          <a:xfrm flipV="1">
            <a:off x="7467600" y="2133600"/>
            <a:ext cx="0" cy="83820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45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880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Order to Cash to Care – Business Process Flow</a:t>
            </a:r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295400"/>
            <a:ext cx="80772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85289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Rectangle 110"/>
          <p:cNvSpPr/>
          <p:nvPr/>
        </p:nvSpPr>
        <p:spPr>
          <a:xfrm>
            <a:off x="228600" y="5277343"/>
            <a:ext cx="8610600" cy="64433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lIns="0" tIns="0" rIns="0" bIns="0" rtlCol="0" anchor="ctr" anchorCtr="0"/>
          <a:lstStyle/>
          <a:p>
            <a:pPr defTabSz="1212921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cs typeface="Arial" pitchFamily="34" charset="0"/>
              </a:rPr>
              <a:t>Downstream</a:t>
            </a:r>
          </a:p>
          <a:p>
            <a:pPr defTabSz="1212921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cs typeface="Arial" pitchFamily="34" charset="0"/>
              </a:rPr>
              <a:t>Systems</a:t>
            </a:r>
            <a:endParaRPr lang="en-US" sz="1400" kern="0" dirty="0" smtClean="0">
              <a:cs typeface="Arial" pitchFamily="34" charset="0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228600" y="4517579"/>
            <a:ext cx="8610600" cy="64322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lIns="0" tIns="0" rIns="0" bIns="0" rtlCol="0" anchor="ctr" anchorCtr="0"/>
          <a:lstStyle/>
          <a:p>
            <a:pPr defTabSz="1212921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cs typeface="Arial" pitchFamily="34" charset="0"/>
              </a:rPr>
              <a:t>Billing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228600" y="3243949"/>
            <a:ext cx="8610600" cy="123007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lIns="0" tIns="0" rIns="0" bIns="0" rtlCol="0" anchor="ctr" anchorCtr="0"/>
          <a:lstStyle/>
          <a:p>
            <a:pPr defTabSz="1212921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cs typeface="Arial" pitchFamily="34" charset="0"/>
              </a:rPr>
              <a:t>Order</a:t>
            </a:r>
          </a:p>
          <a:p>
            <a:pPr defTabSz="1212921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cs typeface="Arial" pitchFamily="34" charset="0"/>
              </a:rPr>
              <a:t>Lifecycle </a:t>
            </a:r>
          </a:p>
          <a:p>
            <a:pPr defTabSz="1212921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cs typeface="Arial" pitchFamily="34" charset="0"/>
              </a:rPr>
              <a:t>Management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228600" y="2144498"/>
            <a:ext cx="8610600" cy="101510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lIns="0" tIns="0" rIns="0" bIns="0" rtlCol="0" anchor="ctr" anchorCtr="0"/>
          <a:lstStyle/>
          <a:p>
            <a:pPr defTabSz="1212921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cs typeface="Arial" pitchFamily="34" charset="0"/>
              </a:rPr>
              <a:t>CPQ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228600" y="1447800"/>
            <a:ext cx="8610600" cy="63137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lIns="0" tIns="0" rIns="0" bIns="0" rtlCol="0" anchor="ctr" anchorCtr="0"/>
          <a:lstStyle/>
          <a:p>
            <a:pPr defTabSz="1212921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cs typeface="Arial" pitchFamily="34" charset="0"/>
              </a:rPr>
              <a:t> Sales </a:t>
            </a:r>
          </a:p>
        </p:txBody>
      </p:sp>
      <p:sp>
        <p:nvSpPr>
          <p:cNvPr id="65" name="Rectangle 64"/>
          <p:cNvSpPr/>
          <p:nvPr/>
        </p:nvSpPr>
        <p:spPr>
          <a:xfrm>
            <a:off x="2813274" y="3352796"/>
            <a:ext cx="5240734" cy="1077685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lIns="0" tIns="0" rIns="0" bIns="0" rtlCol="0" anchor="t" anchorCtr="0"/>
          <a:lstStyle/>
          <a:p>
            <a:r>
              <a:rPr lang="en-US" sz="1200" dirty="0" smtClean="0"/>
              <a:t>Orchestrate Order: Transform / Enrich Order; Decompose &amp; Route Order Components</a:t>
            </a:r>
          </a:p>
          <a:p>
            <a:endParaRPr lang="en-US" sz="1200" dirty="0" smtClean="0"/>
          </a:p>
          <a:p>
            <a:endParaRPr lang="en-US" sz="1200" dirty="0" smtClean="0"/>
          </a:p>
          <a:p>
            <a:endParaRPr lang="en-US" sz="1200" dirty="0" smtClean="0"/>
          </a:p>
          <a:p>
            <a:endParaRPr lang="en-US" sz="12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300" y="175981"/>
            <a:ext cx="8703442" cy="1025071"/>
          </a:xfrm>
        </p:spPr>
        <p:txBody>
          <a:bodyPr>
            <a:normAutofit fontScale="90000"/>
          </a:bodyPr>
          <a:lstStyle/>
          <a:p>
            <a:pPr algn="l"/>
            <a:r>
              <a:rPr lang="en-CA" dirty="0" smtClean="0"/>
              <a:t>Order to Cash </a:t>
            </a:r>
            <a:r>
              <a:rPr lang="en-US" dirty="0" smtClean="0"/>
              <a:t>Business </a:t>
            </a:r>
            <a:r>
              <a:rPr lang="en-US" dirty="0" smtClean="0"/>
              <a:t>Services</a:t>
            </a:r>
            <a:r>
              <a:rPr lang="en-CA" dirty="0" smtClean="0"/>
              <a:t> Solution</a:t>
            </a:r>
            <a:endParaRPr lang="en-GB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307281" y="685800"/>
            <a:ext cx="8229600" cy="406400"/>
          </a:xfrm>
        </p:spPr>
        <p:txBody>
          <a:bodyPr/>
          <a:lstStyle/>
          <a:p>
            <a:r>
              <a:rPr lang="en-GB" sz="3600" dirty="0" smtClean="0"/>
              <a:t>New Sales Order</a:t>
            </a:r>
            <a:endParaRPr lang="en-US" sz="3600" dirty="0"/>
          </a:p>
        </p:txBody>
      </p:sp>
      <p:sp>
        <p:nvSpPr>
          <p:cNvPr id="31" name="Rectangle 30"/>
          <p:cNvSpPr/>
          <p:nvPr/>
        </p:nvSpPr>
        <p:spPr>
          <a:xfrm>
            <a:off x="3583864" y="2209800"/>
            <a:ext cx="902148" cy="391886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0" tIns="0" rIns="0" bIns="0" rtlCol="0" anchor="ctr" anchorCtr="0"/>
          <a:lstStyle/>
          <a:p>
            <a:pPr algn="ctr" defTabSz="1212921"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kern="0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Create Quote</a:t>
            </a:r>
          </a:p>
        </p:txBody>
      </p:sp>
      <p:sp>
        <p:nvSpPr>
          <p:cNvPr id="32" name="Rectangle 31"/>
          <p:cNvSpPr/>
          <p:nvPr/>
        </p:nvSpPr>
        <p:spPr>
          <a:xfrm>
            <a:off x="3581400" y="2738967"/>
            <a:ext cx="902148" cy="391886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0" tIns="0" rIns="0" bIns="0" rtlCol="0" anchor="ctr" anchorCtr="0"/>
          <a:lstStyle/>
          <a:p>
            <a:pPr algn="ctr" defTabSz="1212921"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kern="0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Configuration, Costing &amp; Pricing</a:t>
            </a:r>
          </a:p>
        </p:txBody>
      </p:sp>
      <p:sp>
        <p:nvSpPr>
          <p:cNvPr id="33" name="Rectangle 32"/>
          <p:cNvSpPr/>
          <p:nvPr/>
        </p:nvSpPr>
        <p:spPr>
          <a:xfrm>
            <a:off x="4662916" y="2738967"/>
            <a:ext cx="902148" cy="391886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0" tIns="0" rIns="0" bIns="0" rtlCol="0" anchor="ctr" anchorCtr="0"/>
          <a:lstStyle/>
          <a:p>
            <a:pPr algn="ctr" defTabSz="1212921"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kern="0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Cross &amp; Up Sell</a:t>
            </a:r>
            <a:endParaRPr lang="en-US" sz="800" b="1" kern="0" dirty="0" smtClean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664532" y="2209800"/>
            <a:ext cx="902148" cy="391886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0" tIns="0" rIns="0" bIns="0" rtlCol="0" anchor="ctr" anchorCtr="0"/>
          <a:lstStyle/>
          <a:p>
            <a:pPr algn="ctr" defTabSz="1212921"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kern="0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Finalize Quote &amp; Generate Order</a:t>
            </a:r>
            <a:endParaRPr lang="en-US" sz="800" b="1" kern="0" dirty="0" smtClean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898373" y="2209806"/>
            <a:ext cx="902148" cy="391886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0" tIns="0" rIns="0" bIns="0" rtlCol="0" anchor="ctr" anchorCtr="0"/>
          <a:lstStyle/>
          <a:p>
            <a:pPr algn="ctr" defTabSz="1212921"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kern="0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Submit Order</a:t>
            </a:r>
          </a:p>
        </p:txBody>
      </p:sp>
      <p:sp>
        <p:nvSpPr>
          <p:cNvPr id="36" name="Rectangle 35"/>
          <p:cNvSpPr/>
          <p:nvPr/>
        </p:nvSpPr>
        <p:spPr>
          <a:xfrm>
            <a:off x="7776532" y="2241151"/>
            <a:ext cx="902148" cy="391886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0" tIns="0" rIns="0" bIns="0" rtlCol="0" anchor="ctr" anchorCtr="0"/>
          <a:lstStyle/>
          <a:p>
            <a:pPr algn="ctr" defTabSz="1212921"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kern="0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Update Order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828800" y="1567521"/>
            <a:ext cx="902148" cy="391886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0" tIns="0" rIns="0" bIns="0" rtlCol="0" anchor="ctr" anchorCtr="0"/>
          <a:lstStyle/>
          <a:p>
            <a:pPr algn="ctr" defTabSz="1212921"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kern="0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Identify Account Hierarchy</a:t>
            </a:r>
            <a:endParaRPr lang="en-US" sz="800" b="1" kern="0" dirty="0" smtClean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124200" y="1566215"/>
            <a:ext cx="902148" cy="391886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0" tIns="0" rIns="0" bIns="0" rtlCol="0" anchor="ctr" anchorCtr="0"/>
          <a:lstStyle/>
          <a:p>
            <a:pPr algn="ctr" defTabSz="1212921"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kern="0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Create Service Address under Account</a:t>
            </a:r>
            <a:endParaRPr lang="en-US" sz="800" b="1" kern="0" dirty="0" smtClean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7784652" y="1566215"/>
            <a:ext cx="902148" cy="391886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0" tIns="0" rIns="0" bIns="0" rtlCol="0" anchor="ctr" anchorCtr="0"/>
          <a:lstStyle/>
          <a:p>
            <a:pPr algn="ctr" defTabSz="1212921"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kern="0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Create Customer Assets</a:t>
            </a:r>
          </a:p>
        </p:txBody>
      </p:sp>
      <p:cxnSp>
        <p:nvCxnSpPr>
          <p:cNvPr id="44" name="Straight Arrow Connector 43"/>
          <p:cNvCxnSpPr>
            <a:stCxn id="36" idx="0"/>
            <a:endCxn id="40" idx="2"/>
          </p:cNvCxnSpPr>
          <p:nvPr/>
        </p:nvCxnSpPr>
        <p:spPr>
          <a:xfrm flipV="1">
            <a:off x="8227606" y="1958101"/>
            <a:ext cx="8120" cy="283050"/>
          </a:xfrm>
          <a:prstGeom prst="straightConnector1">
            <a:avLst/>
          </a:prstGeom>
          <a:ln w="19050">
            <a:solidFill>
              <a:schemeClr val="accent5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7" idx="3"/>
            <a:endCxn id="38" idx="1"/>
          </p:cNvCxnSpPr>
          <p:nvPr/>
        </p:nvCxnSpPr>
        <p:spPr>
          <a:xfrm flipV="1">
            <a:off x="2730948" y="1762158"/>
            <a:ext cx="393252" cy="1306"/>
          </a:xfrm>
          <a:prstGeom prst="straightConnector1">
            <a:avLst/>
          </a:prstGeom>
          <a:ln w="19050">
            <a:solidFill>
              <a:schemeClr val="accent5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149" idx="2"/>
            <a:endCxn id="31" idx="0"/>
          </p:cNvCxnSpPr>
          <p:nvPr/>
        </p:nvCxnSpPr>
        <p:spPr>
          <a:xfrm rot="5400000">
            <a:off x="4478717" y="1513042"/>
            <a:ext cx="252979" cy="1140536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31" idx="2"/>
            <a:endCxn id="32" idx="0"/>
          </p:cNvCxnSpPr>
          <p:nvPr/>
        </p:nvCxnSpPr>
        <p:spPr>
          <a:xfrm flipH="1">
            <a:off x="4032474" y="2601686"/>
            <a:ext cx="2464" cy="137281"/>
          </a:xfrm>
          <a:prstGeom prst="straightConnector1">
            <a:avLst/>
          </a:prstGeom>
          <a:ln w="19050">
            <a:solidFill>
              <a:schemeClr val="accent5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32" idx="3"/>
            <a:endCxn id="33" idx="1"/>
          </p:cNvCxnSpPr>
          <p:nvPr/>
        </p:nvCxnSpPr>
        <p:spPr>
          <a:xfrm>
            <a:off x="4483548" y="2934910"/>
            <a:ext cx="179368" cy="0"/>
          </a:xfrm>
          <a:prstGeom prst="straightConnector1">
            <a:avLst/>
          </a:prstGeom>
          <a:ln w="19050">
            <a:solidFill>
              <a:schemeClr val="accent5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33" idx="0"/>
            <a:endCxn id="34" idx="2"/>
          </p:cNvCxnSpPr>
          <p:nvPr/>
        </p:nvCxnSpPr>
        <p:spPr>
          <a:xfrm flipV="1">
            <a:off x="5113990" y="2601686"/>
            <a:ext cx="1616" cy="137281"/>
          </a:xfrm>
          <a:prstGeom prst="straightConnector1">
            <a:avLst/>
          </a:prstGeom>
          <a:ln w="19050">
            <a:solidFill>
              <a:schemeClr val="accent5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4" idx="3"/>
            <a:endCxn id="35" idx="1"/>
          </p:cNvCxnSpPr>
          <p:nvPr/>
        </p:nvCxnSpPr>
        <p:spPr>
          <a:xfrm>
            <a:off x="5566680" y="2405743"/>
            <a:ext cx="331693" cy="6"/>
          </a:xfrm>
          <a:prstGeom prst="straightConnector1">
            <a:avLst/>
          </a:prstGeom>
          <a:ln w="19050">
            <a:solidFill>
              <a:schemeClr val="accent5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3200400" y="3686175"/>
            <a:ext cx="902148" cy="391886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0" tIns="0" rIns="0" bIns="0" rtlCol="0" anchor="ctr" anchorCtr="0"/>
          <a:lstStyle/>
          <a:p>
            <a:pPr algn="ctr" defTabSz="1212921"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kern="0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Transform / Enrich Order</a:t>
            </a:r>
          </a:p>
        </p:txBody>
      </p:sp>
      <p:sp>
        <p:nvSpPr>
          <p:cNvPr id="59" name="Rectangle 58"/>
          <p:cNvSpPr/>
          <p:nvPr/>
        </p:nvSpPr>
        <p:spPr>
          <a:xfrm>
            <a:off x="4238370" y="3675358"/>
            <a:ext cx="1914780" cy="391886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0" tIns="0" rIns="0" bIns="0" rtlCol="0" anchor="ctr" anchorCtr="0"/>
          <a:lstStyle/>
          <a:p>
            <a:pPr algn="ctr" defTabSz="1212921"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kern="0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Decompose Order, Route Order Components</a:t>
            </a:r>
            <a:br>
              <a:rPr lang="en-US" sz="800" b="1" kern="0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</a:br>
            <a:r>
              <a:rPr lang="en-US" sz="800" b="1" kern="0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&amp; Listen to Responses and Updates</a:t>
            </a:r>
          </a:p>
        </p:txBody>
      </p:sp>
      <p:sp>
        <p:nvSpPr>
          <p:cNvPr id="61" name="Rectangle 60"/>
          <p:cNvSpPr/>
          <p:nvPr/>
        </p:nvSpPr>
        <p:spPr>
          <a:xfrm>
            <a:off x="6288094" y="3665833"/>
            <a:ext cx="902148" cy="391886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0" tIns="0" rIns="0" bIns="0" rtlCol="0" anchor="ctr" anchorCtr="0"/>
          <a:lstStyle/>
          <a:p>
            <a:pPr algn="ctr" defTabSz="1212921"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kern="0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Order Status Management</a:t>
            </a:r>
          </a:p>
        </p:txBody>
      </p:sp>
      <p:cxnSp>
        <p:nvCxnSpPr>
          <p:cNvPr id="63" name="Elbow Connector 62"/>
          <p:cNvCxnSpPr>
            <a:stCxn id="35" idx="2"/>
            <a:endCxn id="58" idx="0"/>
          </p:cNvCxnSpPr>
          <p:nvPr/>
        </p:nvCxnSpPr>
        <p:spPr>
          <a:xfrm rot="5400000">
            <a:off x="4458220" y="1794947"/>
            <a:ext cx="1084483" cy="2697973"/>
          </a:xfrm>
          <a:prstGeom prst="bentConnector3">
            <a:avLst>
              <a:gd name="adj1" fmla="val 60540"/>
            </a:avLst>
          </a:prstGeom>
          <a:ln w="19050">
            <a:solidFill>
              <a:schemeClr val="accent5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Flowchart: Terminator 71"/>
          <p:cNvSpPr/>
          <p:nvPr/>
        </p:nvSpPr>
        <p:spPr>
          <a:xfrm>
            <a:off x="3577978" y="4116977"/>
            <a:ext cx="607386" cy="237507"/>
          </a:xfrm>
          <a:prstGeom prst="flowChartTerminator">
            <a:avLst/>
          </a:prstGeom>
          <a:solidFill>
            <a:schemeClr val="accent6">
              <a:lumMod val="50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lIns="0" tIns="0" rIns="0" bIns="0" rtlCol="0" anchor="ctr" anchorCtr="0"/>
          <a:lstStyle/>
          <a:p>
            <a:pPr algn="ctr" defTabSz="1212921"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kern="0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Sync Customer</a:t>
            </a:r>
          </a:p>
        </p:txBody>
      </p:sp>
      <p:sp>
        <p:nvSpPr>
          <p:cNvPr id="73" name="Flowchart: Terminator 72"/>
          <p:cNvSpPr/>
          <p:nvPr/>
        </p:nvSpPr>
        <p:spPr>
          <a:xfrm>
            <a:off x="4577012" y="4114800"/>
            <a:ext cx="607386" cy="237507"/>
          </a:xfrm>
          <a:prstGeom prst="flowChartTerminator">
            <a:avLst/>
          </a:prstGeom>
          <a:solidFill>
            <a:schemeClr val="accent6">
              <a:lumMod val="50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lIns="0" tIns="0" rIns="0" bIns="0" rtlCol="0" anchor="ctr" anchorCtr="0"/>
          <a:lstStyle/>
          <a:p>
            <a:pPr algn="ctr" defTabSz="1212921"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kern="0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Initiate Billing</a:t>
            </a:r>
          </a:p>
        </p:txBody>
      </p:sp>
      <p:sp>
        <p:nvSpPr>
          <p:cNvPr id="83" name="Rectangle 82"/>
          <p:cNvSpPr/>
          <p:nvPr/>
        </p:nvSpPr>
        <p:spPr>
          <a:xfrm>
            <a:off x="5334000" y="5380264"/>
            <a:ext cx="902148" cy="391886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0" tIns="0" rIns="0" bIns="0" rtlCol="0" anchor="ctr" anchorCtr="0"/>
          <a:lstStyle/>
          <a:p>
            <a:pPr algn="ctr" defTabSz="1212921"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kern="0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Order Provisioning</a:t>
            </a:r>
            <a:endParaRPr lang="en-US" sz="800" b="1" kern="0" dirty="0" smtClean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8" name="Elbow Connector 87"/>
          <p:cNvCxnSpPr>
            <a:endCxn id="83" idx="0"/>
          </p:cNvCxnSpPr>
          <p:nvPr/>
        </p:nvCxnSpPr>
        <p:spPr>
          <a:xfrm rot="5400000">
            <a:off x="5123803" y="4718990"/>
            <a:ext cx="1322545" cy="2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3429000" y="4648200"/>
            <a:ext cx="902148" cy="35626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0" tIns="0" rIns="0" bIns="0" rtlCol="0" anchor="ctr" anchorCtr="0"/>
          <a:lstStyle/>
          <a:p>
            <a:pPr algn="ctr" defTabSz="1212921"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kern="0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Sync Account Hierarchy</a:t>
            </a:r>
            <a:endParaRPr lang="en-US" sz="800" b="1" kern="0" dirty="0" smtClean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4433468" y="4648617"/>
            <a:ext cx="902148" cy="35626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0" tIns="0" rIns="0" bIns="0" rtlCol="0" anchor="ctr" anchorCtr="0"/>
          <a:lstStyle/>
          <a:p>
            <a:pPr algn="ctr" defTabSz="1212921"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kern="0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Invoice &amp; Payments</a:t>
            </a:r>
            <a:endParaRPr lang="en-US" sz="800" b="1" kern="0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5" name="Straight Arrow Connector 94"/>
          <p:cNvCxnSpPr>
            <a:stCxn id="73" idx="2"/>
            <a:endCxn id="91" idx="0"/>
          </p:cNvCxnSpPr>
          <p:nvPr/>
        </p:nvCxnSpPr>
        <p:spPr>
          <a:xfrm>
            <a:off x="4880705" y="4352307"/>
            <a:ext cx="3837" cy="296310"/>
          </a:xfrm>
          <a:prstGeom prst="straightConnector1">
            <a:avLst/>
          </a:prstGeom>
          <a:ln w="19050">
            <a:solidFill>
              <a:schemeClr val="accent5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Flowchart: Decision 92"/>
          <p:cNvSpPr/>
          <p:nvPr/>
        </p:nvSpPr>
        <p:spPr>
          <a:xfrm>
            <a:off x="4713425" y="4432661"/>
            <a:ext cx="312626" cy="178135"/>
          </a:xfrm>
          <a:prstGeom prst="flowChartDecision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lIns="0" tIns="0" rIns="0" bIns="0" rtlCol="0" anchor="ctr" anchorCtr="0"/>
          <a:lstStyle/>
          <a:p>
            <a:pPr algn="ctr" defTabSz="1212921" fontAlgn="base">
              <a:spcBef>
                <a:spcPct val="0"/>
              </a:spcBef>
              <a:spcAft>
                <a:spcPct val="0"/>
              </a:spcAft>
            </a:pPr>
            <a:r>
              <a:rPr lang="en-US" sz="600" b="1" kern="0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O2C</a:t>
            </a:r>
          </a:p>
        </p:txBody>
      </p:sp>
      <p:cxnSp>
        <p:nvCxnSpPr>
          <p:cNvPr id="102" name="Straight Arrow Connector 101"/>
          <p:cNvCxnSpPr>
            <a:stCxn id="72" idx="2"/>
            <a:endCxn id="90" idx="0"/>
          </p:cNvCxnSpPr>
          <p:nvPr/>
        </p:nvCxnSpPr>
        <p:spPr>
          <a:xfrm flipH="1">
            <a:off x="3880074" y="4354484"/>
            <a:ext cx="1597" cy="293716"/>
          </a:xfrm>
          <a:prstGeom prst="straightConnector1">
            <a:avLst/>
          </a:prstGeom>
          <a:ln w="19050">
            <a:solidFill>
              <a:schemeClr val="accent5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Flowchart: Decision 99"/>
          <p:cNvSpPr/>
          <p:nvPr/>
        </p:nvSpPr>
        <p:spPr>
          <a:xfrm>
            <a:off x="3717042" y="4421597"/>
            <a:ext cx="315127" cy="174567"/>
          </a:xfrm>
          <a:prstGeom prst="flowChartDecision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lIns="0" tIns="0" rIns="0" bIns="0" rtlCol="0" anchor="ctr" anchorCtr="0"/>
          <a:lstStyle/>
          <a:p>
            <a:pPr algn="ctr" defTabSz="1212921" fontAlgn="base">
              <a:spcBef>
                <a:spcPct val="0"/>
              </a:spcBef>
              <a:spcAft>
                <a:spcPct val="0"/>
              </a:spcAft>
            </a:pPr>
            <a:r>
              <a:rPr lang="en-US" sz="600" b="1" kern="0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O2C</a:t>
            </a:r>
          </a:p>
        </p:txBody>
      </p:sp>
      <p:cxnSp>
        <p:nvCxnSpPr>
          <p:cNvPr id="104" name="Shape 103"/>
          <p:cNvCxnSpPr>
            <a:stCxn id="61" idx="3"/>
            <a:endCxn id="36" idx="2"/>
          </p:cNvCxnSpPr>
          <p:nvPr/>
        </p:nvCxnSpPr>
        <p:spPr>
          <a:xfrm flipV="1">
            <a:off x="7190242" y="2633037"/>
            <a:ext cx="1037364" cy="1228739"/>
          </a:xfrm>
          <a:prstGeom prst="bentConnector2">
            <a:avLst/>
          </a:prstGeom>
          <a:ln w="19050">
            <a:solidFill>
              <a:schemeClr val="accent5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Flowchart: Decision 113"/>
          <p:cNvSpPr/>
          <p:nvPr/>
        </p:nvSpPr>
        <p:spPr>
          <a:xfrm>
            <a:off x="6280163" y="2914348"/>
            <a:ext cx="339422" cy="217715"/>
          </a:xfrm>
          <a:prstGeom prst="flowChartDecision">
            <a:avLst/>
          </a:prstGeom>
          <a:solidFill>
            <a:schemeClr val="accent3"/>
          </a:solidFill>
          <a:ln w="9525" cap="flat" cmpd="sng" algn="ctr">
            <a:noFill/>
            <a:prstDash val="solid"/>
          </a:ln>
          <a:effectLst/>
        </p:spPr>
        <p:txBody>
          <a:bodyPr lIns="0" tIns="0" rIns="0" bIns="0" rtlCol="0" anchor="ctr" anchorCtr="0"/>
          <a:lstStyle/>
          <a:p>
            <a:pPr algn="ctr" defTabSz="1212921" fontAlgn="base">
              <a:spcBef>
                <a:spcPct val="0"/>
              </a:spcBef>
              <a:spcAft>
                <a:spcPct val="0"/>
              </a:spcAft>
            </a:pPr>
            <a:r>
              <a:rPr lang="en-US" sz="600" b="1" kern="0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ICS</a:t>
            </a:r>
          </a:p>
        </p:txBody>
      </p:sp>
      <p:sp>
        <p:nvSpPr>
          <p:cNvPr id="115" name="Flowchart: Decision 114"/>
          <p:cNvSpPr/>
          <p:nvPr/>
        </p:nvSpPr>
        <p:spPr>
          <a:xfrm>
            <a:off x="7613256" y="3668479"/>
            <a:ext cx="315127" cy="192024"/>
          </a:xfrm>
          <a:prstGeom prst="flowChartDecision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lIns="0" tIns="0" rIns="0" bIns="0" rtlCol="0" anchor="ctr" anchorCtr="0"/>
          <a:lstStyle/>
          <a:p>
            <a:pPr algn="ctr" defTabSz="1212921" fontAlgn="base">
              <a:spcBef>
                <a:spcPct val="0"/>
              </a:spcBef>
              <a:spcAft>
                <a:spcPct val="0"/>
              </a:spcAft>
            </a:pPr>
            <a:r>
              <a:rPr lang="en-US" sz="600" b="1" kern="0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O2C</a:t>
            </a:r>
          </a:p>
        </p:txBody>
      </p:sp>
      <p:sp>
        <p:nvSpPr>
          <p:cNvPr id="117" name="Flowchart: Decision 116"/>
          <p:cNvSpPr/>
          <p:nvPr/>
        </p:nvSpPr>
        <p:spPr>
          <a:xfrm>
            <a:off x="4295132" y="1979823"/>
            <a:ext cx="339422" cy="217715"/>
          </a:xfrm>
          <a:prstGeom prst="flowChartDecision">
            <a:avLst/>
          </a:prstGeom>
          <a:solidFill>
            <a:schemeClr val="accent3"/>
          </a:solidFill>
          <a:ln w="9525" cap="flat" cmpd="sng" algn="ctr">
            <a:noFill/>
            <a:prstDash val="solid"/>
          </a:ln>
          <a:effectLst/>
        </p:spPr>
        <p:txBody>
          <a:bodyPr lIns="0" tIns="0" rIns="0" bIns="0" rtlCol="0" anchor="ctr" anchorCtr="0"/>
          <a:lstStyle/>
          <a:p>
            <a:pPr algn="ctr" defTabSz="1212921" fontAlgn="base">
              <a:spcBef>
                <a:spcPct val="0"/>
              </a:spcBef>
              <a:spcAft>
                <a:spcPct val="0"/>
              </a:spcAft>
            </a:pPr>
            <a:r>
              <a:rPr lang="en-US" sz="600" b="1" kern="0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ICS</a:t>
            </a:r>
          </a:p>
        </p:txBody>
      </p:sp>
      <p:sp>
        <p:nvSpPr>
          <p:cNvPr id="119" name="Flowchart: Decision 118"/>
          <p:cNvSpPr/>
          <p:nvPr/>
        </p:nvSpPr>
        <p:spPr>
          <a:xfrm>
            <a:off x="8082394" y="2068290"/>
            <a:ext cx="267965" cy="141516"/>
          </a:xfrm>
          <a:prstGeom prst="flowChartDecision">
            <a:avLst/>
          </a:prstGeom>
          <a:solidFill>
            <a:schemeClr val="accent3"/>
          </a:solidFill>
          <a:ln w="9525" cap="flat" cmpd="sng" algn="ctr">
            <a:noFill/>
            <a:prstDash val="solid"/>
          </a:ln>
          <a:effectLst/>
        </p:spPr>
        <p:txBody>
          <a:bodyPr lIns="0" tIns="0" rIns="0" bIns="0" rtlCol="0" anchor="ctr" anchorCtr="0"/>
          <a:lstStyle/>
          <a:p>
            <a:pPr algn="ctr" defTabSz="1212921" fontAlgn="base">
              <a:spcBef>
                <a:spcPct val="0"/>
              </a:spcBef>
              <a:spcAft>
                <a:spcPct val="0"/>
              </a:spcAft>
            </a:pPr>
            <a:r>
              <a:rPr lang="en-US" sz="600" b="1" kern="0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ICS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1230329" y="1545777"/>
            <a:ext cx="214372" cy="511629"/>
          </a:xfrm>
          <a:prstGeom prst="rect">
            <a:avLst/>
          </a:prstGeom>
          <a:noFill/>
        </p:spPr>
        <p:txBody>
          <a:bodyPr vert="vert270" wrap="squar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400" b="1" dirty="0" smtClean="0">
                <a:solidFill>
                  <a:schemeClr val="accent3"/>
                </a:solidFill>
              </a:rPr>
              <a:t>Sales Cloud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1245030" y="2383971"/>
            <a:ext cx="214372" cy="511629"/>
          </a:xfrm>
          <a:prstGeom prst="rect">
            <a:avLst/>
          </a:prstGeom>
          <a:noFill/>
        </p:spPr>
        <p:txBody>
          <a:bodyPr vert="vert270" wrap="squar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400" b="1" dirty="0" smtClean="0">
                <a:solidFill>
                  <a:schemeClr val="accent3"/>
                </a:solidFill>
              </a:rPr>
              <a:t>CPQ Cloud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1219200" y="3592286"/>
            <a:ext cx="214372" cy="511629"/>
          </a:xfrm>
          <a:prstGeom prst="rect">
            <a:avLst/>
          </a:prstGeom>
          <a:noFill/>
        </p:spPr>
        <p:txBody>
          <a:bodyPr vert="vert270" wrap="squar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400" b="1" dirty="0" smtClean="0">
                <a:solidFill>
                  <a:schemeClr val="accent3"/>
                </a:solidFill>
              </a:rPr>
              <a:t>OFM/ESB</a:t>
            </a:r>
            <a:endParaRPr lang="en-US" sz="1400" b="1" dirty="0" smtClean="0">
              <a:solidFill>
                <a:schemeClr val="accent3"/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1245030" y="4528457"/>
            <a:ext cx="214372" cy="511629"/>
          </a:xfrm>
          <a:prstGeom prst="rect">
            <a:avLst/>
          </a:prstGeom>
          <a:noFill/>
        </p:spPr>
        <p:txBody>
          <a:bodyPr vert="vert270" wrap="squar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400" b="1" dirty="0" smtClean="0">
                <a:solidFill>
                  <a:schemeClr val="accent3"/>
                </a:solidFill>
              </a:rPr>
              <a:t>BRM</a:t>
            </a:r>
          </a:p>
        </p:txBody>
      </p:sp>
      <p:grpSp>
        <p:nvGrpSpPr>
          <p:cNvPr id="134" name="Group 133"/>
          <p:cNvGrpSpPr/>
          <p:nvPr/>
        </p:nvGrpSpPr>
        <p:grpSpPr>
          <a:xfrm>
            <a:off x="6415168" y="5878634"/>
            <a:ext cx="2728832" cy="695458"/>
            <a:chOff x="5933519" y="5878634"/>
            <a:chExt cx="2728832" cy="695458"/>
          </a:xfrm>
        </p:grpSpPr>
        <p:sp>
          <p:nvSpPr>
            <p:cNvPr id="128" name="Rectangle 127"/>
            <p:cNvSpPr/>
            <p:nvPr/>
          </p:nvSpPr>
          <p:spPr>
            <a:xfrm>
              <a:off x="5933519" y="5878634"/>
              <a:ext cx="2640613" cy="67179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tint val="66000"/>
                    <a:satMod val="160000"/>
                  </a:srgbClr>
                </a:gs>
                <a:gs pos="50000">
                  <a:srgbClr val="92D050">
                    <a:tint val="44500"/>
                    <a:satMod val="160000"/>
                  </a:srgbClr>
                </a:gs>
                <a:gs pos="100000">
                  <a:srgbClr val="92D050">
                    <a:tint val="23500"/>
                    <a:satMod val="160000"/>
                  </a:srgbClr>
                </a:gs>
              </a:gsLst>
              <a:lin ang="5400000" scaled="1"/>
              <a:tileRect/>
            </a:gradFill>
            <a:ln w="952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lIns="0" tIns="0" rIns="0" bIns="0" rtlCol="0" anchor="t" anchorCtr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 dirty="0" smtClean="0">
                  <a:solidFill>
                    <a:schemeClr val="tx1">
                      <a:lumMod val="50000"/>
                    </a:schemeClr>
                  </a:solidFill>
                </a:rPr>
                <a:t>Legend</a:t>
              </a:r>
            </a:p>
          </p:txBody>
        </p:sp>
        <p:sp>
          <p:nvSpPr>
            <p:cNvPr id="129" name="Flowchart: Decision 128"/>
            <p:cNvSpPr/>
            <p:nvPr/>
          </p:nvSpPr>
          <p:spPr>
            <a:xfrm>
              <a:off x="7195367" y="6353937"/>
              <a:ext cx="370749" cy="149356"/>
            </a:xfrm>
            <a:prstGeom prst="flowChartDecision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lIns="0" tIns="0" rIns="0" bIns="0" rtlCol="0" anchor="ctr" anchorCtr="0"/>
            <a:lstStyle/>
            <a:p>
              <a:pPr algn="ctr" defTabSz="1212921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600" b="1" kern="0" dirty="0" smtClean="0"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rPr>
                <a:t>O2C</a:t>
              </a: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7685992" y="6283138"/>
              <a:ext cx="976359" cy="2909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n-US" sz="1000" b="1" dirty="0" smtClean="0"/>
                <a:t>Communications Order to Cash</a:t>
              </a:r>
            </a:p>
          </p:txBody>
        </p:sp>
        <p:sp>
          <p:nvSpPr>
            <p:cNvPr id="131" name="Flowchart: Decision 130"/>
            <p:cNvSpPr/>
            <p:nvPr/>
          </p:nvSpPr>
          <p:spPr>
            <a:xfrm>
              <a:off x="7190242" y="6004408"/>
              <a:ext cx="399333" cy="169339"/>
            </a:xfrm>
            <a:prstGeom prst="flowChartDecision">
              <a:avLst/>
            </a:prstGeom>
            <a:solidFill>
              <a:schemeClr val="accent3"/>
            </a:solidFill>
            <a:ln w="9525" cap="flat" cmpd="sng" algn="ctr">
              <a:noFill/>
              <a:prstDash val="solid"/>
            </a:ln>
            <a:effectLst/>
          </p:spPr>
          <p:txBody>
            <a:bodyPr lIns="0" tIns="0" rIns="0" bIns="0" rtlCol="0" anchor="ctr" anchorCtr="0"/>
            <a:lstStyle/>
            <a:p>
              <a:pPr algn="ctr" defTabSz="1212921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600" b="1" kern="0" dirty="0" smtClean="0"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rPr>
                <a:t>ICS</a:t>
              </a: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7685992" y="5943600"/>
              <a:ext cx="976359" cy="2909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n-US" sz="1000" b="1" dirty="0" smtClean="0"/>
                <a:t>Integration</a:t>
              </a:r>
            </a:p>
            <a:p>
              <a:pPr>
                <a:lnSpc>
                  <a:spcPct val="90000"/>
                </a:lnSpc>
              </a:pPr>
              <a:r>
                <a:rPr lang="en-US" sz="1000" b="1" dirty="0" smtClean="0"/>
                <a:t> Cloud Service</a:t>
              </a:r>
            </a:p>
          </p:txBody>
        </p:sp>
        <p:sp>
          <p:nvSpPr>
            <p:cNvPr id="133" name="Flowchart: Terminator 132"/>
            <p:cNvSpPr/>
            <p:nvPr/>
          </p:nvSpPr>
          <p:spPr>
            <a:xfrm>
              <a:off x="5943600" y="6318544"/>
              <a:ext cx="535946" cy="220142"/>
            </a:xfrm>
            <a:prstGeom prst="flowChartTerminator">
              <a:avLst/>
            </a:prstGeom>
            <a:solidFill>
              <a:schemeClr val="accent6">
                <a:lumMod val="50000"/>
              </a:schemeClr>
            </a:solidFill>
            <a:ln w="9525" cap="flat" cmpd="sng" algn="ctr">
              <a:noFill/>
              <a:prstDash val="solid"/>
            </a:ln>
            <a:effectLst/>
          </p:spPr>
          <p:txBody>
            <a:bodyPr lIns="0" tIns="0" rIns="0" bIns="0" rtlCol="0" anchor="ctr" anchorCtr="0"/>
            <a:lstStyle/>
            <a:p>
              <a:pPr algn="ctr" defTabSz="1212921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800" b="1" kern="0" dirty="0" smtClean="0"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rPr>
                <a:t>Flow</a:t>
              </a:r>
            </a:p>
            <a:p>
              <a:pPr algn="ctr" defTabSz="1212921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800" b="1" kern="0" dirty="0" smtClean="0"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rPr>
                <a:t>Activity</a:t>
              </a:r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6019800" y="6090977"/>
              <a:ext cx="387869" cy="15086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lIns="0" tIns="0" rIns="0" bIns="0" rtlCol="0" anchor="ctr" anchorCtr="0"/>
            <a:lstStyle/>
            <a:p>
              <a:pPr algn="ctr" defTabSz="1212921" fontAlgn="base">
                <a:spcBef>
                  <a:spcPct val="0"/>
                </a:spcBef>
                <a:spcAft>
                  <a:spcPct val="0"/>
                </a:spcAft>
              </a:pPr>
              <a:endParaRPr lang="en-US" sz="800" b="1" kern="0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6478630" y="6033646"/>
              <a:ext cx="748992" cy="2909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n-US" sz="1000" b="1" dirty="0" smtClean="0"/>
                <a:t>Application Activity</a:t>
              </a:r>
            </a:p>
          </p:txBody>
        </p:sp>
      </p:grpSp>
      <p:sp>
        <p:nvSpPr>
          <p:cNvPr id="140" name="Rectangle 139"/>
          <p:cNvSpPr/>
          <p:nvPr/>
        </p:nvSpPr>
        <p:spPr>
          <a:xfrm>
            <a:off x="8102429" y="4029711"/>
            <a:ext cx="699948" cy="391886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0" tIns="0" rIns="0" bIns="0" rtlCol="0" anchor="ctr" anchorCtr="0"/>
          <a:lstStyle/>
          <a:p>
            <a:pPr algn="ctr" defTabSz="1212921"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kern="0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Update Order &amp;</a:t>
            </a:r>
          </a:p>
          <a:p>
            <a:pPr algn="ctr" defTabSz="1212921"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kern="0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 Status</a:t>
            </a:r>
          </a:p>
        </p:txBody>
      </p:sp>
      <p:cxnSp>
        <p:nvCxnSpPr>
          <p:cNvPr id="142" name="Shape 141"/>
          <p:cNvCxnSpPr>
            <a:stCxn id="83" idx="3"/>
            <a:endCxn id="140" idx="2"/>
          </p:cNvCxnSpPr>
          <p:nvPr/>
        </p:nvCxnSpPr>
        <p:spPr>
          <a:xfrm flipV="1">
            <a:off x="6236148" y="4421597"/>
            <a:ext cx="2216255" cy="1154610"/>
          </a:xfrm>
          <a:prstGeom prst="bentConnector2">
            <a:avLst/>
          </a:prstGeom>
          <a:ln w="19050">
            <a:solidFill>
              <a:schemeClr val="accent5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140" idx="1"/>
            <a:endCxn id="61" idx="2"/>
          </p:cNvCxnSpPr>
          <p:nvPr/>
        </p:nvCxnSpPr>
        <p:spPr>
          <a:xfrm rot="10800000">
            <a:off x="6739169" y="4057720"/>
            <a:ext cx="1363261" cy="167935"/>
          </a:xfrm>
          <a:prstGeom prst="bentConnector2">
            <a:avLst/>
          </a:prstGeom>
          <a:ln w="19050">
            <a:solidFill>
              <a:schemeClr val="accent5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>
            <a:stCxn id="38" idx="3"/>
            <a:endCxn id="149" idx="1"/>
          </p:cNvCxnSpPr>
          <p:nvPr/>
        </p:nvCxnSpPr>
        <p:spPr>
          <a:xfrm flipV="1">
            <a:off x="4026348" y="1760878"/>
            <a:ext cx="698052" cy="1280"/>
          </a:xfrm>
          <a:prstGeom prst="straightConnector1">
            <a:avLst/>
          </a:prstGeom>
          <a:ln w="19050">
            <a:solidFill>
              <a:schemeClr val="accent5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148"/>
          <p:cNvSpPr/>
          <p:nvPr/>
        </p:nvSpPr>
        <p:spPr>
          <a:xfrm>
            <a:off x="4724400" y="1564935"/>
            <a:ext cx="902148" cy="391886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0" tIns="0" rIns="0" bIns="0" rtlCol="0" anchor="ctr" anchorCtr="0"/>
          <a:lstStyle/>
          <a:p>
            <a:pPr algn="ctr" defTabSz="1212921"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kern="0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Create Opportunity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1828800" y="4590393"/>
            <a:ext cx="902148" cy="391886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0" tIns="0" rIns="0" bIns="0" rtlCol="0" anchor="ctr" anchorCtr="0"/>
          <a:lstStyle/>
          <a:p>
            <a:pPr algn="ctr" defTabSz="1212921"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kern="0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Debt Checks &amp; Updates</a:t>
            </a:r>
            <a:endParaRPr lang="en-US" sz="800" b="1" kern="0" dirty="0" smtClean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3" name="Elbow Connector 102"/>
          <p:cNvCxnSpPr>
            <a:stCxn id="101" idx="0"/>
            <a:endCxn id="37" idx="2"/>
          </p:cNvCxnSpPr>
          <p:nvPr/>
        </p:nvCxnSpPr>
        <p:spPr>
          <a:xfrm flipV="1">
            <a:off x="2279874" y="1959407"/>
            <a:ext cx="0" cy="2630986"/>
          </a:xfrm>
          <a:prstGeom prst="straightConnector1">
            <a:avLst/>
          </a:prstGeom>
          <a:ln w="19050">
            <a:solidFill>
              <a:schemeClr val="accent5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43"/>
          <p:cNvCxnSpPr>
            <a:stCxn id="90" idx="1"/>
          </p:cNvCxnSpPr>
          <p:nvPr/>
        </p:nvCxnSpPr>
        <p:spPr>
          <a:xfrm rot="10800000" flipV="1">
            <a:off x="3048000" y="4826329"/>
            <a:ext cx="381000" cy="417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/>
            </a:solidFill>
            <a:miter lim="800000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/>
          <p:cNvSpPr/>
          <p:nvPr/>
        </p:nvSpPr>
        <p:spPr>
          <a:xfrm>
            <a:off x="2927574" y="4784271"/>
            <a:ext cx="120425" cy="754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</a:t>
            </a:r>
            <a:endParaRPr lang="en-US" sz="1200" dirty="0"/>
          </a:p>
        </p:txBody>
      </p:sp>
      <p:sp>
        <p:nvSpPr>
          <p:cNvPr id="143" name="Rectangle 142"/>
          <p:cNvSpPr/>
          <p:nvPr/>
        </p:nvSpPr>
        <p:spPr>
          <a:xfrm>
            <a:off x="6110452" y="1564935"/>
            <a:ext cx="902148" cy="391886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0" tIns="0" rIns="0" bIns="0" rtlCol="0" anchor="ctr" anchorCtr="0"/>
          <a:lstStyle/>
          <a:p>
            <a:pPr algn="ctr" defTabSz="1212921"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kern="0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Account Sync Service</a:t>
            </a:r>
            <a:endParaRPr lang="en-US" sz="800" b="1" kern="0" dirty="0" smtClean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46" name="Straight Arrow Connector 143"/>
          <p:cNvCxnSpPr/>
          <p:nvPr/>
        </p:nvCxnSpPr>
        <p:spPr>
          <a:xfrm rot="10800000" flipV="1">
            <a:off x="6999742" y="1738402"/>
            <a:ext cx="381000" cy="417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/>
            </a:solidFill>
            <a:miter lim="800000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Oval 147"/>
          <p:cNvSpPr/>
          <p:nvPr/>
        </p:nvSpPr>
        <p:spPr>
          <a:xfrm>
            <a:off x="7391400" y="1688735"/>
            <a:ext cx="120425" cy="754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04489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Leverage &amp; Enrich CRM Advantage 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152399" y="1295400"/>
            <a:ext cx="4044267" cy="4724399"/>
          </a:xfrm>
          <a:prstGeom prst="roundRect">
            <a:avLst>
              <a:gd name="adj" fmla="val 3474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  <a:effectLst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5760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1752600" y="5638800"/>
            <a:ext cx="208632" cy="194173"/>
          </a:xfrm>
          <a:prstGeom prst="round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just">
              <a:defRPr/>
            </a:pPr>
            <a:endParaRPr lang="en-US" sz="1000" b="1" dirty="0">
              <a:solidFill>
                <a:prstClr val="black"/>
              </a:solidFill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280446" y="5641845"/>
            <a:ext cx="171376" cy="200307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just">
              <a:defRPr/>
            </a:pPr>
            <a:endParaRPr lang="en-US" sz="1000" b="1" dirty="0">
              <a:solidFill>
                <a:prstClr val="black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8640" y="5638800"/>
            <a:ext cx="1051560" cy="381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800" b="1"/>
            </a:lvl1pPr>
          </a:lstStyle>
          <a:p>
            <a:r>
              <a:rPr lang="en-US" sz="1200" dirty="0"/>
              <a:t>Not </a:t>
            </a:r>
            <a:r>
              <a:rPr lang="en-US" sz="1200" dirty="0" smtClean="0"/>
              <a:t>available</a:t>
            </a:r>
          </a:p>
          <a:p>
            <a:r>
              <a:rPr lang="en-US" sz="1200" dirty="0" smtClean="0"/>
              <a:t> </a:t>
            </a:r>
            <a:r>
              <a:rPr lang="en-US" sz="1200" dirty="0"/>
              <a:t>OOTB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23526" y="1718822"/>
            <a:ext cx="3891274" cy="3689291"/>
            <a:chOff x="4759413" y="1905199"/>
            <a:chExt cx="3964408" cy="3886001"/>
          </a:xfrm>
        </p:grpSpPr>
        <p:sp>
          <p:nvSpPr>
            <p:cNvPr id="18" name="Rounded Rectangle 17"/>
            <p:cNvSpPr/>
            <p:nvPr/>
          </p:nvSpPr>
          <p:spPr bwMode="auto">
            <a:xfrm>
              <a:off x="5137752" y="3192611"/>
              <a:ext cx="3200400" cy="290240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b="1" dirty="0" smtClean="0">
                  <a:solidFill>
                    <a:schemeClr val="bg1"/>
                  </a:solidFill>
                </a:rPr>
                <a:t>Sales Management</a:t>
              </a:r>
              <a:endParaRPr lang="en-US" sz="1000" b="1" dirty="0">
                <a:solidFill>
                  <a:schemeClr val="bg1"/>
                </a:solidFill>
              </a:endParaRPr>
            </a:p>
          </p:txBody>
        </p:sp>
        <p:grpSp>
          <p:nvGrpSpPr>
            <p:cNvPr id="19" name="Group 4"/>
            <p:cNvGrpSpPr/>
            <p:nvPr/>
          </p:nvGrpSpPr>
          <p:grpSpPr>
            <a:xfrm>
              <a:off x="5132352" y="3557251"/>
              <a:ext cx="3198722" cy="386986"/>
              <a:chOff x="5132352" y="3563480"/>
              <a:chExt cx="3198722" cy="386986"/>
            </a:xfrm>
          </p:grpSpPr>
          <p:sp>
            <p:nvSpPr>
              <p:cNvPr id="36" name="Rounded Rectangle 35"/>
              <p:cNvSpPr/>
              <p:nvPr/>
            </p:nvSpPr>
            <p:spPr bwMode="auto">
              <a:xfrm>
                <a:off x="5132352" y="3563480"/>
                <a:ext cx="989676" cy="386986"/>
              </a:xfrm>
              <a:prstGeom prst="roundRect">
                <a:avLst/>
              </a:prstGeom>
              <a:solidFill>
                <a:schemeClr val="accent5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anchor="ctr"/>
              <a:lstStyle/>
              <a:p>
                <a:pPr algn="ctr">
                  <a:defRPr/>
                </a:pPr>
                <a:r>
                  <a:rPr lang="en-US" sz="1000" b="1" dirty="0" smtClean="0">
                    <a:solidFill>
                      <a:schemeClr val="bg1"/>
                    </a:solidFill>
                  </a:rPr>
                  <a:t>Lead Management</a:t>
                </a:r>
              </a:p>
            </p:txBody>
          </p:sp>
          <p:sp>
            <p:nvSpPr>
              <p:cNvPr id="37" name="Rounded Rectangle 36"/>
              <p:cNvSpPr/>
              <p:nvPr/>
            </p:nvSpPr>
            <p:spPr bwMode="auto">
              <a:xfrm>
                <a:off x="6236875" y="3563480"/>
                <a:ext cx="989676" cy="386986"/>
              </a:xfrm>
              <a:prstGeom prst="roundRect">
                <a:avLst/>
              </a:prstGeom>
              <a:solidFill>
                <a:schemeClr val="accent5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00" b="1" dirty="0" smtClean="0">
                    <a:solidFill>
                      <a:schemeClr val="bg1"/>
                    </a:solidFill>
                  </a:rPr>
                  <a:t>Opportunity </a:t>
                </a:r>
              </a:p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00" b="1" dirty="0" smtClean="0">
                    <a:solidFill>
                      <a:schemeClr val="bg1"/>
                    </a:solidFill>
                  </a:rPr>
                  <a:t>Management</a:t>
                </a:r>
                <a:endParaRPr lang="en-US" sz="1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8" name="Rounded Rectangle 37"/>
              <p:cNvSpPr/>
              <p:nvPr/>
            </p:nvSpPr>
            <p:spPr bwMode="auto">
              <a:xfrm>
                <a:off x="7341398" y="3563480"/>
                <a:ext cx="989676" cy="386986"/>
              </a:xfrm>
              <a:prstGeom prst="roundRect">
                <a:avLst/>
              </a:prstGeom>
              <a:solidFill>
                <a:schemeClr val="accent5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00" b="1" dirty="0" smtClean="0">
                    <a:solidFill>
                      <a:schemeClr val="bg1"/>
                    </a:solidFill>
                  </a:rPr>
                  <a:t>Sales Campaigns</a:t>
                </a:r>
                <a:endParaRPr lang="en-US" sz="10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0" name="Rounded Rectangle 19"/>
            <p:cNvSpPr/>
            <p:nvPr/>
          </p:nvSpPr>
          <p:spPr bwMode="auto">
            <a:xfrm>
              <a:off x="5137755" y="1905199"/>
              <a:ext cx="3200400" cy="290240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>
                <a:defRPr/>
              </a:pPr>
              <a:r>
                <a:rPr lang="en-US" sz="1000" b="1" dirty="0" smtClean="0">
                  <a:solidFill>
                    <a:schemeClr val="bg1"/>
                  </a:solidFill>
                </a:rPr>
                <a:t>Sales Planning</a:t>
              </a:r>
            </a:p>
          </p:txBody>
        </p:sp>
        <p:grpSp>
          <p:nvGrpSpPr>
            <p:cNvPr id="21" name="Group 6"/>
            <p:cNvGrpSpPr/>
            <p:nvPr/>
          </p:nvGrpSpPr>
          <p:grpSpPr>
            <a:xfrm>
              <a:off x="5145023" y="2269839"/>
              <a:ext cx="3186051" cy="386986"/>
              <a:chOff x="5145023" y="2246080"/>
              <a:chExt cx="3186051" cy="386986"/>
            </a:xfrm>
          </p:grpSpPr>
          <p:sp>
            <p:nvSpPr>
              <p:cNvPr id="33" name="Rounded Rectangle 32"/>
              <p:cNvSpPr/>
              <p:nvPr/>
            </p:nvSpPr>
            <p:spPr bwMode="auto">
              <a:xfrm>
                <a:off x="5145023" y="2246080"/>
                <a:ext cx="989676" cy="386986"/>
              </a:xfrm>
              <a:prstGeom prst="roundRect">
                <a:avLst/>
              </a:prstGeom>
              <a:solidFill>
                <a:schemeClr val="accent5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anchor="ctr"/>
              <a:lstStyle/>
              <a:p>
                <a:pPr algn="ctr">
                  <a:defRPr/>
                </a:pPr>
                <a:r>
                  <a:rPr lang="en-US" sz="1000" b="1" dirty="0" smtClean="0">
                    <a:solidFill>
                      <a:schemeClr val="bg1"/>
                    </a:solidFill>
                  </a:rPr>
                  <a:t>Sales Predictor</a:t>
                </a:r>
              </a:p>
            </p:txBody>
          </p:sp>
          <p:sp>
            <p:nvSpPr>
              <p:cNvPr id="34" name="Rounded Rectangle 33"/>
              <p:cNvSpPr/>
              <p:nvPr/>
            </p:nvSpPr>
            <p:spPr bwMode="auto">
              <a:xfrm>
                <a:off x="6243211" y="2246080"/>
                <a:ext cx="989676" cy="386986"/>
              </a:xfrm>
              <a:prstGeom prst="roundRect">
                <a:avLst/>
              </a:prstGeom>
              <a:solidFill>
                <a:schemeClr val="accent5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anchor="ctr"/>
              <a:lstStyle/>
              <a:p>
                <a:pPr algn="ctr">
                  <a:defRPr/>
                </a:pPr>
                <a:r>
                  <a:rPr lang="en-US" sz="1000" b="1" dirty="0" smtClean="0">
                    <a:solidFill>
                      <a:schemeClr val="bg1"/>
                    </a:solidFill>
                  </a:rPr>
                  <a:t>Forecast Management</a:t>
                </a:r>
                <a:endParaRPr lang="en-US" sz="1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5" name="Rounded Rectangle 34"/>
              <p:cNvSpPr/>
              <p:nvPr/>
            </p:nvSpPr>
            <p:spPr bwMode="auto">
              <a:xfrm>
                <a:off x="7341398" y="2246080"/>
                <a:ext cx="989676" cy="386986"/>
              </a:xfrm>
              <a:prstGeom prst="roundRect">
                <a:avLst/>
              </a:prstGeom>
              <a:solidFill>
                <a:schemeClr val="accent5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00" b="1" dirty="0" smtClean="0">
                    <a:solidFill>
                      <a:schemeClr val="bg1"/>
                    </a:solidFill>
                  </a:rPr>
                  <a:t>Territory Management</a:t>
                </a:r>
                <a:endParaRPr lang="en-US" sz="10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2" name="Rounded Rectangle 21"/>
            <p:cNvSpPr/>
            <p:nvPr/>
          </p:nvSpPr>
          <p:spPr bwMode="auto">
            <a:xfrm rot="5400000">
              <a:off x="6645865" y="3713244"/>
              <a:ext cx="3886001" cy="269911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00" b="1" dirty="0" smtClean="0">
                <a:solidFill>
                  <a:schemeClr val="bg1"/>
                </a:solidFill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b="1" dirty="0" smtClean="0">
                  <a:solidFill>
                    <a:schemeClr val="bg1"/>
                  </a:solidFill>
                </a:rPr>
                <a:t>Reporting &amp; Analytics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00" b="1" dirty="0" smtClean="0">
                <a:solidFill>
                  <a:schemeClr val="bg1"/>
                </a:solidFill>
              </a:endParaRPr>
            </a:p>
          </p:txBody>
        </p:sp>
        <p:grpSp>
          <p:nvGrpSpPr>
            <p:cNvPr id="23" name="Group 5"/>
            <p:cNvGrpSpPr/>
            <p:nvPr/>
          </p:nvGrpSpPr>
          <p:grpSpPr>
            <a:xfrm>
              <a:off x="5145024" y="2731225"/>
              <a:ext cx="3186050" cy="386986"/>
              <a:chOff x="5145024" y="2723309"/>
              <a:chExt cx="3186050" cy="386986"/>
            </a:xfrm>
          </p:grpSpPr>
          <p:sp>
            <p:nvSpPr>
              <p:cNvPr id="30" name="Rounded Rectangle 29"/>
              <p:cNvSpPr/>
              <p:nvPr/>
            </p:nvSpPr>
            <p:spPr bwMode="auto">
              <a:xfrm>
                <a:off x="7341398" y="2723309"/>
                <a:ext cx="989676" cy="386986"/>
              </a:xfrm>
              <a:prstGeom prst="roundRect">
                <a:avLst/>
              </a:prstGeom>
              <a:solidFill>
                <a:schemeClr val="accent5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00" b="1" dirty="0" smtClean="0">
                    <a:solidFill>
                      <a:schemeClr val="bg1"/>
                    </a:solidFill>
                  </a:rPr>
                  <a:t>Quota Management</a:t>
                </a:r>
              </a:p>
            </p:txBody>
          </p:sp>
          <p:sp>
            <p:nvSpPr>
              <p:cNvPr id="31" name="Rounded Rectangle 30"/>
              <p:cNvSpPr/>
              <p:nvPr/>
            </p:nvSpPr>
            <p:spPr bwMode="auto">
              <a:xfrm>
                <a:off x="5145024" y="2723309"/>
                <a:ext cx="989676" cy="386986"/>
              </a:xfrm>
              <a:prstGeom prst="roundRect">
                <a:avLst/>
              </a:prstGeom>
              <a:solidFill>
                <a:schemeClr val="accent5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anchor="ctr"/>
              <a:lstStyle/>
              <a:p>
                <a:pPr algn="ctr">
                  <a:defRPr/>
                </a:pPr>
                <a:r>
                  <a:rPr lang="en-US" sz="1000" b="1" dirty="0" smtClean="0">
                    <a:solidFill>
                      <a:schemeClr val="bg1"/>
                    </a:solidFill>
                  </a:rPr>
                  <a:t>Partner Management</a:t>
                </a:r>
              </a:p>
            </p:txBody>
          </p:sp>
          <p:sp>
            <p:nvSpPr>
              <p:cNvPr id="32" name="Rounded Rectangle 31"/>
              <p:cNvSpPr/>
              <p:nvPr/>
            </p:nvSpPr>
            <p:spPr bwMode="auto">
              <a:xfrm>
                <a:off x="6169485" y="2723309"/>
                <a:ext cx="1137128" cy="386986"/>
              </a:xfrm>
              <a:prstGeom prst="roundRect">
                <a:avLst/>
              </a:prstGeom>
              <a:solidFill>
                <a:schemeClr val="accent5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anchor="ctr"/>
              <a:lstStyle/>
              <a:p>
                <a:pPr algn="ctr">
                  <a:defRPr/>
                </a:pPr>
                <a:r>
                  <a:rPr lang="en-US" sz="1000" b="1" dirty="0" smtClean="0">
                    <a:solidFill>
                      <a:schemeClr val="bg1"/>
                    </a:solidFill>
                  </a:rPr>
                  <a:t>Incentive Compensation</a:t>
                </a:r>
                <a:endParaRPr lang="en-US" sz="10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4" name="Rounded Rectangle 23"/>
            <p:cNvSpPr/>
            <p:nvPr/>
          </p:nvSpPr>
          <p:spPr bwMode="auto">
            <a:xfrm rot="16200000">
              <a:off x="2951369" y="3713243"/>
              <a:ext cx="3886000" cy="269911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b="1" dirty="0" smtClean="0">
                  <a:solidFill>
                    <a:schemeClr val="bg1"/>
                  </a:solidFill>
                </a:rPr>
                <a:t>Mobile Sales</a:t>
              </a:r>
              <a:endParaRPr lang="en-US" sz="1000" b="1" dirty="0">
                <a:solidFill>
                  <a:schemeClr val="bg1"/>
                </a:solidFill>
              </a:endParaRPr>
            </a:p>
          </p:txBody>
        </p:sp>
        <p:sp>
          <p:nvSpPr>
            <p:cNvPr id="25" name="Rounded Rectangle 24"/>
            <p:cNvSpPr/>
            <p:nvPr/>
          </p:nvSpPr>
          <p:spPr bwMode="auto">
            <a:xfrm>
              <a:off x="5123926" y="5500959"/>
              <a:ext cx="3174458" cy="29024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>
                <a:defRPr/>
              </a:pPr>
              <a:r>
                <a:rPr lang="en-US" sz="1000" b="1" dirty="0" smtClean="0">
                  <a:solidFill>
                    <a:schemeClr val="tx1"/>
                  </a:solidFill>
                </a:rPr>
                <a:t>Workload Based Assignments</a:t>
              </a:r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6" name="Rounded Rectangle 25"/>
            <p:cNvSpPr/>
            <p:nvPr/>
          </p:nvSpPr>
          <p:spPr bwMode="auto">
            <a:xfrm>
              <a:off x="5123926" y="4382245"/>
              <a:ext cx="3188286" cy="29024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>
                <a:defRPr/>
              </a:pPr>
              <a:r>
                <a:rPr lang="en-US" sz="1000" b="1" dirty="0" smtClean="0">
                  <a:solidFill>
                    <a:schemeClr val="tx1"/>
                  </a:solidFill>
                </a:rPr>
                <a:t>Data Migration Accelerators</a:t>
              </a:r>
            </a:p>
          </p:txBody>
        </p:sp>
        <p:sp>
          <p:nvSpPr>
            <p:cNvPr id="27" name="Rounded Rectangle 26"/>
            <p:cNvSpPr/>
            <p:nvPr/>
          </p:nvSpPr>
          <p:spPr bwMode="auto">
            <a:xfrm>
              <a:off x="5123926" y="4755150"/>
              <a:ext cx="3174469" cy="29024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>
                <a:defRPr/>
              </a:pPr>
              <a:r>
                <a:rPr lang="en-US" sz="1000" b="1" dirty="0" smtClean="0">
                  <a:solidFill>
                    <a:schemeClr val="tx1"/>
                  </a:solidFill>
                </a:rPr>
                <a:t>Real Time Integrations</a:t>
              </a:r>
            </a:p>
          </p:txBody>
        </p:sp>
        <p:sp>
          <p:nvSpPr>
            <p:cNvPr id="28" name="Rounded Rectangle 27"/>
            <p:cNvSpPr/>
            <p:nvPr/>
          </p:nvSpPr>
          <p:spPr bwMode="auto">
            <a:xfrm>
              <a:off x="5123926" y="5128055"/>
              <a:ext cx="3188287" cy="29024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>
                <a:defRPr/>
              </a:pPr>
              <a:r>
                <a:rPr lang="en-US" sz="1000" b="1" dirty="0" smtClean="0">
                  <a:solidFill>
                    <a:schemeClr val="tx1"/>
                  </a:solidFill>
                </a:rPr>
                <a:t>Error Handling Framework</a:t>
              </a:r>
            </a:p>
          </p:txBody>
        </p:sp>
        <p:sp>
          <p:nvSpPr>
            <p:cNvPr id="29" name="Rounded Rectangle 28"/>
            <p:cNvSpPr/>
            <p:nvPr/>
          </p:nvSpPr>
          <p:spPr bwMode="auto">
            <a:xfrm>
              <a:off x="5123922" y="4018637"/>
              <a:ext cx="3200400" cy="290240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b="1" dirty="0" smtClean="0">
                  <a:solidFill>
                    <a:schemeClr val="bg1"/>
                  </a:solidFill>
                </a:rPr>
                <a:t>Desktop (MS Outlook) Integration</a:t>
              </a:r>
              <a:endParaRPr lang="en-US" sz="1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2133600" y="5562600"/>
            <a:ext cx="190500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b="1" dirty="0" smtClean="0">
                <a:latin typeface="+mn-lt"/>
              </a:rPr>
              <a:t>Configured OOTB modules to </a:t>
            </a:r>
            <a:br>
              <a:rPr lang="en-US" sz="1200" b="1" dirty="0" smtClean="0">
                <a:latin typeface="+mn-lt"/>
              </a:rPr>
            </a:br>
            <a:r>
              <a:rPr lang="en-US" sz="1200" b="1" dirty="0" smtClean="0">
                <a:latin typeface="+mn-lt"/>
              </a:rPr>
              <a:t>form E2E Solution Flow</a:t>
            </a:r>
            <a:endParaRPr lang="en-US" sz="1200" b="1" dirty="0">
              <a:latin typeface="+mn-lt"/>
            </a:endParaRPr>
          </a:p>
        </p:txBody>
      </p:sp>
      <p:sp>
        <p:nvSpPr>
          <p:cNvPr id="40" name="Round Same Side Corner Rectangle 7"/>
          <p:cNvSpPr/>
          <p:nvPr/>
        </p:nvSpPr>
        <p:spPr bwMode="auto">
          <a:xfrm>
            <a:off x="152399" y="1295401"/>
            <a:ext cx="4044267" cy="336026"/>
          </a:xfrm>
          <a:prstGeom prst="round2SameRect">
            <a:avLst>
              <a:gd name="adj1" fmla="val 39543"/>
              <a:gd name="adj2" fmla="val 0"/>
            </a:avLst>
          </a:prstGeom>
          <a:solidFill>
            <a:schemeClr val="tx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chemeClr val="bg1"/>
                </a:solidFill>
                <a:cs typeface="Arial" charset="0"/>
              </a:rPr>
              <a:t>Oracle Sales Cloud</a:t>
            </a:r>
          </a:p>
        </p:txBody>
      </p:sp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19600" y="2590800"/>
            <a:ext cx="44196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" name="Picture 4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640" t="9510" r="3647" b="67228"/>
          <a:stretch/>
        </p:blipFill>
        <p:spPr>
          <a:xfrm>
            <a:off x="7578368" y="171650"/>
            <a:ext cx="1284901" cy="685800"/>
          </a:xfrm>
          <a:prstGeom prst="roundRect">
            <a:avLst/>
          </a:prstGeom>
        </p:spPr>
      </p:pic>
      <p:sp>
        <p:nvSpPr>
          <p:cNvPr id="45" name="Rectangle 6"/>
          <p:cNvSpPr>
            <a:spLocks noChangeArrowheads="1"/>
          </p:cNvSpPr>
          <p:nvPr/>
        </p:nvSpPr>
        <p:spPr bwMode="auto">
          <a:xfrm>
            <a:off x="4419600" y="1309092"/>
            <a:ext cx="4343400" cy="1129308"/>
          </a:xfrm>
          <a:prstGeom prst="roundRect">
            <a:avLst>
              <a:gd name="adj" fmla="val 8675"/>
            </a:avLst>
          </a:prstGeom>
          <a:solidFill>
            <a:schemeClr val="bg1"/>
          </a:solidFill>
          <a:ln w="9525">
            <a:solidFill>
              <a:schemeClr val="accent3"/>
            </a:solidFill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  <a:buFont typeface="Wingdings" pitchFamily="2" charset="2"/>
              <a:buChar char="Ø"/>
              <a:defRPr/>
            </a:pPr>
            <a:r>
              <a:rPr lang="en-US" sz="1600" dirty="0" smtClean="0">
                <a:latin typeface="Calibri" pitchFamily="34" charset="0"/>
                <a:cs typeface="Calibri" pitchFamily="34" charset="0"/>
              </a:rPr>
              <a:t> Knowledge &amp; experience gained from CRM   Advantage will be used optimally for this solution</a:t>
            </a:r>
          </a:p>
          <a:p>
            <a:pPr lvl="0">
              <a:spcBef>
                <a:spcPct val="0"/>
              </a:spcBef>
              <a:buFont typeface="Wingdings" pitchFamily="2" charset="2"/>
              <a:buChar char="Ø"/>
              <a:defRPr/>
            </a:pPr>
            <a:r>
              <a:rPr lang="en-US" sz="1600" dirty="0" smtClean="0">
                <a:latin typeface="Calibri" pitchFamily="34" charset="0"/>
                <a:cs typeface="Calibri" pitchFamily="34" charset="0"/>
              </a:rPr>
              <a:t> Solutions built for Telco offering will be used to enrich &amp; expand the CRM Advantage solutions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4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Timelines &amp; Benefits to Capgemini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7" name="Title 1"/>
          <p:cNvSpPr txBox="1">
            <a:spLocks/>
          </p:cNvSpPr>
          <p:nvPr/>
        </p:nvSpPr>
        <p:spPr>
          <a:xfrm>
            <a:off x="228600" y="1219200"/>
            <a:ext cx="8763000" cy="487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n-US" sz="22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n-US" sz="22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n-US" sz="22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n-US" sz="22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n-US" sz="22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n-US" sz="22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n-US" sz="2000" dirty="0" smtClean="0">
              <a:latin typeface="+mj-lt"/>
              <a:ea typeface="+mj-ea"/>
              <a:cs typeface="+mj-cs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304800" y="3931920"/>
            <a:ext cx="8651631" cy="2161818"/>
          </a:xfrm>
          <a:prstGeom prst="roundRect">
            <a:avLst>
              <a:gd name="adj" fmla="val 8675"/>
            </a:avLst>
          </a:prstGeom>
          <a:solidFill>
            <a:schemeClr val="bg1"/>
          </a:solidFill>
          <a:ln w="9525">
            <a:solidFill>
              <a:schemeClr val="accent3"/>
            </a:solidFill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  <a:buFont typeface="Wingdings" pitchFamily="2" charset="2"/>
              <a:buChar char="Ø"/>
              <a:defRPr/>
            </a:pPr>
            <a:r>
              <a:rPr lang="en-US" sz="1600" dirty="0" smtClean="0"/>
              <a:t> Basic Integrated solution planned to be available after Phase 2 (end of Q3 2015)</a:t>
            </a:r>
          </a:p>
          <a:p>
            <a:pPr lvl="0">
              <a:spcBef>
                <a:spcPct val="0"/>
              </a:spcBef>
              <a:buFont typeface="Wingdings" pitchFamily="2" charset="2"/>
              <a:buChar char="Ø"/>
              <a:defRPr/>
            </a:pPr>
            <a:r>
              <a:rPr lang="en-US" sz="1600" dirty="0" smtClean="0"/>
              <a:t> Phase 3 &amp; ahead will focus on augmenting it with more complex functionality over the base soln.</a:t>
            </a:r>
          </a:p>
          <a:p>
            <a:pPr lvl="0">
              <a:spcBef>
                <a:spcPct val="0"/>
              </a:spcBef>
              <a:buFont typeface="Wingdings" pitchFamily="2" charset="2"/>
              <a:buChar char="Ø"/>
              <a:defRPr/>
            </a:pPr>
            <a:r>
              <a:rPr lang="en-US" sz="1600" dirty="0" smtClean="0"/>
              <a:t>  There will be a Phase Zero for 3 weeks focusing on procuring of environments, licenses &amp; resources  as well as elaboration of the high level requirements.</a:t>
            </a:r>
          </a:p>
          <a:p>
            <a:pPr lvl="0">
              <a:spcBef>
                <a:spcPct val="0"/>
              </a:spcBef>
              <a:defRPr/>
            </a:pPr>
            <a:endParaRPr lang="en-US" sz="1600" dirty="0" smtClean="0"/>
          </a:p>
          <a:p>
            <a:pPr lvl="0">
              <a:spcBef>
                <a:spcPct val="0"/>
              </a:spcBef>
              <a:defRPr/>
            </a:pPr>
            <a:endParaRPr lang="en-US" sz="1600" b="1" dirty="0" smtClean="0"/>
          </a:p>
          <a:p>
            <a:pPr lvl="0">
              <a:spcBef>
                <a:spcPct val="0"/>
              </a:spcBef>
              <a:buFont typeface="Wingdings" pitchFamily="2" charset="2"/>
              <a:buChar char="Ø"/>
              <a:defRPr/>
            </a:pPr>
            <a:endParaRPr lang="en-US" sz="1600" dirty="0" smtClean="0"/>
          </a:p>
          <a:p>
            <a:pPr lvl="0">
              <a:spcBef>
                <a:spcPct val="0"/>
              </a:spcBef>
              <a:buFont typeface="Wingdings" pitchFamily="2" charset="2"/>
              <a:buChar char="Ø"/>
              <a:defRPr/>
            </a:pPr>
            <a:endParaRPr lang="en-US" sz="1600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990600"/>
            <a:ext cx="80772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04800" y="5181600"/>
            <a:ext cx="8686800" cy="967978"/>
          </a:xfrm>
          <a:prstGeom prst="roundRect">
            <a:avLst>
              <a:gd name="adj" fmla="val 8675"/>
            </a:avLst>
          </a:prstGeom>
          <a:solidFill>
            <a:schemeClr val="bg1"/>
          </a:solidFill>
          <a:ln w="9525">
            <a:solidFill>
              <a:schemeClr val="accent3"/>
            </a:solidFill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This implementation will help to  </a:t>
            </a:r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add significant value to our CRM Advantage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offering as well as help </a:t>
            </a:r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build our capability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 since our team has not worked on couple of these cloud products and their integration with Sales Cloud</a:t>
            </a:r>
            <a:endParaRPr lang="en-US" i="1" dirty="0" smtClean="0">
              <a:solidFill>
                <a:schemeClr val="accent1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LI83S.QyU2cWSfucWO3YA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8369</TotalTime>
  <Words>1191</Words>
  <Application>Microsoft Office PowerPoint</Application>
  <PresentationFormat>On-screen Show (4:3)</PresentationFormat>
  <Paragraphs>219</Paragraphs>
  <Slides>13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What we hear from the Telco customers......</vt:lpstr>
      <vt:lpstr>PowerPoint Presentation</vt:lpstr>
      <vt:lpstr>Key Drivers</vt:lpstr>
      <vt:lpstr>Solution Architecture (RODOD - Lite for Telco)</vt:lpstr>
      <vt:lpstr>Order to Cash to Care – Business Process Flow</vt:lpstr>
      <vt:lpstr>Order to Cash Business Services Solution</vt:lpstr>
      <vt:lpstr>Leverage &amp; Enrich CRM Advantage </vt:lpstr>
      <vt:lpstr>Timelines &amp; Benefits to Capgemini</vt:lpstr>
      <vt:lpstr>Solution Implementation Approach</vt:lpstr>
      <vt:lpstr>Proposed Staffing &amp; Budget</vt:lpstr>
      <vt:lpstr>Risks &amp; Dependencies</vt:lpstr>
      <vt:lpstr>Environment Dependencies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Objective: Design Telco solutions on Oracle CX components</dc:title>
  <dc:creator>Mohammed, Muzamil</dc:creator>
  <cp:lastModifiedBy>ASB</cp:lastModifiedBy>
  <cp:revision>207</cp:revision>
  <dcterms:created xsi:type="dcterms:W3CDTF">2006-08-16T00:00:00Z</dcterms:created>
  <dcterms:modified xsi:type="dcterms:W3CDTF">2015-06-02T06:45:32Z</dcterms:modified>
</cp:coreProperties>
</file>