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17"/>
  </p:notesMasterIdLst>
  <p:sldIdLst>
    <p:sldId id="275" r:id="rId2"/>
    <p:sldId id="286" r:id="rId3"/>
    <p:sldId id="287" r:id="rId4"/>
    <p:sldId id="288" r:id="rId5"/>
    <p:sldId id="293" r:id="rId6"/>
    <p:sldId id="291" r:id="rId7"/>
    <p:sldId id="296" r:id="rId8"/>
    <p:sldId id="278" r:id="rId9"/>
    <p:sldId id="284" r:id="rId10"/>
    <p:sldId id="273" r:id="rId11"/>
    <p:sldId id="281" r:id="rId12"/>
    <p:sldId id="289" r:id="rId13"/>
    <p:sldId id="282" r:id="rId14"/>
    <p:sldId id="283" r:id="rId15"/>
    <p:sldId id="29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59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4FE38-4BBB-458E-8404-C8E5EF1A0562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46149-37D5-45C4-98BB-ABCCF41CF4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382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381000"/>
            <a:ext cx="34321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acts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OK_Capgemini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3201" y="6381752"/>
            <a:ext cx="14398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6"/>
          <p:cNvSpPr>
            <a:spLocks noChangeArrowheads="1"/>
          </p:cNvSpPr>
          <p:nvPr userDrawn="1"/>
        </p:nvSpPr>
        <p:spPr bwMode="auto">
          <a:xfrm>
            <a:off x="0" y="6286502"/>
            <a:ext cx="9145588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Freeform 23"/>
          <p:cNvSpPr>
            <a:spLocks/>
          </p:cNvSpPr>
          <p:nvPr/>
        </p:nvSpPr>
        <p:spPr bwMode="auto">
          <a:xfrm>
            <a:off x="0" y="41"/>
            <a:ext cx="3191608" cy="1235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405"/>
              </a:cxn>
              <a:cxn ang="0">
                <a:pos x="1048" y="0"/>
              </a:cxn>
              <a:cxn ang="0">
                <a:pos x="0" y="0"/>
              </a:cxn>
            </a:cxnLst>
            <a:rect l="0" t="0" r="r" b="b"/>
            <a:pathLst>
              <a:path w="1048" h="405">
                <a:moveTo>
                  <a:pt x="0" y="0"/>
                </a:moveTo>
                <a:cubicBezTo>
                  <a:pt x="1" y="405"/>
                  <a:pt x="1" y="405"/>
                  <a:pt x="1" y="405"/>
                </a:cubicBezTo>
                <a:cubicBezTo>
                  <a:pt x="32" y="191"/>
                  <a:pt x="804" y="1"/>
                  <a:pt x="1048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000"/>
          </a:xfrm>
        </p:spPr>
        <p:txBody>
          <a:bodyPr anchor="ctr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39214" y="6732590"/>
            <a:ext cx="198437" cy="103187"/>
          </a:xfrm>
          <a:prstGeom prst="rect">
            <a:avLst/>
          </a:prstGeom>
        </p:spPr>
        <p:txBody>
          <a:bodyPr/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1A9386F-0428-4DE0-B13F-42A1834A47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327386"/>
            <a:ext cx="8229586" cy="1025071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2029469"/>
            <a:ext cx="8229600" cy="4083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372308"/>
            <a:ext cx="8229600" cy="4064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700">
                <a:solidFill>
                  <a:schemeClr val="accent1"/>
                </a:solidFill>
              </a:defRPr>
            </a:lvl1pPr>
            <a:lvl2pPr marL="609493" indent="0">
              <a:buFontTx/>
              <a:buNone/>
              <a:defRPr/>
            </a:lvl2pPr>
            <a:lvl3pPr marL="1218987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75648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9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295400" y="2561414"/>
            <a:ext cx="6705600" cy="791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0" b="1" dirty="0" smtClean="0">
                <a:latin typeface="+mj-lt"/>
                <a:ea typeface="+mj-ea"/>
                <a:cs typeface="+mj-cs"/>
              </a:rPr>
              <a:t>Comms – Direct</a:t>
            </a:r>
          </a:p>
          <a:p>
            <a:pPr lvl="0" algn="ctr">
              <a:defRPr/>
            </a:pPr>
            <a:endParaRPr lang="en-GB" sz="14000" dirty="0" smtClean="0">
              <a:latin typeface="Calibri" pitchFamily="34" charset="0"/>
              <a:cs typeface="Calibri" pitchFamily="34" charset="0"/>
            </a:endParaRPr>
          </a:p>
          <a:p>
            <a:pPr lvl="0" algn="ctr">
              <a:defRPr/>
            </a:pPr>
            <a:r>
              <a:rPr lang="en-GB" sz="1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Capgemini’s Telco Rapid Cloud Solution on Oracle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Solution Scope &amp; Approach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3769" y="1163479"/>
            <a:ext cx="8651631" cy="3484721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514350" lvl="0" indent="-51435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500" b="1" dirty="0" smtClean="0">
                <a:latin typeface="Calibri" pitchFamily="34" charset="0"/>
                <a:cs typeface="Calibri" pitchFamily="34" charset="0"/>
              </a:rPr>
              <a:t>Phase I 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500" dirty="0" smtClean="0">
                <a:latin typeface="Calibri" pitchFamily="34" charset="0"/>
                <a:cs typeface="Calibri" pitchFamily="34" charset="0"/>
              </a:rPr>
              <a:t>Account, Leads &amp; Opportunity Management for desktop &amp; mobiles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500" dirty="0" smtClean="0">
                <a:latin typeface="Calibri" pitchFamily="34" charset="0"/>
                <a:cs typeface="Calibri" pitchFamily="34" charset="0"/>
              </a:rPr>
              <a:t>Customer sync between Sales Cloud &amp; BRM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500" dirty="0" smtClean="0">
                <a:latin typeface="Calibri" pitchFamily="34" charset="0"/>
                <a:cs typeface="Calibri" pitchFamily="34" charset="0"/>
              </a:rPr>
              <a:t>Reporting &amp; Mobile Analytics for Sales Cloud</a:t>
            </a:r>
          </a:p>
          <a:p>
            <a:pPr marL="514350" lvl="0" indent="-51435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500" b="1" dirty="0" smtClean="0">
                <a:latin typeface="Calibri" pitchFamily="34" charset="0"/>
                <a:cs typeface="Calibri" pitchFamily="34" charset="0"/>
              </a:rPr>
              <a:t>Phase 2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500" dirty="0" smtClean="0">
                <a:latin typeface="Calibri" pitchFamily="34" charset="0"/>
                <a:cs typeface="Calibri" pitchFamily="34" charset="0"/>
              </a:rPr>
              <a:t>Basic Asset Mgmt in Sales Cloud &amp; basic integration with Service &amp; CPQ Cloud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500" dirty="0" smtClean="0">
                <a:latin typeface="Calibri" pitchFamily="34" charset="0"/>
                <a:cs typeface="Calibri" pitchFamily="34" charset="0"/>
              </a:rPr>
              <a:t>Products, Pricing &amp; Quotes in CPQ Cloud  &amp; Incident Mgmt in Service Cloud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500" dirty="0" smtClean="0">
                <a:latin typeface="Calibri" pitchFamily="34" charset="0"/>
                <a:cs typeface="Calibri" pitchFamily="34" charset="0"/>
              </a:rPr>
              <a:t>Sales Planning &amp; Performance Management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500" dirty="0" smtClean="0">
                <a:latin typeface="Calibri" pitchFamily="34" charset="0"/>
                <a:cs typeface="Calibri" pitchFamily="34" charset="0"/>
              </a:rPr>
              <a:t>Partner Portal in Sales Cloud</a:t>
            </a:r>
          </a:p>
          <a:p>
            <a:pPr marL="514350" lvl="0" indent="-51435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500" b="1" dirty="0" smtClean="0">
                <a:latin typeface="Calibri" pitchFamily="34" charset="0"/>
                <a:cs typeface="Calibri" pitchFamily="34" charset="0"/>
              </a:rPr>
              <a:t>Phase 3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500" dirty="0" smtClean="0">
                <a:latin typeface="Calibri" pitchFamily="34" charset="0"/>
                <a:cs typeface="Calibri" pitchFamily="34" charset="0"/>
              </a:rPr>
              <a:t>Order Fulfillment &amp; Provisioning for New Sales Order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500" dirty="0" smtClean="0">
                <a:latin typeface="Calibri" pitchFamily="34" charset="0"/>
                <a:cs typeface="Calibri" pitchFamily="34" charset="0"/>
              </a:rPr>
              <a:t>Integrated feature to create incidents in Sales Cloud &amp; Opportunities in Service Cloud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500" dirty="0" smtClean="0">
                <a:latin typeface="Calibri" pitchFamily="34" charset="0"/>
                <a:cs typeface="Calibri" pitchFamily="34" charset="0"/>
              </a:rPr>
              <a:t>CTI integration with Service Cloud leverage Capgemini’s Odigo offering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500" dirty="0" smtClean="0">
                <a:latin typeface="Calibri" pitchFamily="34" charset="0"/>
                <a:cs typeface="Calibri" pitchFamily="34" charset="0"/>
              </a:rPr>
              <a:t>Social integration with Service Cloud 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81000" y="4876800"/>
            <a:ext cx="8610600" cy="1548765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endParaRPr lang="en-US" sz="1500" dirty="0" smtClean="0">
              <a:latin typeface="Calibri" pitchFamily="34" charset="0"/>
              <a:cs typeface="Calibri" pitchFamily="34" charset="0"/>
            </a:endParaRP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500" dirty="0" smtClean="0">
                <a:latin typeface="Calibri" pitchFamily="34" charset="0"/>
                <a:cs typeface="Calibri" pitchFamily="34" charset="0"/>
              </a:rPr>
              <a:t>Introduce </a:t>
            </a:r>
            <a:r>
              <a:rPr lang="en-US" sz="1500" dirty="0" smtClean="0">
                <a:latin typeface="Calibri" pitchFamily="34" charset="0"/>
                <a:cs typeface="Calibri" pitchFamily="34" charset="0"/>
              </a:rPr>
              <a:t>Marketing Cloud in the CX Cloud solution (Integrate with Sales Cloud)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500" dirty="0" smtClean="0">
                <a:latin typeface="Calibri" pitchFamily="34" charset="0"/>
                <a:cs typeface="Calibri" pitchFamily="34" charset="0"/>
              </a:rPr>
              <a:t>Integration of Oracle CX Cloud with OTBI-E 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500" dirty="0" smtClean="0">
                <a:latin typeface="Calibri" pitchFamily="34" charset="0"/>
                <a:cs typeface="Calibri" pitchFamily="34" charset="0"/>
              </a:rPr>
              <a:t>Customer Portal &amp; Knowledge Base for Self Care using Service Cloud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500" dirty="0" smtClean="0">
                <a:latin typeface="Calibri" pitchFamily="34" charset="0"/>
                <a:cs typeface="Calibri" pitchFamily="34" charset="0"/>
              </a:rPr>
              <a:t>Complex order management functionality - modify, suspend, resume &amp; disconnect </a:t>
            </a:r>
            <a:r>
              <a:rPr lang="en-US" sz="1500" dirty="0" smtClean="0">
                <a:latin typeface="Calibri" pitchFamily="34" charset="0"/>
                <a:cs typeface="Calibri" pitchFamily="34" charset="0"/>
              </a:rPr>
              <a:t>orders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500" dirty="0" smtClean="0">
                <a:latin typeface="Calibri" pitchFamily="34" charset="0"/>
                <a:cs typeface="Calibri" pitchFamily="34" charset="0"/>
              </a:rPr>
              <a:t>MDM requirements around Customer &amp; Products Data Management</a:t>
            </a:r>
            <a:endParaRPr lang="en-US" sz="15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6600" y="4736068"/>
            <a:ext cx="2286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Future Roadmap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6600" y="990600"/>
            <a:ext cx="2286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Current Scope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Timelines &amp; Benefits to Capgemini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228600" y="1219200"/>
            <a:ext cx="87630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2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2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2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2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2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2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4800" y="3931921"/>
            <a:ext cx="8651631" cy="1188720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dirty="0" smtClean="0"/>
              <a:t> There will be a Phase Zero for 3 weeks focusing on procuring of environments, licenses &amp; resources  as well as elaboration of the high level requirements. 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dirty="0" smtClean="0"/>
              <a:t> Basic Integration between Sales, Service &amp; CPQ Clouds available after Phase 2 (end of Q3 2015)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dirty="0" smtClean="0"/>
              <a:t> Phase 3 will focus on order fulfillment &amp; provisioning along with some CX components</a:t>
            </a:r>
          </a:p>
          <a:p>
            <a:pPr lvl="0">
              <a:spcBef>
                <a:spcPct val="0"/>
              </a:spcBef>
              <a:defRPr/>
            </a:pPr>
            <a:r>
              <a:rPr lang="en-US" sz="1600" dirty="0" smtClean="0"/>
              <a:t> </a:t>
            </a:r>
          </a:p>
          <a:p>
            <a:pPr lvl="0">
              <a:spcBef>
                <a:spcPct val="0"/>
              </a:spcBef>
              <a:defRPr/>
            </a:pPr>
            <a:endParaRPr lang="en-US" sz="1600" dirty="0" smtClean="0"/>
          </a:p>
          <a:p>
            <a:pPr lvl="0">
              <a:spcBef>
                <a:spcPct val="0"/>
              </a:spcBef>
              <a:defRPr/>
            </a:pPr>
            <a:endParaRPr lang="en-US" sz="1600" b="1" dirty="0" smtClean="0"/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endParaRPr lang="en-US" sz="1600" dirty="0" smtClean="0"/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endParaRPr lang="en-US" sz="16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90600"/>
            <a:ext cx="8077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5181600"/>
            <a:ext cx="8686800" cy="967978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This implementation will help to 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add significant value to our CRM Advantage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offering as well as help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build our capability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since our team has not worked on couple of these cloud products and their integration with Sales Cloud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Leverage &amp; Enrich CRM Advantage 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95260" y="2864352"/>
            <a:ext cx="3722210" cy="3315031"/>
          </a:xfrm>
          <a:prstGeom prst="roundRect">
            <a:avLst>
              <a:gd name="adj" fmla="val 347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576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007792" y="5856310"/>
            <a:ext cx="192018" cy="136247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just">
              <a:defRPr/>
            </a:pP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33400" y="5861184"/>
            <a:ext cx="157729" cy="14055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just">
              <a:defRPr/>
            </a:pP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5756774"/>
            <a:ext cx="96782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US" sz="1200" dirty="0"/>
              <a:t>Not </a:t>
            </a:r>
            <a:r>
              <a:rPr lang="en-US" sz="1200" dirty="0" smtClean="0"/>
              <a:t>available</a:t>
            </a:r>
          </a:p>
          <a:p>
            <a:r>
              <a:rPr lang="en-US" sz="1200" dirty="0" smtClean="0"/>
              <a:t> </a:t>
            </a:r>
            <a:r>
              <a:rPr lang="en-US" sz="1200" dirty="0"/>
              <a:t>OOTB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2978984"/>
            <a:ext cx="3581400" cy="2588713"/>
            <a:chOff x="4759413" y="1905199"/>
            <a:chExt cx="3964408" cy="388600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5137752" y="3192611"/>
              <a:ext cx="3200400" cy="29024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 smtClean="0">
                  <a:solidFill>
                    <a:schemeClr val="bg1"/>
                  </a:solidFill>
                </a:rPr>
                <a:t>Sales Management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9" name="Group 4"/>
            <p:cNvGrpSpPr/>
            <p:nvPr/>
          </p:nvGrpSpPr>
          <p:grpSpPr>
            <a:xfrm>
              <a:off x="5132352" y="3557251"/>
              <a:ext cx="3198722" cy="386986"/>
              <a:chOff x="5132352" y="3563480"/>
              <a:chExt cx="3198722" cy="386986"/>
            </a:xfrm>
          </p:grpSpPr>
          <p:sp>
            <p:nvSpPr>
              <p:cNvPr id="36" name="Rounded Rectangle 35"/>
              <p:cNvSpPr/>
              <p:nvPr/>
            </p:nvSpPr>
            <p:spPr bwMode="auto">
              <a:xfrm>
                <a:off x="5132352" y="3563480"/>
                <a:ext cx="989676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Lead Management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 bwMode="auto">
              <a:xfrm>
                <a:off x="6236875" y="3563480"/>
                <a:ext cx="989676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Opportunity 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Management</a:t>
                </a:r>
                <a:endParaRPr lang="en-US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 bwMode="auto">
              <a:xfrm>
                <a:off x="7341398" y="3563480"/>
                <a:ext cx="989676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Sales Campaigns</a:t>
                </a:r>
                <a:endParaRPr lang="en-US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Rounded Rectangle 19"/>
            <p:cNvSpPr/>
            <p:nvPr/>
          </p:nvSpPr>
          <p:spPr bwMode="auto">
            <a:xfrm>
              <a:off x="5137755" y="1905199"/>
              <a:ext cx="3200400" cy="29024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sz="1000" b="1" dirty="0" smtClean="0">
                  <a:solidFill>
                    <a:schemeClr val="bg1"/>
                  </a:solidFill>
                </a:rPr>
                <a:t>Sales Planning</a:t>
              </a:r>
            </a:p>
          </p:txBody>
        </p:sp>
        <p:grpSp>
          <p:nvGrpSpPr>
            <p:cNvPr id="21" name="Group 6"/>
            <p:cNvGrpSpPr/>
            <p:nvPr/>
          </p:nvGrpSpPr>
          <p:grpSpPr>
            <a:xfrm>
              <a:off x="5145023" y="2269839"/>
              <a:ext cx="3186051" cy="386986"/>
              <a:chOff x="5145023" y="2246080"/>
              <a:chExt cx="3186051" cy="386986"/>
            </a:xfrm>
          </p:grpSpPr>
          <p:sp>
            <p:nvSpPr>
              <p:cNvPr id="33" name="Rounded Rectangle 32"/>
              <p:cNvSpPr/>
              <p:nvPr/>
            </p:nvSpPr>
            <p:spPr bwMode="auto">
              <a:xfrm>
                <a:off x="5145023" y="2246080"/>
                <a:ext cx="989676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Sales Predictor</a:t>
                </a:r>
              </a:p>
            </p:txBody>
          </p:sp>
          <p:sp>
            <p:nvSpPr>
              <p:cNvPr id="34" name="Rounded Rectangle 33"/>
              <p:cNvSpPr/>
              <p:nvPr/>
            </p:nvSpPr>
            <p:spPr bwMode="auto">
              <a:xfrm>
                <a:off x="6243211" y="2246080"/>
                <a:ext cx="989676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Forecast Management</a:t>
                </a:r>
                <a:endParaRPr lang="en-US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 bwMode="auto">
              <a:xfrm>
                <a:off x="7341398" y="2246080"/>
                <a:ext cx="989676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Territory Management</a:t>
                </a:r>
                <a:endParaRPr lang="en-US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Rounded Rectangle 21"/>
            <p:cNvSpPr/>
            <p:nvPr/>
          </p:nvSpPr>
          <p:spPr bwMode="auto">
            <a:xfrm rot="5400000">
              <a:off x="6645865" y="3713244"/>
              <a:ext cx="3886001" cy="26991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b="1" dirty="0" smtClean="0">
                <a:solidFill>
                  <a:schemeClr val="bg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 smtClean="0">
                  <a:solidFill>
                    <a:schemeClr val="bg1"/>
                  </a:solidFill>
                </a:rPr>
                <a:t>Reporting &amp; Analytics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b="1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23" name="Group 5"/>
            <p:cNvGrpSpPr/>
            <p:nvPr/>
          </p:nvGrpSpPr>
          <p:grpSpPr>
            <a:xfrm>
              <a:off x="5145024" y="2731225"/>
              <a:ext cx="3186050" cy="386986"/>
              <a:chOff x="5145024" y="2723309"/>
              <a:chExt cx="3186050" cy="386986"/>
            </a:xfrm>
          </p:grpSpPr>
          <p:sp>
            <p:nvSpPr>
              <p:cNvPr id="30" name="Rounded Rectangle 29"/>
              <p:cNvSpPr/>
              <p:nvPr/>
            </p:nvSpPr>
            <p:spPr bwMode="auto">
              <a:xfrm>
                <a:off x="7341398" y="2723309"/>
                <a:ext cx="989676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Quota Management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 bwMode="auto">
              <a:xfrm>
                <a:off x="5145024" y="2723309"/>
                <a:ext cx="989676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Partner Management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 bwMode="auto">
              <a:xfrm>
                <a:off x="6169485" y="2723309"/>
                <a:ext cx="1137128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Incentive Compensation</a:t>
                </a:r>
                <a:endParaRPr lang="en-US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Rounded Rectangle 23"/>
            <p:cNvSpPr/>
            <p:nvPr/>
          </p:nvSpPr>
          <p:spPr bwMode="auto">
            <a:xfrm rot="16200000">
              <a:off x="2951369" y="3713243"/>
              <a:ext cx="3886000" cy="26991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 smtClean="0">
                  <a:solidFill>
                    <a:schemeClr val="bg1"/>
                  </a:solidFill>
                </a:rPr>
                <a:t>Mobile Sales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5123926" y="5500959"/>
              <a:ext cx="3174458" cy="29024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sz="1000" b="1" dirty="0" smtClean="0">
                  <a:solidFill>
                    <a:schemeClr val="tx1"/>
                  </a:solidFill>
                </a:rPr>
                <a:t>Workload Based Assignments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5123926" y="4382245"/>
              <a:ext cx="3188286" cy="29024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sz="1000" b="1" dirty="0" smtClean="0">
                  <a:solidFill>
                    <a:schemeClr val="tx1"/>
                  </a:solidFill>
                </a:rPr>
                <a:t>Data Migration Accelerators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5123926" y="4755150"/>
              <a:ext cx="3174469" cy="29024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sz="1000" b="1" dirty="0" smtClean="0">
                  <a:solidFill>
                    <a:schemeClr val="tx1"/>
                  </a:solidFill>
                </a:rPr>
                <a:t>Real Time Integrations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5123926" y="5128055"/>
              <a:ext cx="3188287" cy="29024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sz="1000" b="1" dirty="0" smtClean="0">
                  <a:solidFill>
                    <a:schemeClr val="tx1"/>
                  </a:solidFill>
                </a:rPr>
                <a:t>Error Handling Framework</a:t>
              </a: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5123922" y="4018637"/>
              <a:ext cx="3200400" cy="29024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 smtClean="0">
                  <a:solidFill>
                    <a:schemeClr val="bg1"/>
                  </a:solidFill>
                </a:rPr>
                <a:t>Desktop (MS Outlook) Integration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286000" y="5768442"/>
            <a:ext cx="17532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 smtClean="0">
                <a:latin typeface="+mn-lt"/>
              </a:rPr>
              <a:t>Configured OOTB modules to  form E2E Solution Flow</a:t>
            </a:r>
            <a:endParaRPr lang="en-US" sz="1200" b="1" dirty="0">
              <a:latin typeface="+mn-lt"/>
            </a:endParaRPr>
          </a:p>
        </p:txBody>
      </p:sp>
      <p:sp>
        <p:nvSpPr>
          <p:cNvPr id="40" name="Round Same Side Corner Rectangle 7"/>
          <p:cNvSpPr/>
          <p:nvPr/>
        </p:nvSpPr>
        <p:spPr bwMode="auto">
          <a:xfrm>
            <a:off x="395260" y="2590800"/>
            <a:ext cx="3722210" cy="235784"/>
          </a:xfrm>
          <a:prstGeom prst="round2SameRect">
            <a:avLst>
              <a:gd name="adj1" fmla="val 39543"/>
              <a:gd name="adj2" fmla="val 0"/>
            </a:avLst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  <a:cs typeface="Arial" charset="0"/>
              </a:rPr>
              <a:t>Oracle Sales Cloud</a:t>
            </a: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597984"/>
            <a:ext cx="4419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3640" t="9510" r="3647" b="67228"/>
          <a:stretch/>
        </p:blipFill>
        <p:spPr>
          <a:xfrm>
            <a:off x="7655526" y="231058"/>
            <a:ext cx="1232903" cy="530942"/>
          </a:xfrm>
          <a:prstGeom prst="roundRect">
            <a:avLst/>
          </a:prstGeom>
        </p:spPr>
      </p:pic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457200" y="914400"/>
            <a:ext cx="8001000" cy="1226106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SFA 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solns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around Sales Planning, Sales Mgmt etc. as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well as 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data integration &amp; framework 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accelerators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already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built for CRM Advantage solutions will be leveraged for the Comms – Direct soln.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 Solution components built out in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Comms-Direct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will be leveraged to expand CRM Advantage solution offering (e.g. 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CX Cloud integrations, SOA based 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integrations across 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the CX 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Cloud stack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etc.)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3400" y="2209800"/>
            <a:ext cx="335280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Use Case based SFA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Solutions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29200" y="2209800"/>
            <a:ext cx="335280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Data Integration Accelerators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Proposed Staffing &amp; Budget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228600" y="12192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04800" y="4196477"/>
            <a:ext cx="3886200" cy="451723"/>
          </a:xfrm>
          <a:prstGeom prst="roundRect">
            <a:avLst>
              <a:gd name="adj" fmla="val 8675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185738" indent="-185738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</a:pP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Total Effort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- 11,892 hours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4800" y="4806077"/>
            <a:ext cx="3886200" cy="451723"/>
          </a:xfrm>
          <a:prstGeom prst="roundRect">
            <a:avLst>
              <a:gd name="adj" fmla="val 8675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185738" indent="-185738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</a:pP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Budgeted Cost  -  $102,420 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5486400"/>
            <a:ext cx="8651631" cy="677585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b="1" dirty="0" smtClean="0"/>
              <a:t>Note – The above cost is only for staffing requirements.  It does not include other costs like Environment,  licenses etc.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219200"/>
            <a:ext cx="2819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238250"/>
            <a:ext cx="57912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Risks &amp; Dependencies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228600" y="12192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13716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spcBef>
                <a:spcPct val="0"/>
              </a:spcBef>
              <a:defRPr/>
            </a:pPr>
            <a:endParaRPr lang="en-US" noProof="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3769" y="1380113"/>
            <a:ext cx="8651631" cy="2032754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500" dirty="0" smtClean="0"/>
              <a:t>Delay </a:t>
            </a:r>
            <a:r>
              <a:rPr lang="en-US" sz="1500" dirty="0" smtClean="0"/>
              <a:t>in procuring the specific environments based on planned dates may impact timelines.</a:t>
            </a:r>
          </a:p>
          <a:p>
            <a:pPr>
              <a:buFont typeface="Wingdings" pitchFamily="2" charset="2"/>
              <a:buChar char="Ø"/>
            </a:pPr>
            <a:r>
              <a:rPr lang="en-US" sz="1500" dirty="0" smtClean="0"/>
              <a:t> Delay in procuring the skilled resources based on planned dates may impact timelines.</a:t>
            </a:r>
          </a:p>
          <a:p>
            <a:pPr>
              <a:buFont typeface="Wingdings" pitchFamily="2" charset="2"/>
              <a:buChar char="Ø"/>
            </a:pPr>
            <a:r>
              <a:rPr lang="en-US" sz="1500" dirty="0" smtClean="0"/>
              <a:t> Lack of past experience in areas like CPQ &amp; Service Cloud</a:t>
            </a:r>
          </a:p>
          <a:p>
            <a:pPr>
              <a:buFont typeface="Wingdings" pitchFamily="2" charset="2"/>
              <a:buChar char="Ø"/>
            </a:pPr>
            <a:r>
              <a:rPr lang="en-US" sz="1500" dirty="0" smtClean="0"/>
              <a:t> Lack of past experience in integrating CX Cloud applications as well as their integration with OBIEE</a:t>
            </a:r>
          </a:p>
          <a:p>
            <a:pPr>
              <a:buFont typeface="Wingdings" pitchFamily="2" charset="2"/>
              <a:buChar char="Ø"/>
            </a:pPr>
            <a:r>
              <a:rPr lang="en-US" sz="1500" dirty="0" smtClean="0"/>
              <a:t> Any  unanticipated  &amp; unresolved  blocking issues or product limitations from Oracle may  requiring replanning  the scope &amp; timelines.</a:t>
            </a:r>
          </a:p>
          <a:p>
            <a:pPr>
              <a:buFont typeface="Wingdings" pitchFamily="2" charset="2"/>
              <a:buChar char="Ø"/>
            </a:pPr>
            <a:r>
              <a:rPr lang="en-US" sz="1500" dirty="0" smtClean="0"/>
              <a:t> Staffing of niche skills like RightNow, CPQ Cloud (BigMachines) &amp; BRM by planned dates.</a:t>
            </a:r>
          </a:p>
          <a:p>
            <a:pPr>
              <a:buFont typeface="Wingdings" pitchFamily="2" charset="2"/>
              <a:buChar char="Ø"/>
            </a:pPr>
            <a:r>
              <a:rPr lang="en-US" sz="1500" dirty="0" smtClean="0"/>
              <a:t> Not much visibility on Oracle’s solution for Comms industry. May lead so some future realignment.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63769" y="3810000"/>
            <a:ext cx="8651631" cy="2377440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500" dirty="0" smtClean="0"/>
              <a:t> Environment </a:t>
            </a:r>
            <a:r>
              <a:rPr lang="en-US" sz="1500" dirty="0" smtClean="0"/>
              <a:t>Dependencies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endParaRPr lang="en-US" sz="1500" dirty="0" smtClean="0"/>
          </a:p>
          <a:p>
            <a:pPr>
              <a:buFont typeface="Wingdings" pitchFamily="2" charset="2"/>
              <a:buChar char="Ø"/>
            </a:pPr>
            <a:endParaRPr lang="en-US" sz="1500" dirty="0" smtClean="0"/>
          </a:p>
          <a:p>
            <a:pPr>
              <a:buFont typeface="Wingdings" pitchFamily="2" charset="2"/>
              <a:buChar char="Ø"/>
            </a:pPr>
            <a:r>
              <a:rPr lang="en-US" sz="1500" dirty="0" smtClean="0"/>
              <a:t>  Availability </a:t>
            </a:r>
            <a:r>
              <a:rPr lang="en-US" sz="1500" dirty="0" smtClean="0"/>
              <a:t>of </a:t>
            </a:r>
            <a:r>
              <a:rPr lang="en-US" sz="1500" b="1" dirty="0" smtClean="0"/>
              <a:t>dedicated</a:t>
            </a:r>
            <a:r>
              <a:rPr lang="en-US" sz="1500" dirty="0" smtClean="0"/>
              <a:t> </a:t>
            </a:r>
            <a:endParaRPr lang="en-US" sz="1500" dirty="0" smtClean="0"/>
          </a:p>
          <a:p>
            <a:r>
              <a:rPr lang="en-US" sz="1500" dirty="0" smtClean="0"/>
              <a:t> </a:t>
            </a:r>
            <a:r>
              <a:rPr lang="en-US" sz="1500" dirty="0" smtClean="0"/>
              <a:t>   resources </a:t>
            </a:r>
            <a:r>
              <a:rPr lang="en-US" sz="1500" dirty="0" smtClean="0"/>
              <a:t>based on </a:t>
            </a:r>
            <a:r>
              <a:rPr lang="en-US" sz="1500" dirty="0" smtClean="0"/>
              <a:t>planned </a:t>
            </a:r>
          </a:p>
          <a:p>
            <a:r>
              <a:rPr lang="en-US" sz="1500" dirty="0" smtClean="0"/>
              <a:t> </a:t>
            </a:r>
            <a:r>
              <a:rPr lang="en-US" sz="1500" dirty="0" smtClean="0"/>
              <a:t>   dates </a:t>
            </a:r>
            <a:r>
              <a:rPr lang="en-US" sz="1500" dirty="0" smtClean="0"/>
              <a:t>as per proposed </a:t>
            </a:r>
            <a:r>
              <a:rPr lang="en-US" sz="1500" dirty="0" smtClean="0"/>
              <a:t>timelines</a:t>
            </a:r>
            <a:endParaRPr lang="en-US" sz="1500" dirty="0" smtClean="0"/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3886200"/>
            <a:ext cx="5643158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457200" y="1066800"/>
            <a:ext cx="118872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Risks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3520439"/>
            <a:ext cx="1600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Dependencies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209800" y="4312920"/>
            <a:ext cx="548640" cy="182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7"/>
          <p:cNvSpPr>
            <a:spLocks noGrp="1"/>
          </p:cNvSpPr>
          <p:nvPr>
            <p:ph type="title"/>
          </p:nvPr>
        </p:nvSpPr>
        <p:spPr>
          <a:xfrm>
            <a:off x="1" y="0"/>
            <a:ext cx="8635779" cy="1002135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tx1"/>
                </a:solidFill>
              </a:rPr>
              <a:t/>
            </a:r>
            <a:br>
              <a:rPr lang="en-GB" sz="2800" dirty="0" smtClean="0">
                <a:solidFill>
                  <a:schemeClr val="tx1"/>
                </a:solidFill>
              </a:rPr>
            </a:br>
            <a:r>
              <a:rPr lang="en-GB" sz="2800" dirty="0" smtClean="0">
                <a:solidFill>
                  <a:schemeClr val="tx1"/>
                </a:solidFill>
              </a:rPr>
              <a:t>Telco </a:t>
            </a:r>
            <a:r>
              <a:rPr lang="en-GB" sz="2800" dirty="0" smtClean="0">
                <a:solidFill>
                  <a:schemeClr val="tx1"/>
                </a:solidFill>
              </a:rPr>
              <a:t>Rapid Cloud Solution</a:t>
            </a:r>
            <a:r>
              <a:rPr lang="en-US" sz="2800" dirty="0" smtClean="0">
                <a:solidFill>
                  <a:schemeClr val="tx1"/>
                </a:solidFill>
              </a:rPr>
              <a:t>– In summary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Content Placeholder 30"/>
          <p:cNvSpPr txBox="1">
            <a:spLocks/>
          </p:cNvSpPr>
          <p:nvPr/>
        </p:nvSpPr>
        <p:spPr>
          <a:xfrm>
            <a:off x="341313" y="1295400"/>
            <a:ext cx="8345487" cy="4343400"/>
          </a:xfrm>
          <a:prstGeom prst="rect">
            <a:avLst/>
          </a:prstGeom>
        </p:spPr>
        <p:txBody>
          <a:bodyPr/>
          <a:lstStyle/>
          <a:p>
            <a:pPr marL="154227" marR="0" lvl="1" indent="-154227" algn="l" defTabSz="60879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511"/>
              </a:spcAft>
              <a:buClr>
                <a:schemeClr val="accent1"/>
              </a:buClr>
              <a:buSzPct val="110000"/>
              <a:buFont typeface="Wingdings" pitchFamily="2" charset="2"/>
              <a:buChar char="Ø"/>
              <a:tabLst/>
              <a:defRPr/>
            </a:pP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Pre-configured </a:t>
            </a: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Business </a:t>
            </a: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Solution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- </a:t>
            </a:r>
            <a:r>
              <a:rPr kumimoji="0" lang="en-US" sz="1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based on best practice Business processes and Product Models</a:t>
            </a:r>
          </a:p>
          <a:p>
            <a:pPr marL="154227" marR="0" lvl="1" indent="-154227" algn="l" defTabSz="60879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511"/>
              </a:spcAft>
              <a:buClr>
                <a:schemeClr val="accent1"/>
              </a:buClr>
              <a:buSzPct val="110000"/>
              <a:buFont typeface="Wingdings" pitchFamily="2" charset="2"/>
              <a:buChar char="Ø"/>
              <a:tabLst/>
              <a:defRPr/>
            </a:pP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Pre-integrated </a:t>
            </a: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IT </a:t>
            </a: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Solution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- </a:t>
            </a:r>
            <a:r>
              <a:rPr kumimoji="0" lang="en-US" sz="1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defined across multiple Oracle modules (Sales, Service, CPQ</a:t>
            </a:r>
            <a:r>
              <a:rPr kumimoji="0" lang="en-US" sz="1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Marketing  &amp; Social Clouds, BRM &amp; Fusion Middleware</a:t>
            </a:r>
            <a:r>
              <a:rPr kumimoji="0" lang="en-US" sz="1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)</a:t>
            </a:r>
          </a:p>
          <a:p>
            <a:pPr marL="154227" marR="0" lvl="1" indent="-154227" algn="l" defTabSz="60879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511"/>
              </a:spcAft>
              <a:buClr>
                <a:schemeClr val="accent1"/>
              </a:buClr>
              <a:buSzPct val="110000"/>
              <a:buFont typeface="Wingdings" pitchFamily="2" charset="2"/>
              <a:buChar char="Ø"/>
              <a:tabLst/>
              <a:defRPr/>
            </a:pP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Private  &amp; Public Cloud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- </a:t>
            </a:r>
            <a:r>
              <a:rPr kumimoji="0" lang="en-US" sz="1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Infrastructure provided as a Service and instantly available </a:t>
            </a:r>
            <a:r>
              <a:rPr kumimoji="0" lang="en-US" sz="1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(Public Cloud for CX Apps &amp; Private Cloud for </a:t>
            </a:r>
            <a:r>
              <a:rPr kumimoji="0" lang="en-US" sz="1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BRM &amp; </a:t>
            </a:r>
            <a:r>
              <a:rPr kumimoji="0" lang="en-US" sz="1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Fusion Middleware)</a:t>
            </a:r>
            <a:endParaRPr kumimoji="0" lang="en-US" sz="16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154227" marR="0" lvl="1" indent="-154227" algn="l" defTabSz="60879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511"/>
              </a:spcAft>
              <a:buClr>
                <a:schemeClr val="accent1"/>
              </a:buClr>
              <a:buSzPct val="110000"/>
              <a:buFont typeface="Wingdings" pitchFamily="2" charset="2"/>
              <a:buChar char="Ø"/>
              <a:tabLst/>
              <a:defRPr/>
            </a:pP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Rapid deployment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kumimoji="0" lang="en-US" sz="1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Reduced </a:t>
            </a:r>
            <a:r>
              <a:rPr kumimoji="0" lang="en-US" sz="1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time to Go-Live</a:t>
            </a:r>
          </a:p>
          <a:p>
            <a:pPr marL="154227" marR="0" lvl="1" indent="-154227" algn="l" defTabSz="60879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511"/>
              </a:spcAft>
              <a:buClr>
                <a:schemeClr val="accent1"/>
              </a:buClr>
              <a:buSzPct val="110000"/>
              <a:buFont typeface="Wingdings" pitchFamily="2" charset="2"/>
              <a:buChar char="Ø"/>
              <a:tabLst/>
              <a:defRPr/>
            </a:pP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Lower </a:t>
            </a: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upfront </a:t>
            </a: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investment -</a:t>
            </a:r>
            <a:r>
              <a:rPr kumimoji="0" lang="en-US" sz="1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Infrastructure and core IT services being offered on a subscription basis</a:t>
            </a:r>
          </a:p>
          <a:p>
            <a:pPr marL="154227" marR="0" lvl="1" indent="-154227" algn="l" defTabSz="60879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511"/>
              </a:spcAft>
              <a:buClr>
                <a:schemeClr val="accent1"/>
              </a:buClr>
              <a:buSzPct val="110000"/>
              <a:buFont typeface="Wingdings" pitchFamily="2" charset="2"/>
              <a:buChar char="Ø"/>
              <a:tabLst/>
              <a:defRPr/>
            </a:pP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Reduced TCO</a:t>
            </a:r>
            <a:r>
              <a:rPr kumimoji="0" lang="en-US" sz="16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- </a:t>
            </a:r>
            <a:r>
              <a:rPr kumimoji="0" lang="en-US" sz="1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based </a:t>
            </a:r>
            <a:r>
              <a:rPr kumimoji="0" lang="en-US" sz="1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on virtualization of platform and cross utilization of resources</a:t>
            </a:r>
          </a:p>
          <a:p>
            <a:pPr marL="154227" marR="0" lvl="1" indent="-154227" algn="l" defTabSz="60879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511"/>
              </a:spcAft>
              <a:buClr>
                <a:schemeClr val="accent1"/>
              </a:buClr>
              <a:buSzPct val="110000"/>
              <a:buFont typeface="Wingdings" pitchFamily="2" charset="2"/>
              <a:buChar char="Ø"/>
              <a:tabLst/>
              <a:defRPr/>
            </a:pP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Best </a:t>
            </a: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in Class “future proof” </a:t>
            </a: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solution</a:t>
            </a:r>
            <a:r>
              <a:rPr kumimoji="0" lang="en-US" sz="16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- </a:t>
            </a: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alignment with upcoming product releases secured</a:t>
            </a:r>
          </a:p>
          <a:p>
            <a:pPr marL="154227" marR="0" lvl="1" indent="-154227" algn="l" defTabSz="60879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511"/>
              </a:spcAft>
              <a:buClr>
                <a:schemeClr val="accent1"/>
              </a:buClr>
              <a:buSzPct val="110000"/>
              <a:buFont typeface="Wingdings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644" y="5105400"/>
            <a:ext cx="8213956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800" i="1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”</a:t>
            </a:r>
            <a:r>
              <a:rPr lang="sv-SE" sz="2000" i="1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A disruptive approach shifting the focus from Technology Solutions to Business Services.”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sv-SE" sz="2800" dirty="0" smtClean="0">
                <a:solidFill>
                  <a:schemeClr val="tx1"/>
                </a:solidFill>
              </a:rPr>
              <a:t>What we hear from the Telco customers......</a:t>
            </a:r>
            <a:endParaRPr lang="sv-SE" sz="2800" dirty="0">
              <a:solidFill>
                <a:schemeClr val="tx1"/>
              </a:solidFill>
            </a:endParaRPr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424458" y="1219200"/>
            <a:ext cx="8262342" cy="5029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1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	</a:t>
            </a:r>
            <a:endParaRPr kumimoji="0" lang="sv-SE" sz="2400" b="1" i="1" u="none" strike="noStrike" kern="1200" cap="none" spc="0" normalizeH="0" baseline="0" noProof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  <a:p>
            <a:pPr marL="0" marR="0" lvl="0" indent="0" algn="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28600" y="1514038"/>
            <a:ext cx="8651631" cy="3667562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indent="-219418">
              <a:spcBef>
                <a:spcPct val="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We need to simplify our Business </a:t>
            </a:r>
          </a:p>
          <a:p>
            <a:pPr indent="-219418">
              <a:spcBef>
                <a:spcPct val="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We are not able to respond to the market needs with our existing IT Platform</a:t>
            </a:r>
          </a:p>
          <a:p>
            <a:pPr indent="-219418">
              <a:spcBef>
                <a:spcPct val="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We don’t have a Capital Budget to run big transformation programs </a:t>
            </a:r>
          </a:p>
          <a:p>
            <a:pPr indent="-219418">
              <a:spcBef>
                <a:spcPct val="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We need reduced and predictable operating costs</a:t>
            </a:r>
          </a:p>
          <a:p>
            <a:pPr indent="-219418">
              <a:spcBef>
                <a:spcPct val="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We don’t have the skills in-house </a:t>
            </a:r>
          </a:p>
          <a:p>
            <a:pPr indent="-219418">
              <a:spcBef>
                <a:spcPct val="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We need to act now and show results in months rather than years</a:t>
            </a:r>
          </a:p>
          <a:p>
            <a:pPr indent="-219418">
              <a:spcBef>
                <a:spcPct val="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We need to improve customer experience</a:t>
            </a:r>
          </a:p>
          <a:p>
            <a:pPr indent="-219418">
              <a:spcBef>
                <a:spcPct val="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We need to transform the business, but we don’t “know how”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Cloud Computing? What is RODOD?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40677" y="1447800"/>
            <a:ext cx="8651631" cy="1258372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</a:rPr>
              <a:t>Cloud computing allows application software to be operated using internet-enabled devices. </a:t>
            </a:r>
            <a:r>
              <a:rPr lang="en-US" sz="1600" dirty="0" smtClean="0">
                <a:latin typeface="Calibri" pitchFamily="34" charset="0"/>
              </a:rPr>
              <a:t>Cloud computing relies on sharing of resources to achieve coherence and economies of scale, similar to a utility (like the electricity grid) over a network. At the foundation of cloud computing is the broader concept of converged infrastructure and shared services..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114800" y="3932357"/>
            <a:ext cx="4501662" cy="2011243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185738" indent="-185738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sz="1600" u="sng" dirty="0" smtClean="0">
                <a:latin typeface="Calibri" pitchFamily="34" charset="0"/>
                <a:cs typeface="Calibri" pitchFamily="34" charset="0"/>
              </a:rPr>
              <a:t>Application: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RODOD as a product-based and pre-integrated solution allows you to accelerate design and delivery of products, services, and bundles across multiple channels rapidly and accurately to improve customer satisfaction.</a:t>
            </a:r>
          </a:p>
          <a:p>
            <a:pPr marL="185738" indent="-185738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	It is a Business Suite of applications primarily based on Siebel CRM, OSM, BRM &amp; AIA</a:t>
            </a:r>
          </a:p>
        </p:txBody>
      </p:sp>
      <p:pic>
        <p:nvPicPr>
          <p:cNvPr id="20" name="Picture 2" descr="http://upload.wikimedia.org/wikipedia/commons/thumb/b/b5/Cloud_computing.svg/400px-Cloud_computing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692" y="2743201"/>
            <a:ext cx="3657600" cy="3585973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 flipH="1">
            <a:off x="4267200" y="3048000"/>
            <a:ext cx="414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>
                <a:latin typeface="Calibri" pitchFamily="34" charset="0"/>
              </a:rPr>
              <a:t>RODOD- Rapid Offer Design and Order Delivery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Key Drivers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52800" y="3455075"/>
            <a:ext cx="2286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Why Cloud for Telco</a:t>
            </a:r>
            <a:endParaRPr lang="en-US" b="1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87569" y="3909933"/>
            <a:ext cx="8651631" cy="1602542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185738" indent="-185738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The cloud based RODOD - Lite solution will be up running instantly allowing “Look and Feel” early in the journey towards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simplified and standardized business operations</a:t>
            </a:r>
          </a:p>
          <a:p>
            <a:pPr marL="185738" indent="-185738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Traditional cloud benefits such as minimized upfront investment, reduced TCO, Pay as you go,  continuous functional upgrades as the solution evolves</a:t>
            </a:r>
          </a:p>
          <a:p>
            <a:pPr marL="185738" indent="-185738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Minimized Risk: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Early success or fast failure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28600" y="1219200"/>
            <a:ext cx="8651631" cy="2161818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 Offer a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light weight &amp; low cost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alternative E2E solution to the Oracle RODOD Framework for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Tier 3 &amp; Tier 4 Telecom 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service providers targeted towards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next gen subscription based services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like Broadband, VOIP, IP TV,  Mobile Services etc.</a:t>
            </a:r>
          </a:p>
          <a:p>
            <a:pPr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 Increase  sales force adoption with a simple, easy-to-use UI tailored to Sales Reps and Sales Executives &amp; multi channel experience over cloud platform </a:t>
            </a:r>
          </a:p>
          <a:p>
            <a:pPr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 Complete customer lifecycle management including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Concept to Cash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Unified Customer and Billing Care</a:t>
            </a:r>
          </a:p>
          <a:p>
            <a:pPr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 Offer rich &amp; robust functionality around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Analytics, Mobility &amp; Security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28600" y="5664875"/>
            <a:ext cx="8651631" cy="354925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185738" indent="-185738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Tbaytel  (Canada) &amp; AT&amp;T potential clients in this regard with whom we are collaborating</a:t>
            </a:r>
            <a:endParaRPr lang="en-US" sz="16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76011" y="6556248"/>
            <a:ext cx="287607" cy="131191"/>
          </a:xfrm>
          <a:prstGeom prst="rect">
            <a:avLst/>
          </a:prstGeom>
        </p:spPr>
        <p:txBody>
          <a:bodyPr/>
          <a:lstStyle/>
          <a:p>
            <a:fld id="{C51EAA63-D034-42AE-91FA-B13B9518C7B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9542" y="2914703"/>
            <a:ext cx="2526560" cy="382642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09" tIns="45654" rIns="91309" bIns="456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052">
              <a:lnSpc>
                <a:spcPct val="90000"/>
              </a:lnSpc>
            </a:pPr>
            <a:r>
              <a:rPr lang="en-US" sz="2000" dirty="0" smtClean="0">
                <a:solidFill>
                  <a:srgbClr val="FFFFFF"/>
                </a:solidFill>
              </a:rPr>
              <a:t>Modernize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2800" y="2895600"/>
            <a:ext cx="2526560" cy="382642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09" tIns="45654" rIns="91309" bIns="456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052">
              <a:lnSpc>
                <a:spcPct val="90000"/>
              </a:lnSpc>
            </a:pPr>
            <a:r>
              <a:rPr lang="en-US" sz="2000" dirty="0" smtClean="0">
                <a:solidFill>
                  <a:srgbClr val="FFFFFF"/>
                </a:solidFill>
              </a:rPr>
              <a:t>Standardize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48400" y="2895600"/>
            <a:ext cx="2526560" cy="382642"/>
          </a:xfrm>
          <a:prstGeom prst="rect">
            <a:avLst/>
          </a:pr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09" tIns="45654" rIns="91309" bIns="456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052">
              <a:lnSpc>
                <a:spcPct val="90000"/>
              </a:lnSpc>
            </a:pPr>
            <a:r>
              <a:rPr lang="en-US" sz="2000" dirty="0" smtClean="0">
                <a:solidFill>
                  <a:srgbClr val="FFFFFF"/>
                </a:solidFill>
              </a:rPr>
              <a:t>Transform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3593801"/>
            <a:ext cx="3048000" cy="22735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Traditional Marketing to Digital Marketing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Assisted </a:t>
            </a:r>
            <a:r>
              <a:rPr lang="en-US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Service to Empowered Customers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Unresponsiveness to Social Engagement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Disjointed to Agile, Collaborative </a:t>
            </a:r>
            <a:r>
              <a:rPr lang="en-US" sz="14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&amp; Insight-Driven </a:t>
            </a:r>
            <a:r>
              <a:rPr lang="en-US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Selling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0" y="3574698"/>
            <a:ext cx="2971799" cy="16786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US" sz="15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Standardization of sales performance and optimization processes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5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Standardization of customer care processes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14617" y="3574698"/>
            <a:ext cx="2434338" cy="16786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US" sz="15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Transformation of Concept to Cash processes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5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Complete CX with  Digital Modernization and Process Standardization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print"/>
          <a:srcRect r="23542" b="8213"/>
          <a:stretch/>
        </p:blipFill>
        <p:spPr>
          <a:xfrm>
            <a:off x="1143000" y="1551331"/>
            <a:ext cx="1138023" cy="1084653"/>
          </a:xfrm>
          <a:prstGeom prst="ellipse">
            <a:avLst/>
          </a:prstGeom>
          <a:ln w="63500">
            <a:solidFill>
              <a:schemeClr val="accent5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print"/>
          <a:srcRect l="3453" r="3791"/>
          <a:stretch/>
        </p:blipFill>
        <p:spPr>
          <a:xfrm>
            <a:off x="4054723" y="1600200"/>
            <a:ext cx="1141313" cy="1084653"/>
          </a:xfrm>
          <a:prstGeom prst="ellipse">
            <a:avLst/>
          </a:prstGeom>
          <a:ln w="63500">
            <a:solidFill>
              <a:schemeClr val="accent2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 cstate="print"/>
          <a:srcRect l="9704" r="19541"/>
          <a:stretch/>
        </p:blipFill>
        <p:spPr>
          <a:xfrm>
            <a:off x="6937879" y="1606550"/>
            <a:ext cx="1165774" cy="1110478"/>
          </a:xfrm>
          <a:prstGeom prst="ellipse">
            <a:avLst/>
          </a:prstGeom>
          <a:ln w="63500">
            <a:solidFill>
              <a:schemeClr val="accent3"/>
            </a:solidFill>
          </a:ln>
        </p:spPr>
      </p:pic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531813" y="406400"/>
            <a:ext cx="8383587" cy="63773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Ways to Modernize Customer Experience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228600" y="5277343"/>
            <a:ext cx="8610600" cy="6443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defTabSz="1212921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cs typeface="Arial" pitchFamily="34" charset="0"/>
              </a:rPr>
              <a:t>Downstream</a:t>
            </a:r>
          </a:p>
          <a:p>
            <a:pPr defTabSz="1212921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cs typeface="Arial" pitchFamily="34" charset="0"/>
              </a:rPr>
              <a:t>Systems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28600" y="4517579"/>
            <a:ext cx="8610600" cy="6432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cs typeface="Arial" pitchFamily="34" charset="0"/>
              </a:rPr>
              <a:t>Billing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28600" y="3243949"/>
            <a:ext cx="8610600" cy="12300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cs typeface="Arial" pitchFamily="34" charset="0"/>
              </a:rPr>
              <a:t>Order</a:t>
            </a:r>
          </a:p>
          <a:p>
            <a:pPr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cs typeface="Arial" pitchFamily="34" charset="0"/>
              </a:rPr>
              <a:t>Lifecycle </a:t>
            </a:r>
          </a:p>
          <a:p>
            <a:pPr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cs typeface="Arial" pitchFamily="34" charset="0"/>
              </a:rPr>
              <a:t>Mgmt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28600" y="2144498"/>
            <a:ext cx="8610600" cy="10151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cs typeface="Arial" pitchFamily="34" charset="0"/>
              </a:rPr>
              <a:t>CPQ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28600" y="1447800"/>
            <a:ext cx="8610600" cy="6313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cs typeface="Arial" pitchFamily="34" charset="0"/>
              </a:rPr>
              <a:t> Sales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813274" y="3352796"/>
            <a:ext cx="5240734" cy="107768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 anchorCtr="0"/>
          <a:lstStyle/>
          <a:p>
            <a:r>
              <a:rPr lang="en-US" sz="1400" b="1" dirty="0" smtClean="0"/>
              <a:t>Orchestrate Order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00" y="175981"/>
            <a:ext cx="8703442" cy="1025071"/>
          </a:xfrm>
        </p:spPr>
        <p:txBody>
          <a:bodyPr>
            <a:normAutofit fontScale="90000"/>
          </a:bodyPr>
          <a:lstStyle/>
          <a:p>
            <a:r>
              <a:rPr lang="en-CA" sz="2800" dirty="0" smtClean="0"/>
              <a:t/>
            </a:r>
            <a:br>
              <a:rPr lang="en-CA" sz="2800" dirty="0" smtClean="0"/>
            </a:br>
            <a:r>
              <a:rPr lang="en-CA" sz="3100" dirty="0" smtClean="0"/>
              <a:t>Order to Cash </a:t>
            </a:r>
            <a:r>
              <a:rPr lang="en-CA" sz="3100" dirty="0" smtClean="0"/>
              <a:t>- </a:t>
            </a:r>
            <a:r>
              <a:rPr lang="en-GB" sz="3100" b="1" dirty="0" smtClean="0">
                <a:solidFill>
                  <a:schemeClr val="accent1"/>
                </a:solidFill>
              </a:rPr>
              <a:t>New Sales </a:t>
            </a:r>
            <a:r>
              <a:rPr lang="en-GB" sz="3100" b="1" dirty="0" smtClean="0">
                <a:solidFill>
                  <a:schemeClr val="accent1"/>
                </a:solidFill>
              </a:rPr>
              <a:t>Order </a:t>
            </a:r>
            <a:r>
              <a:rPr lang="en-GB" sz="3100" dirty="0" smtClean="0"/>
              <a:t>(Current Scope)</a:t>
            </a:r>
            <a:r>
              <a:rPr lang="en-US" sz="3100" dirty="0" smtClean="0"/>
              <a:t/>
            </a:r>
            <a:br>
              <a:rPr lang="en-US" sz="3100" dirty="0" smtClean="0"/>
            </a:br>
            <a:endParaRPr lang="en-GB" sz="3100" dirty="0"/>
          </a:p>
        </p:txBody>
      </p:sp>
      <p:sp>
        <p:nvSpPr>
          <p:cNvPr id="31" name="Rectangle 30"/>
          <p:cNvSpPr/>
          <p:nvPr/>
        </p:nvSpPr>
        <p:spPr>
          <a:xfrm>
            <a:off x="3583864" y="2209800"/>
            <a:ext cx="902148" cy="39188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 Quote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81400" y="2738967"/>
            <a:ext cx="902148" cy="39188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Configuration, Costing &amp; Pricing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662916" y="2738967"/>
            <a:ext cx="902148" cy="39188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Cross &amp; Up Sell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664532" y="2209800"/>
            <a:ext cx="902148" cy="39188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Finalize Quote &amp; Generate Order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98373" y="2209806"/>
            <a:ext cx="902148" cy="39188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Submit Order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776532" y="2241151"/>
            <a:ext cx="902148" cy="39188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Update Order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828800" y="1567521"/>
            <a:ext cx="902148" cy="391886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Identify Account Hierarchy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24200" y="1566215"/>
            <a:ext cx="902148" cy="391886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 Service Address under Account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784652" y="1566215"/>
            <a:ext cx="902148" cy="391886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 Customer Assets</a:t>
            </a:r>
          </a:p>
        </p:txBody>
      </p:sp>
      <p:cxnSp>
        <p:nvCxnSpPr>
          <p:cNvPr id="44" name="Straight Arrow Connector 43"/>
          <p:cNvCxnSpPr>
            <a:stCxn id="36" idx="0"/>
            <a:endCxn id="40" idx="2"/>
          </p:cNvCxnSpPr>
          <p:nvPr/>
        </p:nvCxnSpPr>
        <p:spPr>
          <a:xfrm flipV="1">
            <a:off x="8227606" y="1958101"/>
            <a:ext cx="8120" cy="283050"/>
          </a:xfrm>
          <a:prstGeom prst="straightConnector1">
            <a:avLst/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3"/>
            <a:endCxn id="38" idx="1"/>
          </p:cNvCxnSpPr>
          <p:nvPr/>
        </p:nvCxnSpPr>
        <p:spPr>
          <a:xfrm flipV="1">
            <a:off x="2730948" y="1762158"/>
            <a:ext cx="393252" cy="1306"/>
          </a:xfrm>
          <a:prstGeom prst="straightConnector1">
            <a:avLst/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49" idx="2"/>
            <a:endCxn id="31" idx="0"/>
          </p:cNvCxnSpPr>
          <p:nvPr/>
        </p:nvCxnSpPr>
        <p:spPr>
          <a:xfrm rot="5400000">
            <a:off x="4478717" y="1513042"/>
            <a:ext cx="252979" cy="11405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1" idx="2"/>
            <a:endCxn id="32" idx="0"/>
          </p:cNvCxnSpPr>
          <p:nvPr/>
        </p:nvCxnSpPr>
        <p:spPr>
          <a:xfrm flipH="1">
            <a:off x="4032474" y="2601686"/>
            <a:ext cx="2464" cy="137281"/>
          </a:xfrm>
          <a:prstGeom prst="straightConnector1">
            <a:avLst/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2" idx="3"/>
            <a:endCxn id="33" idx="1"/>
          </p:cNvCxnSpPr>
          <p:nvPr/>
        </p:nvCxnSpPr>
        <p:spPr>
          <a:xfrm>
            <a:off x="4483548" y="2934910"/>
            <a:ext cx="179368" cy="0"/>
          </a:xfrm>
          <a:prstGeom prst="straightConnector1">
            <a:avLst/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0"/>
            <a:endCxn id="34" idx="2"/>
          </p:cNvCxnSpPr>
          <p:nvPr/>
        </p:nvCxnSpPr>
        <p:spPr>
          <a:xfrm flipV="1">
            <a:off x="5113990" y="2601686"/>
            <a:ext cx="1616" cy="137281"/>
          </a:xfrm>
          <a:prstGeom prst="straightConnector1">
            <a:avLst/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4" idx="3"/>
            <a:endCxn id="35" idx="1"/>
          </p:cNvCxnSpPr>
          <p:nvPr/>
        </p:nvCxnSpPr>
        <p:spPr>
          <a:xfrm>
            <a:off x="5566680" y="2405743"/>
            <a:ext cx="331693" cy="6"/>
          </a:xfrm>
          <a:prstGeom prst="straightConnector1">
            <a:avLst/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200400" y="3686175"/>
            <a:ext cx="902148" cy="391886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Transform / Enrich Order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238370" y="3675358"/>
            <a:ext cx="1914780" cy="391886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Decompose Order, Route Order Components</a:t>
            </a:r>
            <a:b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&amp; Listen to Responses and Updates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288094" y="3665833"/>
            <a:ext cx="902148" cy="391886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Order Status Management</a:t>
            </a:r>
          </a:p>
        </p:txBody>
      </p:sp>
      <p:cxnSp>
        <p:nvCxnSpPr>
          <p:cNvPr id="63" name="Elbow Connector 62"/>
          <p:cNvCxnSpPr>
            <a:stCxn id="35" idx="2"/>
            <a:endCxn id="58" idx="0"/>
          </p:cNvCxnSpPr>
          <p:nvPr/>
        </p:nvCxnSpPr>
        <p:spPr>
          <a:xfrm rot="5400000">
            <a:off x="4458220" y="1794947"/>
            <a:ext cx="1084483" cy="2697973"/>
          </a:xfrm>
          <a:prstGeom prst="bentConnector3">
            <a:avLst>
              <a:gd name="adj1" fmla="val 60540"/>
            </a:avLst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Terminator 71"/>
          <p:cNvSpPr/>
          <p:nvPr/>
        </p:nvSpPr>
        <p:spPr>
          <a:xfrm>
            <a:off x="3577978" y="4116977"/>
            <a:ext cx="607386" cy="237507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Sync Customer</a:t>
            </a:r>
          </a:p>
        </p:txBody>
      </p:sp>
      <p:sp>
        <p:nvSpPr>
          <p:cNvPr id="73" name="Flowchart: Terminator 72"/>
          <p:cNvSpPr/>
          <p:nvPr/>
        </p:nvSpPr>
        <p:spPr>
          <a:xfrm>
            <a:off x="4577012" y="4114800"/>
            <a:ext cx="607386" cy="237507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Initiate Billing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334000" y="5380264"/>
            <a:ext cx="902148" cy="39188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Order Provisioning</a:t>
            </a:r>
          </a:p>
        </p:txBody>
      </p:sp>
      <p:cxnSp>
        <p:nvCxnSpPr>
          <p:cNvPr id="88" name="Elbow Connector 87"/>
          <p:cNvCxnSpPr>
            <a:endCxn id="83" idx="0"/>
          </p:cNvCxnSpPr>
          <p:nvPr/>
        </p:nvCxnSpPr>
        <p:spPr>
          <a:xfrm rot="5400000">
            <a:off x="5123803" y="4718990"/>
            <a:ext cx="1322545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3429000" y="4648200"/>
            <a:ext cx="902148" cy="3562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Sync Account Hierarchy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433468" y="4648617"/>
            <a:ext cx="902148" cy="3562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Invoice &amp; Payments</a:t>
            </a:r>
            <a:endParaRPr lang="en-US" sz="800" b="1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5" name="Straight Arrow Connector 94"/>
          <p:cNvCxnSpPr>
            <a:stCxn id="73" idx="2"/>
            <a:endCxn id="91" idx="0"/>
          </p:cNvCxnSpPr>
          <p:nvPr/>
        </p:nvCxnSpPr>
        <p:spPr>
          <a:xfrm>
            <a:off x="4880705" y="4352307"/>
            <a:ext cx="3837" cy="296310"/>
          </a:xfrm>
          <a:prstGeom prst="straightConnector1">
            <a:avLst/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2" idx="2"/>
            <a:endCxn id="90" idx="0"/>
          </p:cNvCxnSpPr>
          <p:nvPr/>
        </p:nvCxnSpPr>
        <p:spPr>
          <a:xfrm flipH="1">
            <a:off x="3880074" y="4354484"/>
            <a:ext cx="1597" cy="293716"/>
          </a:xfrm>
          <a:prstGeom prst="straightConnector1">
            <a:avLst/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3"/>
          <p:cNvCxnSpPr>
            <a:stCxn id="61" idx="3"/>
            <a:endCxn id="36" idx="2"/>
          </p:cNvCxnSpPr>
          <p:nvPr/>
        </p:nvCxnSpPr>
        <p:spPr>
          <a:xfrm flipV="1">
            <a:off x="7190242" y="2633037"/>
            <a:ext cx="1037364" cy="1228739"/>
          </a:xfrm>
          <a:prstGeom prst="bentConnector2">
            <a:avLst/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219200" y="1545777"/>
            <a:ext cx="214372" cy="511629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Sales Cloud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19200" y="2383971"/>
            <a:ext cx="214372" cy="511629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CPQ Cloud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19200" y="3592286"/>
            <a:ext cx="214372" cy="511629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OFM/ESB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95400" y="4528457"/>
            <a:ext cx="214372" cy="511629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BRM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8102429" y="4029711"/>
            <a:ext cx="699948" cy="391886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Update Order &amp;</a:t>
            </a:r>
          </a:p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Status</a:t>
            </a:r>
          </a:p>
        </p:txBody>
      </p:sp>
      <p:cxnSp>
        <p:nvCxnSpPr>
          <p:cNvPr id="142" name="Shape 141"/>
          <p:cNvCxnSpPr>
            <a:stCxn id="83" idx="3"/>
            <a:endCxn id="140" idx="2"/>
          </p:cNvCxnSpPr>
          <p:nvPr/>
        </p:nvCxnSpPr>
        <p:spPr>
          <a:xfrm flipV="1">
            <a:off x="6236148" y="4421597"/>
            <a:ext cx="2216255" cy="1154610"/>
          </a:xfrm>
          <a:prstGeom prst="bentConnector2">
            <a:avLst/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40" idx="1"/>
            <a:endCxn id="61" idx="2"/>
          </p:cNvCxnSpPr>
          <p:nvPr/>
        </p:nvCxnSpPr>
        <p:spPr>
          <a:xfrm rot="10800000">
            <a:off x="6739169" y="4057720"/>
            <a:ext cx="1363261" cy="167935"/>
          </a:xfrm>
          <a:prstGeom prst="bentConnector2">
            <a:avLst/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38" idx="3"/>
            <a:endCxn id="149" idx="1"/>
          </p:cNvCxnSpPr>
          <p:nvPr/>
        </p:nvCxnSpPr>
        <p:spPr>
          <a:xfrm flipV="1">
            <a:off x="4026348" y="1760878"/>
            <a:ext cx="698052" cy="1280"/>
          </a:xfrm>
          <a:prstGeom prst="straightConnector1">
            <a:avLst/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724400" y="1564935"/>
            <a:ext cx="902148" cy="391886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 Opportunity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828800" y="4590393"/>
            <a:ext cx="902148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Debt Checks &amp; Updates</a:t>
            </a:r>
          </a:p>
        </p:txBody>
      </p:sp>
      <p:cxnSp>
        <p:nvCxnSpPr>
          <p:cNvPr id="103" name="Elbow Connector 102"/>
          <p:cNvCxnSpPr>
            <a:stCxn id="101" idx="0"/>
            <a:endCxn id="37" idx="2"/>
          </p:cNvCxnSpPr>
          <p:nvPr/>
        </p:nvCxnSpPr>
        <p:spPr>
          <a:xfrm flipV="1">
            <a:off x="2279874" y="1959407"/>
            <a:ext cx="0" cy="2630986"/>
          </a:xfrm>
          <a:prstGeom prst="straightConnector1">
            <a:avLst/>
          </a:prstGeom>
          <a:ln w="19050">
            <a:solidFill>
              <a:schemeClr val="accent5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43"/>
          <p:cNvCxnSpPr>
            <a:stCxn id="90" idx="1"/>
          </p:cNvCxnSpPr>
          <p:nvPr/>
        </p:nvCxnSpPr>
        <p:spPr>
          <a:xfrm rot="10800000" flipV="1">
            <a:off x="3048000" y="4826329"/>
            <a:ext cx="381000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miter lim="800000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927574" y="4784271"/>
            <a:ext cx="120425" cy="75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143" name="Rectangle 142"/>
          <p:cNvSpPr/>
          <p:nvPr/>
        </p:nvSpPr>
        <p:spPr>
          <a:xfrm>
            <a:off x="6110452" y="1564935"/>
            <a:ext cx="902148" cy="391886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Account Sync Service</a:t>
            </a:r>
          </a:p>
        </p:txBody>
      </p:sp>
      <p:cxnSp>
        <p:nvCxnSpPr>
          <p:cNvPr id="146" name="Straight Arrow Connector 143"/>
          <p:cNvCxnSpPr/>
          <p:nvPr/>
        </p:nvCxnSpPr>
        <p:spPr>
          <a:xfrm rot="10800000" flipV="1">
            <a:off x="6999742" y="1738402"/>
            <a:ext cx="381000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miter lim="800000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7391400" y="1688735"/>
            <a:ext cx="120425" cy="75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704489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837643" y="3581400"/>
            <a:ext cx="8077200" cy="1295400"/>
          </a:xfrm>
          <a:prstGeom prst="roundRect">
            <a:avLst>
              <a:gd name="adj" fmla="val 10554"/>
            </a:avLst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itle 1"/>
          <p:cNvSpPr>
            <a:spLocks noGrp="1"/>
          </p:cNvSpPr>
          <p:nvPr>
            <p:ph type="title"/>
          </p:nvPr>
        </p:nvSpPr>
        <p:spPr>
          <a:xfrm>
            <a:off x="431052" y="228600"/>
            <a:ext cx="8346073" cy="1136863"/>
          </a:xfrm>
        </p:spPr>
        <p:txBody>
          <a:bodyPr anchor="t"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Concept to Cash to </a:t>
            </a:r>
            <a:r>
              <a:rPr lang="en-US" sz="2800" dirty="0" smtClean="0">
                <a:solidFill>
                  <a:schemeClr val="tx1"/>
                </a:solidFill>
              </a:rPr>
              <a:t>Care (Overall Roadmap)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382455" y="6793402"/>
            <a:ext cx="286320" cy="182880"/>
          </a:xfrm>
          <a:prstGeom prst="rect">
            <a:avLst/>
          </a:prstGeom>
        </p:spPr>
        <p:txBody>
          <a:bodyPr/>
          <a:lstStyle/>
          <a:p>
            <a:fld id="{C51EAA63-D034-42AE-91FA-B13B9518C7B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877133" y="5440826"/>
            <a:ext cx="8037709" cy="426574"/>
          </a:xfrm>
          <a:prstGeom prst="roundRect">
            <a:avLst>
              <a:gd name="adj" fmla="val 10554"/>
            </a:avLst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8987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srgbClr val="FFFFFF"/>
                </a:solidFill>
                <a:cs typeface="Arial" pitchFamily="34" charset="0"/>
              </a:rPr>
              <a:t>Infrastructure as a Service</a:t>
            </a:r>
            <a:endParaRPr lang="en-US" sz="1400" b="1" kern="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878389" y="4948600"/>
            <a:ext cx="8036453" cy="426574"/>
          </a:xfrm>
          <a:prstGeom prst="roundRect">
            <a:avLst>
              <a:gd name="adj" fmla="val 10554"/>
            </a:avLst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8987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srgbClr val="FFFFFF"/>
                </a:solidFill>
                <a:cs typeface="Arial" pitchFamily="34" charset="0"/>
              </a:rPr>
              <a:t>Platform as a Service</a:t>
            </a:r>
            <a:endParaRPr lang="en-US" sz="1400" b="1" kern="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5" name="Up-Down Arrow 104"/>
          <p:cNvSpPr/>
          <p:nvPr/>
        </p:nvSpPr>
        <p:spPr>
          <a:xfrm>
            <a:off x="254115" y="3151257"/>
            <a:ext cx="248384" cy="1406609"/>
          </a:xfrm>
          <a:prstGeom prst="upDownArrow">
            <a:avLst/>
          </a:prstGeom>
          <a:solidFill>
            <a:schemeClr val="bg2"/>
          </a:solidFill>
          <a:ln w="7620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901" y="5219363"/>
            <a:ext cx="614044" cy="738753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85208"/>
            <a:ext cx="763342" cy="920653"/>
          </a:xfrm>
          <a:prstGeom prst="rect">
            <a:avLst/>
          </a:prstGeom>
        </p:spPr>
      </p:pic>
      <p:sp>
        <p:nvSpPr>
          <p:cNvPr id="108" name="Rounded Rectangle 107"/>
          <p:cNvSpPr/>
          <p:nvPr/>
        </p:nvSpPr>
        <p:spPr>
          <a:xfrm>
            <a:off x="846107" y="2364117"/>
            <a:ext cx="8068736" cy="1163624"/>
          </a:xfrm>
          <a:prstGeom prst="roundRect">
            <a:avLst>
              <a:gd name="adj" fmla="val 10554"/>
            </a:avLst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78390" y="3937611"/>
            <a:ext cx="1026640" cy="7839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Order and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Revenue Management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78390" y="2643113"/>
            <a:ext cx="1026640" cy="5464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Channel Coordination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845474" y="1600200"/>
            <a:ext cx="8069369" cy="649758"/>
          </a:xfrm>
          <a:prstGeom prst="roundRect">
            <a:avLst>
              <a:gd name="adj" fmla="val 10554"/>
            </a:avLst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3573576" y="1701600"/>
            <a:ext cx="914400" cy="432000"/>
          </a:xfrm>
          <a:prstGeom prst="roundRect">
            <a:avLst>
              <a:gd name="adj" fmla="val 10554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Self Care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2420791" y="1713597"/>
            <a:ext cx="914400" cy="432000"/>
          </a:xfrm>
          <a:prstGeom prst="roundRect">
            <a:avLst>
              <a:gd name="adj" fmla="val 10554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Call Center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7231177" y="1713597"/>
            <a:ext cx="914400" cy="432000"/>
          </a:xfrm>
          <a:prstGeom prst="roundRect">
            <a:avLst>
              <a:gd name="adj" fmla="val 10554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Social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6011977" y="1713597"/>
            <a:ext cx="914400" cy="432000"/>
          </a:xfrm>
          <a:prstGeom prst="roundRect">
            <a:avLst>
              <a:gd name="adj" fmla="val 10554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Partner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4792777" y="1713597"/>
            <a:ext cx="914400" cy="432000"/>
          </a:xfrm>
          <a:prstGeom prst="roundRect">
            <a:avLst>
              <a:gd name="adj" fmla="val 10554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Mobile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78390" y="1713597"/>
            <a:ext cx="835312" cy="7839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Customer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Interaction</a:t>
            </a:r>
          </a:p>
        </p:txBody>
      </p:sp>
      <p:sp>
        <p:nvSpPr>
          <p:cNvPr id="118" name="Title 1"/>
          <p:cNvSpPr txBox="1">
            <a:spLocks/>
          </p:cNvSpPr>
          <p:nvPr/>
        </p:nvSpPr>
        <p:spPr>
          <a:xfrm>
            <a:off x="400372" y="897464"/>
            <a:ext cx="8346073" cy="4679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51" name="Left-Right Arrow 150"/>
          <p:cNvSpPr/>
          <p:nvPr/>
        </p:nvSpPr>
        <p:spPr>
          <a:xfrm>
            <a:off x="7543800" y="3810000"/>
            <a:ext cx="1295400" cy="685799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 smtClean="0"/>
              <a:t>Downstream Systems</a:t>
            </a:r>
            <a:endParaRPr lang="en-US" sz="1150" dirty="0"/>
          </a:p>
        </p:txBody>
      </p:sp>
      <p:sp>
        <p:nvSpPr>
          <p:cNvPr id="56" name="Rounded Rectangle 55"/>
          <p:cNvSpPr/>
          <p:nvPr/>
        </p:nvSpPr>
        <p:spPr>
          <a:xfrm>
            <a:off x="7140720" y="2527302"/>
            <a:ext cx="1404769" cy="432000"/>
          </a:xfrm>
          <a:prstGeom prst="roundRect">
            <a:avLst>
              <a:gd name="adj" fmla="val 10554"/>
            </a:avLst>
          </a:prstGeom>
          <a:solidFill>
            <a:srgbClr val="FF7700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Service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3573576" y="2527302"/>
            <a:ext cx="1404769" cy="432000"/>
          </a:xfrm>
          <a:prstGeom prst="roundRect">
            <a:avLst>
              <a:gd name="adj" fmla="val 10554"/>
            </a:avLst>
          </a:prstGeom>
          <a:solidFill>
            <a:srgbClr val="FF7700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Sales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930422" y="2522902"/>
            <a:ext cx="1404769" cy="432000"/>
          </a:xfrm>
          <a:prstGeom prst="roundRect">
            <a:avLst>
              <a:gd name="adj" fmla="val 10554"/>
            </a:avLst>
          </a:prstGeom>
          <a:solidFill>
            <a:srgbClr val="FF7700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Marketing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5309592" y="2519120"/>
            <a:ext cx="1404769" cy="432000"/>
          </a:xfrm>
          <a:prstGeom prst="roundRect">
            <a:avLst>
              <a:gd name="adj" fmla="val 10554"/>
            </a:avLst>
          </a:prstGeom>
          <a:solidFill>
            <a:srgbClr val="FF7700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CPQ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5280863" y="3070898"/>
            <a:ext cx="3312374" cy="243853"/>
          </a:xfrm>
          <a:prstGeom prst="roundRect">
            <a:avLst>
              <a:gd name="adj" fmla="val 10554"/>
            </a:avLst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OTBI-E</a:t>
            </a:r>
            <a:endParaRPr lang="en-US" sz="1200" b="1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522809" y="3962400"/>
            <a:ext cx="2430191" cy="518774"/>
          </a:xfrm>
          <a:prstGeom prst="roundRect">
            <a:avLst>
              <a:gd name="adj" fmla="val 10554"/>
            </a:avLst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Rate – Bill – Charge – Policy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1066800" y="3261360"/>
            <a:ext cx="1828800" cy="548640"/>
          </a:xfrm>
          <a:prstGeom prst="roundRect">
            <a:avLst>
              <a:gd name="adj" fmla="val 10554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Product Master Data Management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5341115" y="4248184"/>
            <a:ext cx="2191830" cy="518774"/>
          </a:xfrm>
          <a:prstGeom prst="roundRect">
            <a:avLst>
              <a:gd name="adj" fmla="val 10554"/>
            </a:avLst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Order decomposition &amp; Provisioning </a:t>
            </a:r>
            <a:endParaRPr lang="en-US" sz="1200" b="1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334000" y="3657600"/>
            <a:ext cx="2197373" cy="432000"/>
          </a:xfrm>
          <a:prstGeom prst="roundRect">
            <a:avLst>
              <a:gd name="adj" fmla="val 10554"/>
            </a:avLst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Order Orchestration</a:t>
            </a:r>
            <a:endParaRPr lang="en-US" sz="1200" b="1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135664" y="3261360"/>
            <a:ext cx="1828800" cy="548640"/>
          </a:xfrm>
          <a:prstGeom prst="roundRect">
            <a:avLst>
              <a:gd name="adj" fmla="val 10554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1212921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Customer Master Data Management</a:t>
            </a:r>
          </a:p>
        </p:txBody>
      </p:sp>
    </p:spTree>
    <p:extLst>
      <p:ext uri="{BB962C8B-B14F-4D97-AF65-F5344CB8AC3E}">
        <p14:creationId xmlns:p14="http://schemas.microsoft.com/office/powerpoint/2010/main" xmlns="" val="386313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5"/>
          <p:cNvGrpSpPr/>
          <p:nvPr/>
        </p:nvGrpSpPr>
        <p:grpSpPr>
          <a:xfrm>
            <a:off x="5486401" y="1328155"/>
            <a:ext cx="3200400" cy="1016425"/>
            <a:chOff x="6974070" y="1456080"/>
            <a:chExt cx="4601302" cy="1016424"/>
          </a:xfrm>
        </p:grpSpPr>
        <p:cxnSp>
          <p:nvCxnSpPr>
            <p:cNvPr id="6" name="Straight Connector 5"/>
            <p:cNvCxnSpPr/>
            <p:nvPr/>
          </p:nvCxnSpPr>
          <p:spPr bwMode="gray">
            <a:xfrm flipH="1">
              <a:off x="6974070" y="1895321"/>
              <a:ext cx="643414" cy="380542"/>
            </a:xfrm>
            <a:prstGeom prst="line">
              <a:avLst/>
            </a:prstGeom>
            <a:ln w="38100" cmpd="sng">
              <a:solidFill>
                <a:schemeClr val="accent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7302734" y="1456080"/>
              <a:ext cx="40276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5E5F60"/>
                </a:buClr>
              </a:pPr>
              <a:r>
                <a:rPr lang="en-US" sz="2400" b="1" dirty="0">
                  <a:solidFill>
                    <a:srgbClr val="FF7700"/>
                  </a:solidFill>
                  <a:latin typeface="Calibri" pitchFamily="34" charset="0"/>
                  <a:cs typeface="Calibri" pitchFamily="34" charset="0"/>
                </a:rPr>
                <a:t>Marketing Cloud to</a:t>
              </a:r>
              <a:endParaRPr lang="en-US" b="1" dirty="0">
                <a:solidFill>
                  <a:srgbClr val="FF77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gray">
            <a:xfrm flipH="1">
              <a:off x="7591005" y="1895321"/>
              <a:ext cx="3886200" cy="6855"/>
            </a:xfrm>
            <a:prstGeom prst="line">
              <a:avLst/>
            </a:prstGeom>
            <a:ln w="38100" cmpd="sng">
              <a:solidFill>
                <a:schemeClr val="accent3"/>
              </a:solidFill>
              <a:miter lim="800000"/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7901375" y="1918506"/>
              <a:ext cx="367399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43" indent="-171443">
                <a:buClr>
                  <a:srgbClr val="5E5F60"/>
                </a:buClr>
                <a:buFont typeface="Wingdings" charset="2"/>
                <a:buChar char="ü"/>
              </a:pPr>
              <a:r>
                <a:rPr lang="en-US" sz="1500" dirty="0">
                  <a:solidFill>
                    <a:srgbClr val="5E5F6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500" dirty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Sales Cloud</a:t>
              </a:r>
            </a:p>
            <a:p>
              <a:pPr marL="171443" indent="-171443">
                <a:buClr>
                  <a:srgbClr val="5E5F60"/>
                </a:buClr>
                <a:buFont typeface="Wingdings" charset="2"/>
                <a:buChar char="ü"/>
              </a:pPr>
              <a:r>
                <a:rPr lang="en-US" sz="1500" dirty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 Social </a:t>
              </a:r>
              <a:r>
                <a:rPr lang="en-US" sz="150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Cloud</a:t>
              </a:r>
              <a:endParaRPr lang="en-US" sz="15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1" name="Group 96"/>
          <p:cNvGrpSpPr/>
          <p:nvPr/>
        </p:nvGrpSpPr>
        <p:grpSpPr>
          <a:xfrm>
            <a:off x="6096000" y="2956666"/>
            <a:ext cx="2514600" cy="1944432"/>
            <a:chOff x="7591005" y="3117345"/>
            <a:chExt cx="3886200" cy="1944432"/>
          </a:xfrm>
        </p:grpSpPr>
        <p:cxnSp>
          <p:nvCxnSpPr>
            <p:cNvPr id="12" name="Straight Connector 11"/>
            <p:cNvCxnSpPr/>
            <p:nvPr/>
          </p:nvCxnSpPr>
          <p:spPr bwMode="gray">
            <a:xfrm flipH="1" flipV="1">
              <a:off x="7591005" y="3536776"/>
              <a:ext cx="3886200" cy="34284"/>
            </a:xfrm>
            <a:prstGeom prst="line">
              <a:avLst/>
            </a:prstGeom>
            <a:ln w="38100" cmpd="sng">
              <a:solidFill>
                <a:schemeClr val="accent5"/>
              </a:solidFill>
              <a:miter lim="800000"/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7901376" y="3117345"/>
              <a:ext cx="34290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5E5F60"/>
                </a:buClr>
              </a:pPr>
              <a:r>
                <a:rPr lang="en-US" sz="2400" b="1" dirty="0">
                  <a:solidFill>
                    <a:schemeClr val="accent3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Sales Cloud to</a:t>
              </a:r>
              <a:endParaRPr lang="en-US" sz="2000" b="1" dirty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01376" y="3584449"/>
              <a:ext cx="345806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43" indent="-171443">
                <a:buClr>
                  <a:srgbClr val="5E5F60"/>
                </a:buClr>
                <a:buFont typeface="Wingdings" charset="2"/>
                <a:buChar char="ü"/>
              </a:pPr>
              <a:r>
                <a:rPr lang="en-US" sz="1500" dirty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 Marketing Cloud</a:t>
              </a:r>
            </a:p>
            <a:p>
              <a:pPr marL="171443" indent="-171443">
                <a:buClr>
                  <a:srgbClr val="5E5F60"/>
                </a:buClr>
                <a:buFont typeface="Wingdings" charset="2"/>
                <a:buChar char="ü"/>
              </a:pPr>
              <a:r>
                <a:rPr lang="en-US" sz="1500" dirty="0">
                  <a:solidFill>
                    <a:srgbClr val="5E5F6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500" dirty="0">
                  <a:latin typeface="Calibri" pitchFamily="34" charset="0"/>
                  <a:cs typeface="Calibri" pitchFamily="34" charset="0"/>
                </a:rPr>
                <a:t>CPQ Cloud</a:t>
              </a:r>
            </a:p>
            <a:p>
              <a:pPr marL="171443" indent="-171443">
                <a:buClr>
                  <a:srgbClr val="5E5F60"/>
                </a:buClr>
                <a:buFont typeface="Wingdings" charset="2"/>
                <a:buChar char="ü"/>
              </a:pPr>
              <a:r>
                <a:rPr lang="en-US" sz="1500" dirty="0">
                  <a:latin typeface="Calibri" pitchFamily="34" charset="0"/>
                  <a:cs typeface="Calibri" pitchFamily="34" charset="0"/>
                </a:rPr>
                <a:t> Service Cloud</a:t>
              </a:r>
            </a:p>
            <a:p>
              <a:pPr marL="171443" indent="-171443">
                <a:buClr>
                  <a:srgbClr val="5E5F60"/>
                </a:buClr>
                <a:buFont typeface="Wingdings" charset="2"/>
                <a:buChar char="ü"/>
              </a:pPr>
              <a:r>
                <a:rPr lang="en-US" sz="1500" dirty="0">
                  <a:solidFill>
                    <a:srgbClr val="5E5F6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500" dirty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Social </a:t>
              </a:r>
              <a:r>
                <a:rPr lang="en-US" sz="150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Cloud</a:t>
              </a:r>
            </a:p>
            <a:p>
              <a:pPr marL="171443" indent="-171443">
                <a:buClr>
                  <a:srgbClr val="5E5F60"/>
                </a:buClr>
                <a:buFont typeface="Wingdings" charset="2"/>
                <a:buChar char="ü"/>
              </a:pPr>
              <a:r>
                <a:rPr lang="en-US" sz="1500" dirty="0" smtClean="0">
                  <a:solidFill>
                    <a:srgbClr val="5E5F6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500" dirty="0" smtClean="0">
                  <a:latin typeface="Calibri" pitchFamily="34" charset="0"/>
                  <a:cs typeface="Calibri" pitchFamily="34" charset="0"/>
                </a:rPr>
                <a:t>OSN</a:t>
              </a:r>
            </a:p>
            <a:p>
              <a:pPr marL="171443" indent="-171443">
                <a:buClr>
                  <a:srgbClr val="5E5F60"/>
                </a:buClr>
                <a:buFont typeface="Wingdings" charset="2"/>
                <a:buChar char="ü"/>
              </a:pPr>
              <a:r>
                <a:rPr lang="en-US" sz="1500" dirty="0" smtClean="0">
                  <a:latin typeface="Calibri" pitchFamily="34" charset="0"/>
                  <a:cs typeface="Calibri" pitchFamily="34" charset="0"/>
                </a:rPr>
                <a:t> BRM</a:t>
              </a:r>
              <a:endParaRPr lang="en-US" sz="15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7" name="Group 100"/>
          <p:cNvGrpSpPr/>
          <p:nvPr/>
        </p:nvGrpSpPr>
        <p:grpSpPr>
          <a:xfrm>
            <a:off x="304799" y="1371600"/>
            <a:ext cx="3048001" cy="1152914"/>
            <a:chOff x="765832" y="1532280"/>
            <a:chExt cx="4824449" cy="1152913"/>
          </a:xfrm>
        </p:grpSpPr>
        <p:cxnSp>
          <p:nvCxnSpPr>
            <p:cNvPr id="18" name="Straight Connector 17"/>
            <p:cNvCxnSpPr/>
            <p:nvPr/>
          </p:nvCxnSpPr>
          <p:spPr bwMode="gray">
            <a:xfrm>
              <a:off x="4624116" y="1893106"/>
              <a:ext cx="966165" cy="601828"/>
            </a:xfrm>
            <a:prstGeom prst="line">
              <a:avLst/>
            </a:prstGeom>
            <a:ln w="38100" cmpd="sng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01170" y="1532280"/>
              <a:ext cx="3577920" cy="36933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r">
                <a:buClr>
                  <a:srgbClr val="5E5F60"/>
                </a:buClr>
              </a:pPr>
              <a:r>
                <a:rPr lang="en-US" sz="2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Social Cloud to</a:t>
              </a:r>
              <a:endPara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gray">
            <a:xfrm>
              <a:off x="765832" y="1902176"/>
              <a:ext cx="3886200" cy="1"/>
            </a:xfrm>
            <a:prstGeom prst="line">
              <a:avLst/>
            </a:prstGeom>
            <a:ln w="38100" cmpd="sng">
              <a:solidFill>
                <a:schemeClr val="accent1"/>
              </a:solidFill>
              <a:miter lim="800000"/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89"/>
            <p:cNvGrpSpPr/>
            <p:nvPr/>
          </p:nvGrpSpPr>
          <p:grpSpPr>
            <a:xfrm>
              <a:off x="1589517" y="1900364"/>
              <a:ext cx="2764841" cy="784829"/>
              <a:chOff x="1589517" y="1900364"/>
              <a:chExt cx="2764841" cy="78482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926190" y="1900364"/>
                <a:ext cx="428168" cy="784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43" indent="-171443">
                  <a:buClr>
                    <a:srgbClr val="5E5F60"/>
                  </a:buClr>
                  <a:buFont typeface="Wingdings" charset="2"/>
                  <a:buChar char="ü"/>
                </a:pPr>
                <a:r>
                  <a:rPr lang="en-US" sz="1500" dirty="0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rPr>
                  <a:t>.</a:t>
                </a:r>
              </a:p>
              <a:p>
                <a:pPr marL="171443" indent="-171443">
                  <a:buClr>
                    <a:srgbClr val="5E5F60"/>
                  </a:buClr>
                  <a:buFont typeface="Wingdings" charset="2"/>
                  <a:buChar char="ü"/>
                </a:pPr>
                <a:r>
                  <a:rPr lang="en-US" sz="1500" dirty="0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rPr>
                  <a:t>.</a:t>
                </a:r>
              </a:p>
              <a:p>
                <a:pPr marL="171443" indent="-171443">
                  <a:buClr>
                    <a:srgbClr val="5E5F60"/>
                  </a:buClr>
                  <a:buFont typeface="Wingdings" charset="2"/>
                  <a:buChar char="ü"/>
                </a:pPr>
                <a:r>
                  <a:rPr lang="en-US" sz="1500" dirty="0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rPr>
                  <a:t>.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89517" y="1900364"/>
                <a:ext cx="2428173" cy="784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buClr>
                    <a:srgbClr val="5E5F60"/>
                  </a:buClr>
                </a:pPr>
                <a:r>
                  <a:rPr lang="en-US" sz="1500" dirty="0">
                    <a:solidFill>
                      <a:srgbClr val="0070C0"/>
                    </a:solidFill>
                    <a:latin typeface="Calibri" pitchFamily="34" charset="0"/>
                    <a:cs typeface="Calibri" pitchFamily="34" charset="0"/>
                  </a:rPr>
                  <a:t>Marketing Cloud</a:t>
                </a:r>
              </a:p>
              <a:p>
                <a:pPr algn="r">
                  <a:buClr>
                    <a:srgbClr val="5E5F60"/>
                  </a:buClr>
                </a:pPr>
                <a:r>
                  <a:rPr lang="en-US" sz="1500" dirty="0">
                    <a:solidFill>
                      <a:srgbClr val="0070C0"/>
                    </a:solidFill>
                    <a:latin typeface="Calibri" pitchFamily="34" charset="0"/>
                    <a:cs typeface="Calibri" pitchFamily="34" charset="0"/>
                  </a:rPr>
                  <a:t>Sales Cloud</a:t>
                </a:r>
              </a:p>
              <a:p>
                <a:pPr algn="r">
                  <a:buClr>
                    <a:srgbClr val="5E5F60"/>
                  </a:buClr>
                </a:pPr>
                <a:r>
                  <a:rPr lang="en-US" sz="1500" dirty="0">
                    <a:latin typeface="Calibri" pitchFamily="34" charset="0"/>
                    <a:cs typeface="Calibri" pitchFamily="34" charset="0"/>
                  </a:rPr>
                  <a:t>Service Cloud</a:t>
                </a:r>
              </a:p>
            </p:txBody>
          </p:sp>
        </p:grpSp>
      </p:grpSp>
      <p:grpSp>
        <p:nvGrpSpPr>
          <p:cNvPr id="26" name="Group 99"/>
          <p:cNvGrpSpPr/>
          <p:nvPr/>
        </p:nvGrpSpPr>
        <p:grpSpPr>
          <a:xfrm>
            <a:off x="152400" y="3018356"/>
            <a:ext cx="3048000" cy="1216092"/>
            <a:chOff x="564003" y="3179034"/>
            <a:chExt cx="4068047" cy="1216092"/>
          </a:xfrm>
        </p:grpSpPr>
        <p:cxnSp>
          <p:nvCxnSpPr>
            <p:cNvPr id="27" name="Straight Connector 26"/>
            <p:cNvCxnSpPr/>
            <p:nvPr/>
          </p:nvCxnSpPr>
          <p:spPr bwMode="gray">
            <a:xfrm flipV="1">
              <a:off x="745850" y="3578576"/>
              <a:ext cx="3886200" cy="1817"/>
            </a:xfrm>
            <a:prstGeom prst="line">
              <a:avLst/>
            </a:prstGeom>
            <a:ln w="38100" cmpd="sng">
              <a:solidFill>
                <a:schemeClr val="accent2"/>
              </a:solidFill>
              <a:miter lim="800000"/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 bwMode="gray">
            <a:xfrm>
              <a:off x="564003" y="3179034"/>
              <a:ext cx="3174892" cy="3693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3175" lvl="1" algn="r">
                <a:buClr>
                  <a:srgbClr val="5E5F60"/>
                </a:buClr>
              </a:pPr>
              <a:r>
                <a:rPr lang="en-US" sz="2400" b="1" dirty="0">
                  <a:solidFill>
                    <a:srgbClr val="8A133B"/>
                  </a:solidFill>
                  <a:latin typeface="Calibri" pitchFamily="34" charset="0"/>
                  <a:cs typeface="Calibri" pitchFamily="34" charset="0"/>
                </a:rPr>
                <a:t>Service Cloud to</a:t>
              </a:r>
              <a:endParaRPr lang="en-US" sz="2000" b="1" dirty="0">
                <a:solidFill>
                  <a:srgbClr val="8A133B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9" name="Group 13"/>
            <p:cNvGrpSpPr/>
            <p:nvPr/>
          </p:nvGrpSpPr>
          <p:grpSpPr>
            <a:xfrm>
              <a:off x="1484255" y="3594907"/>
              <a:ext cx="2334186" cy="800219"/>
              <a:chOff x="1565903" y="3585836"/>
              <a:chExt cx="2334186" cy="800219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471920" y="3585836"/>
                <a:ext cx="428169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43" indent="-171443">
                  <a:buClr>
                    <a:srgbClr val="5E5F60"/>
                  </a:buClr>
                  <a:buFont typeface="Wingdings" charset="2"/>
                  <a:buChar char="ü"/>
                </a:pPr>
                <a:r>
                  <a:rPr lang="en-US" sz="1500" dirty="0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rPr>
                  <a:t>.</a:t>
                </a:r>
              </a:p>
              <a:p>
                <a:pPr marL="171443" indent="-171443">
                  <a:buClr>
                    <a:srgbClr val="5E5F60"/>
                  </a:buClr>
                  <a:buFont typeface="Wingdings" charset="2"/>
                  <a:buChar char="ü"/>
                </a:pPr>
                <a:r>
                  <a:rPr lang="en-US" sz="1500" dirty="0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rPr>
                  <a:t>.</a:t>
                </a:r>
              </a:p>
              <a:p>
                <a:pPr marL="171443" indent="-171443">
                  <a:buClr>
                    <a:srgbClr val="5E5F60"/>
                  </a:buClr>
                  <a:buFont typeface="Wingdings" charset="2"/>
                  <a:buChar char="ü"/>
                </a:pPr>
                <a:r>
                  <a:rPr lang="en-US" sz="1500" dirty="0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rPr>
                  <a:t>.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565903" y="3585836"/>
                <a:ext cx="1927380" cy="800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buClr>
                    <a:srgbClr val="5E5F60"/>
                  </a:buClr>
                </a:pPr>
                <a:r>
                  <a:rPr lang="en-US" sz="1500" dirty="0">
                    <a:latin typeface="Calibri" pitchFamily="34" charset="0"/>
                    <a:cs typeface="Calibri" pitchFamily="34" charset="0"/>
                  </a:rPr>
                  <a:t>Sales Cloud</a:t>
                </a:r>
              </a:p>
              <a:p>
                <a:pPr algn="r">
                  <a:buClr>
                    <a:srgbClr val="5E5F60"/>
                  </a:buClr>
                </a:pPr>
                <a:r>
                  <a:rPr lang="en-US" sz="1500" dirty="0">
                    <a:latin typeface="Calibri" pitchFamily="34" charset="0"/>
                    <a:cs typeface="Calibri" pitchFamily="34" charset="0"/>
                  </a:rPr>
                  <a:t>Social Cloud</a:t>
                </a:r>
              </a:p>
              <a:p>
                <a:pPr algn="r">
                  <a:buClr>
                    <a:srgbClr val="5E5F60"/>
                  </a:buClr>
                </a:pPr>
                <a:r>
                  <a:rPr lang="en-US" sz="1500" dirty="0">
                    <a:solidFill>
                      <a:srgbClr val="0070C0"/>
                    </a:solidFill>
                    <a:latin typeface="Calibri" pitchFamily="34" charset="0"/>
                    <a:cs typeface="Calibri" pitchFamily="34" charset="0"/>
                  </a:rPr>
                  <a:t>OSN</a:t>
                </a:r>
              </a:p>
            </p:txBody>
          </p:sp>
        </p:grpSp>
      </p:grpSp>
      <p:grpSp>
        <p:nvGrpSpPr>
          <p:cNvPr id="43" name="Group 97"/>
          <p:cNvGrpSpPr/>
          <p:nvPr/>
        </p:nvGrpSpPr>
        <p:grpSpPr>
          <a:xfrm>
            <a:off x="2438350" y="4953003"/>
            <a:ext cx="3795568" cy="650714"/>
            <a:chOff x="2438349" y="5113676"/>
            <a:chExt cx="3795568" cy="650713"/>
          </a:xfrm>
        </p:grpSpPr>
        <p:cxnSp>
          <p:nvCxnSpPr>
            <p:cNvPr id="44" name="Straight Connector 43"/>
            <p:cNvCxnSpPr/>
            <p:nvPr/>
          </p:nvCxnSpPr>
          <p:spPr bwMode="gray">
            <a:xfrm flipV="1">
              <a:off x="4419599" y="5113676"/>
              <a:ext cx="1" cy="609600"/>
            </a:xfrm>
            <a:prstGeom prst="line">
              <a:avLst/>
            </a:prstGeom>
            <a:ln w="38100" cmpd="sng">
              <a:solidFill>
                <a:schemeClr val="tx2"/>
              </a:solidFill>
              <a:miter lim="800000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2438349" y="5189875"/>
              <a:ext cx="19050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800"/>
                </a:spcAft>
                <a:buClr>
                  <a:srgbClr val="5E5F60"/>
                </a:buClr>
              </a:pPr>
              <a:r>
                <a:rPr lang="en-US" sz="2400" b="1" dirty="0">
                  <a:solidFill>
                    <a:srgbClr val="7F7F7F"/>
                  </a:solidFill>
                  <a:latin typeface="Calibri" pitchFamily="34" charset="0"/>
                  <a:cs typeface="Calibri" pitchFamily="34" charset="0"/>
                </a:rPr>
                <a:t>CPQ Cloud to </a:t>
              </a:r>
              <a:endParaRPr lang="en-US" sz="2000" b="1" dirty="0">
                <a:solidFill>
                  <a:srgbClr val="7F7F7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571999" y="5189874"/>
              <a:ext cx="1661918" cy="574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43" indent="-171443">
                <a:buClr>
                  <a:srgbClr val="5E5F60"/>
                </a:buClr>
                <a:buFont typeface="Wingdings" charset="2"/>
                <a:buChar char="ü"/>
              </a:pPr>
              <a:r>
                <a:rPr lang="en-US" sz="1500" dirty="0">
                  <a:solidFill>
                    <a:srgbClr val="5E5F6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500" dirty="0">
                  <a:latin typeface="Calibri" pitchFamily="34" charset="0"/>
                  <a:cs typeface="Calibri" pitchFamily="34" charset="0"/>
                </a:rPr>
                <a:t>Sales Cloud</a:t>
              </a:r>
            </a:p>
            <a:p>
              <a:pPr marL="171443" indent="-171443">
                <a:buClr>
                  <a:srgbClr val="5E5F60"/>
                </a:buClr>
                <a:buFont typeface="Wingdings" charset="2"/>
                <a:buChar char="ü"/>
              </a:pPr>
              <a:r>
                <a:rPr lang="en-US" sz="15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500" dirty="0" smtClean="0">
                  <a:latin typeface="Calibri" pitchFamily="34" charset="0"/>
                  <a:cs typeface="Calibri" pitchFamily="34" charset="0"/>
                </a:rPr>
                <a:t>BRM</a:t>
              </a:r>
              <a:endParaRPr lang="en-US" sz="15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52" name="Group 83"/>
          <p:cNvGrpSpPr/>
          <p:nvPr/>
        </p:nvGrpSpPr>
        <p:grpSpPr>
          <a:xfrm>
            <a:off x="2895600" y="1805673"/>
            <a:ext cx="3197423" cy="3197424"/>
            <a:chOff x="4495701" y="1966353"/>
            <a:chExt cx="3197423" cy="3197424"/>
          </a:xfrm>
        </p:grpSpPr>
        <p:sp>
          <p:nvSpPr>
            <p:cNvPr id="53" name="Oval 52"/>
            <p:cNvSpPr/>
            <p:nvPr/>
          </p:nvSpPr>
          <p:spPr>
            <a:xfrm>
              <a:off x="5125496" y="2596148"/>
              <a:ext cx="1937833" cy="1937833"/>
            </a:xfrm>
            <a:prstGeom prst="ellipse">
              <a:avLst/>
            </a:prstGeom>
            <a:solidFill>
              <a:schemeClr val="accent2"/>
            </a:solidFill>
            <a:ln w="50800">
              <a:solidFill>
                <a:schemeClr val="accent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 smtClean="0">
                  <a:solidFill>
                    <a:srgbClr val="FFFFFF"/>
                  </a:solidFill>
                  <a:latin typeface="Calibri"/>
                </a:rPr>
                <a:t>Integrated</a:t>
              </a:r>
              <a:endParaRPr lang="en-US" sz="1500" b="1" dirty="0">
                <a:solidFill>
                  <a:srgbClr val="FFFFFF"/>
                </a:solidFill>
                <a:latin typeface="Calibri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701" y="1966353"/>
              <a:ext cx="3197423" cy="3197424"/>
            </a:xfrm>
            <a:prstGeom prst="rect">
              <a:avLst/>
            </a:prstGeom>
          </p:spPr>
        </p:pic>
      </p:grp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531812" y="406400"/>
            <a:ext cx="8612188" cy="508000"/>
          </a:xfrm>
        </p:spPr>
        <p:txBody>
          <a:bodyPr anchor="t"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Deep Functional Integrations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32" name="Group 94"/>
          <p:cNvGrpSpPr/>
          <p:nvPr/>
        </p:nvGrpSpPr>
        <p:grpSpPr>
          <a:xfrm>
            <a:off x="191303" y="5511225"/>
            <a:ext cx="2323297" cy="584775"/>
            <a:chOff x="5054680" y="6147029"/>
            <a:chExt cx="1573043" cy="584775"/>
          </a:xfrm>
        </p:grpSpPr>
        <p:sp>
          <p:nvSpPr>
            <p:cNvPr id="33" name="Rectangle 32"/>
            <p:cNvSpPr/>
            <p:nvPr/>
          </p:nvSpPr>
          <p:spPr>
            <a:xfrm>
              <a:off x="5054680" y="6147029"/>
              <a:ext cx="157304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43" indent="-171443">
                <a:buClr>
                  <a:srgbClr val="5E5F60"/>
                </a:buClr>
              </a:pPr>
              <a:r>
                <a:rPr lang="en-US" sz="1600" b="1" dirty="0" smtClean="0">
                  <a:latin typeface="Calibri" pitchFamily="34" charset="0"/>
                  <a:cs typeface="Calibri" pitchFamily="34" charset="0"/>
                </a:rPr>
                <a:t>In Current </a:t>
              </a:r>
              <a:r>
                <a:rPr lang="en-US" sz="1600" b="1" dirty="0" smtClean="0">
                  <a:latin typeface="Calibri" pitchFamily="34" charset="0"/>
                  <a:cs typeface="Calibri" pitchFamily="34" charset="0"/>
                </a:rPr>
                <a:t>Scope</a:t>
              </a:r>
            </a:p>
            <a:p>
              <a:pPr marL="171443" indent="-171443">
                <a:buClr>
                  <a:srgbClr val="5E5F60"/>
                </a:buClr>
              </a:pPr>
              <a:endParaRPr lang="en-US" sz="16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54680" y="6393250"/>
              <a:ext cx="113504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43" indent="-171443">
                <a:buClr>
                  <a:srgbClr val="5E5F60"/>
                </a:buClr>
              </a:pPr>
              <a:r>
                <a:rPr lang="en-US" sz="1600" b="1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Future Roadmap</a:t>
              </a:r>
              <a:endParaRPr lang="en-US" sz="16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1828800" y="5562600"/>
            <a:ext cx="32080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3" indent="-171443">
              <a:buClr>
                <a:srgbClr val="5E5F60"/>
              </a:buClr>
              <a:buFont typeface="Wingdings" charset="2"/>
              <a:buChar char="ü"/>
            </a:pPr>
            <a:r>
              <a:rPr lang="en-US" sz="15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US" sz="15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marL="171443" indent="-171443">
              <a:buClr>
                <a:srgbClr val="5E5F60"/>
              </a:buClr>
              <a:buFont typeface="Wingdings" charset="2"/>
              <a:buChar char="ü"/>
            </a:pPr>
            <a:r>
              <a:rPr lang="en-US" sz="15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US" sz="15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528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Solution Architecture (RODOD - Lite for Telco)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76200" y="1524000"/>
            <a:ext cx="7772400" cy="381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4600" y="1066800"/>
            <a:ext cx="6172200" cy="990600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Customer Relationship Management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590800" y="1143000"/>
            <a:ext cx="762000" cy="838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1143000"/>
            <a:ext cx="164592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Customer Mgmt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81600" y="1600200"/>
            <a:ext cx="164592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Sales (Oppty, Leads)</a:t>
            </a:r>
          </a:p>
        </p:txBody>
      </p:sp>
      <p:sp>
        <p:nvSpPr>
          <p:cNvPr id="13" name="Cloud 12"/>
          <p:cNvSpPr/>
          <p:nvPr/>
        </p:nvSpPr>
        <p:spPr>
          <a:xfrm>
            <a:off x="3581400" y="1143000"/>
            <a:ext cx="1447800" cy="762000"/>
          </a:xfrm>
          <a:prstGeom prst="clou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 Cloud</a:t>
            </a:r>
            <a:endParaRPr lang="en-US" dirty="0"/>
          </a:p>
        </p:txBody>
      </p:sp>
      <p:grpSp>
        <p:nvGrpSpPr>
          <p:cNvPr id="2" name="Group 65"/>
          <p:cNvGrpSpPr/>
          <p:nvPr/>
        </p:nvGrpSpPr>
        <p:grpSpPr>
          <a:xfrm>
            <a:off x="129869" y="4539082"/>
            <a:ext cx="2711302" cy="1709318"/>
            <a:chOff x="304800" y="2133600"/>
            <a:chExt cx="3276600" cy="1905000"/>
          </a:xfrm>
        </p:grpSpPr>
        <p:sp>
          <p:nvSpPr>
            <p:cNvPr id="44" name="Rectangle 43"/>
            <p:cNvSpPr/>
            <p:nvPr/>
          </p:nvSpPr>
          <p:spPr>
            <a:xfrm>
              <a:off x="304800" y="2133600"/>
              <a:ext cx="3276600" cy="1905000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Customer Relationship Management</a:t>
              </a:r>
              <a:endParaRPr lang="en-US" sz="14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1000" y="2209800"/>
              <a:ext cx="1295400" cy="838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Order Mgmt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1000" y="3124200"/>
              <a:ext cx="15240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Quote Mgmt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981200" y="3581400"/>
              <a:ext cx="15240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Order Mgmt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81200" y="3124200"/>
              <a:ext cx="15240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Products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81000" y="3581400"/>
              <a:ext cx="15240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Pricing</a:t>
              </a:r>
            </a:p>
          </p:txBody>
        </p:sp>
        <p:sp>
          <p:nvSpPr>
            <p:cNvPr id="52" name="Cloud 51"/>
            <p:cNvSpPr/>
            <p:nvPr/>
          </p:nvSpPr>
          <p:spPr>
            <a:xfrm>
              <a:off x="1805428" y="2209800"/>
              <a:ext cx="1600200" cy="7620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CPQ</a:t>
              </a:r>
              <a:endParaRPr lang="en-US" dirty="0"/>
            </a:p>
          </p:txBody>
        </p:sp>
      </p:grpSp>
      <p:grpSp>
        <p:nvGrpSpPr>
          <p:cNvPr id="3" name="Group 54"/>
          <p:cNvGrpSpPr/>
          <p:nvPr/>
        </p:nvGrpSpPr>
        <p:grpSpPr>
          <a:xfrm rot="10800000">
            <a:off x="4890656" y="2514603"/>
            <a:ext cx="788436" cy="3733797"/>
            <a:chOff x="5029200" y="2133600"/>
            <a:chExt cx="533400" cy="4343400"/>
          </a:xfrm>
        </p:grpSpPr>
        <p:sp>
          <p:nvSpPr>
            <p:cNvPr id="24" name="Rounded Rectangle 23"/>
            <p:cNvSpPr/>
            <p:nvPr/>
          </p:nvSpPr>
          <p:spPr>
            <a:xfrm>
              <a:off x="5029200" y="2133600"/>
              <a:ext cx="533400" cy="4343400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b" anchorCtr="0"/>
            <a:lstStyle/>
            <a:p>
              <a:pPr algn="ctr"/>
              <a:r>
                <a:rPr lang="en-US" sz="3200" dirty="0" smtClean="0"/>
                <a:t>ESB</a:t>
              </a:r>
              <a:endParaRPr lang="en-US" sz="3200" dirty="0"/>
            </a:p>
          </p:txBody>
        </p:sp>
        <p:sp>
          <p:nvSpPr>
            <p:cNvPr id="53" name="Rectangle 52"/>
            <p:cNvSpPr/>
            <p:nvPr/>
          </p:nvSpPr>
          <p:spPr>
            <a:xfrm rot="16200000">
              <a:off x="4533900" y="2857500"/>
              <a:ext cx="1524000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Order Decomposition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4701548" y="5300008"/>
              <a:ext cx="1188705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Order Orchestration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5765071" y="3276600"/>
            <a:ext cx="1097280" cy="365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Customer Sync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895600" y="5405655"/>
            <a:ext cx="1905000" cy="2317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Order Submit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895600" y="4689765"/>
            <a:ext cx="1905000" cy="3773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Quote\Order Entry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Asset Creation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934200" y="1600200"/>
            <a:ext cx="164592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938554" y="5181604"/>
            <a:ext cx="2053046" cy="5556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Order Provisioning Systems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915720" y="5909898"/>
            <a:ext cx="1884879" cy="2193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Order Completion</a:t>
            </a: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5679092" y="5410204"/>
            <a:ext cx="124818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719350" y="4083981"/>
            <a:ext cx="1143003" cy="4118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Billing Order Provisioning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719354" y="5691154"/>
            <a:ext cx="1219200" cy="4139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Technical Order Provisioning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934200" y="1143000"/>
            <a:ext cx="164592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Products  (Basic Setup)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5719351" y="3752808"/>
            <a:ext cx="123825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5257800" y="2057400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5719350" y="4648200"/>
            <a:ext cx="121920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2819402" y="5181600"/>
            <a:ext cx="207125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2809645" y="5791200"/>
            <a:ext cx="208101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934201" y="3071764"/>
            <a:ext cx="2019298" cy="1904996"/>
            <a:chOff x="6629402" y="3048004"/>
            <a:chExt cx="2209798" cy="1904996"/>
          </a:xfrm>
        </p:grpSpPr>
        <p:grpSp>
          <p:nvGrpSpPr>
            <p:cNvPr id="7" name="Group 42"/>
            <p:cNvGrpSpPr/>
            <p:nvPr/>
          </p:nvGrpSpPr>
          <p:grpSpPr>
            <a:xfrm>
              <a:off x="6629402" y="3048004"/>
              <a:ext cx="2209798" cy="1904996"/>
              <a:chOff x="304800" y="3739896"/>
              <a:chExt cx="2862257" cy="165965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04800" y="3739896"/>
                <a:ext cx="2862257" cy="1659656"/>
              </a:xfrm>
              <a:prstGeom prst="rect">
                <a:avLst/>
              </a:prstGeom>
              <a:solidFill>
                <a:schemeClr val="accent1">
                  <a:alpha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Customer Relationship Management</a:t>
                </a:r>
                <a:endParaRPr lang="en-US" sz="14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95817" y="3806282"/>
                <a:ext cx="2665735" cy="46470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BRM</a:t>
                </a:r>
                <a:endParaRPr lang="en-US" sz="14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80999" y="4354691"/>
                <a:ext cx="1198035" cy="38099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Billing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0999" y="4868462"/>
                <a:ext cx="1198035" cy="39831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Invoicing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670052" y="4868461"/>
                <a:ext cx="1398307" cy="39831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Revenue Follow up</a:t>
                </a:r>
              </a:p>
            </p:txBody>
          </p:sp>
        </p:grpSp>
        <p:sp>
          <p:nvSpPr>
            <p:cNvPr id="113" name="Rectangle 112"/>
            <p:cNvSpPr/>
            <p:nvPr/>
          </p:nvSpPr>
          <p:spPr>
            <a:xfrm>
              <a:off x="7696200" y="3733800"/>
              <a:ext cx="102108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Products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97985" y="2790272"/>
            <a:ext cx="2638123" cy="1172128"/>
            <a:chOff x="197985" y="2605314"/>
            <a:chExt cx="2638123" cy="1418948"/>
          </a:xfrm>
        </p:grpSpPr>
        <p:sp>
          <p:nvSpPr>
            <p:cNvPr id="65" name="Rectangle 64"/>
            <p:cNvSpPr/>
            <p:nvPr/>
          </p:nvSpPr>
          <p:spPr>
            <a:xfrm>
              <a:off x="197985" y="2605314"/>
              <a:ext cx="2638123" cy="1418948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Customer Relationship Management</a:t>
              </a:r>
              <a:endParaRPr lang="en-US" sz="14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04800" y="2667000"/>
              <a:ext cx="876300" cy="62433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Incident Mgmt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04799" y="3503147"/>
              <a:ext cx="1123581" cy="4427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Knowledge Base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489733" y="3503147"/>
              <a:ext cx="1188720" cy="4427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Customer Center</a:t>
              </a:r>
            </a:p>
          </p:txBody>
        </p:sp>
        <p:sp>
          <p:nvSpPr>
            <p:cNvPr id="72" name="Cloud 71"/>
            <p:cNvSpPr/>
            <p:nvPr/>
          </p:nvSpPr>
          <p:spPr>
            <a:xfrm>
              <a:off x="1260592" y="2675927"/>
              <a:ext cx="1482608" cy="676873"/>
            </a:xfrm>
            <a:prstGeom prst="cloud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Service Cloud</a:t>
              </a:r>
              <a:endParaRPr lang="en-US" sz="1300" dirty="0"/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 flipV="1">
            <a:off x="2879698" y="2062766"/>
            <a:ext cx="1331026" cy="1061434"/>
          </a:xfrm>
          <a:prstGeom prst="bentConnector2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868259" y="3505199"/>
            <a:ext cx="484541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2286001" y="4335578"/>
            <a:ext cx="1063971" cy="203504"/>
          </a:xfrm>
          <a:prstGeom prst="bentConnector2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8" descr="Bildresultat för omni chann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90600"/>
            <a:ext cx="1905000" cy="1219200"/>
          </a:xfrm>
          <a:prstGeom prst="rect">
            <a:avLst/>
          </a:prstGeom>
          <a:noFill/>
        </p:spPr>
      </p:pic>
      <p:cxnSp>
        <p:nvCxnSpPr>
          <p:cNvPr id="76" name="Straight Arrow Connector 75"/>
          <p:cNvCxnSpPr/>
          <p:nvPr/>
        </p:nvCxnSpPr>
        <p:spPr>
          <a:xfrm flipV="1">
            <a:off x="7833163" y="2057400"/>
            <a:ext cx="15437" cy="1014364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343585" y="3226958"/>
            <a:ext cx="1152215" cy="1238734"/>
            <a:chOff x="10330399" y="1309914"/>
            <a:chExt cx="1252001" cy="1280890"/>
          </a:xfrm>
        </p:grpSpPr>
        <p:sp>
          <p:nvSpPr>
            <p:cNvPr id="59" name="Rectangle 58"/>
            <p:cNvSpPr/>
            <p:nvPr/>
          </p:nvSpPr>
          <p:spPr>
            <a:xfrm>
              <a:off x="10330399" y="1309914"/>
              <a:ext cx="1252001" cy="1280890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511123" y="2085743"/>
              <a:ext cx="988478" cy="46695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Transactional Reporting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3" name="Cloud 62"/>
            <p:cNvSpPr/>
            <p:nvPr/>
          </p:nvSpPr>
          <p:spPr>
            <a:xfrm>
              <a:off x="10359545" y="1412293"/>
              <a:ext cx="1179455" cy="579298"/>
            </a:xfrm>
            <a:prstGeom prst="cloud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OTBI -E</a:t>
              </a:r>
              <a:endParaRPr lang="en-US" sz="1300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3618" y="2209799"/>
            <a:ext cx="678582" cy="38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7" name="Straight Arrow Connector 76"/>
          <p:cNvCxnSpPr>
            <a:stCxn id="65" idx="0"/>
            <a:endCxn id="1026" idx="1"/>
          </p:cNvCxnSpPr>
          <p:nvPr/>
        </p:nvCxnSpPr>
        <p:spPr>
          <a:xfrm rot="5400000" flipH="1" flipV="1">
            <a:off x="1405346" y="2512001"/>
            <a:ext cx="389972" cy="166571"/>
          </a:xfrm>
          <a:prstGeom prst="bentConnector2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76"/>
          <p:cNvCxnSpPr>
            <a:endCxn id="65" idx="2"/>
          </p:cNvCxnSpPr>
          <p:nvPr/>
        </p:nvCxnSpPr>
        <p:spPr>
          <a:xfrm flipV="1">
            <a:off x="838200" y="3962400"/>
            <a:ext cx="678847" cy="304800"/>
          </a:xfrm>
          <a:prstGeom prst="bentConnector2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5400000">
            <a:off x="2456435" y="2033870"/>
            <a:ext cx="442636" cy="588094"/>
          </a:xfrm>
          <a:prstGeom prst="bentConnector2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3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44093"/>
            <a:ext cx="609600" cy="375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9181</TotalTime>
  <Words>1486</Words>
  <Application>Microsoft Office PowerPoint</Application>
  <PresentationFormat>On-screen Show (4:3)</PresentationFormat>
  <Paragraphs>294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What we hear from the Telco customers......</vt:lpstr>
      <vt:lpstr>Slide 3</vt:lpstr>
      <vt:lpstr>Key Drivers</vt:lpstr>
      <vt:lpstr>Ways to Modernize Customer Experience</vt:lpstr>
      <vt:lpstr> Order to Cash - New Sales Order (Current Scope) </vt:lpstr>
      <vt:lpstr> Concept to Cash to Care (Overall Roadmap)</vt:lpstr>
      <vt:lpstr>Deep Functional Integrations</vt:lpstr>
      <vt:lpstr>Solution Architecture (RODOD - Lite for Telco)</vt:lpstr>
      <vt:lpstr>Solution Scope &amp; Approach</vt:lpstr>
      <vt:lpstr>Timelines &amp; Benefits to Capgemini</vt:lpstr>
      <vt:lpstr>Leverage &amp; Enrich CRM Advantage </vt:lpstr>
      <vt:lpstr>Proposed Staffing &amp; Budget</vt:lpstr>
      <vt:lpstr>Risks &amp; Dependencies</vt:lpstr>
      <vt:lpstr> Telco Rapid Cloud Solution– In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Objective: Design Telco solutions on Oracle CX components</dc:title>
  <dc:creator>Mohammed, Muzamil</dc:creator>
  <cp:lastModifiedBy>amashah</cp:lastModifiedBy>
  <cp:revision>229</cp:revision>
  <dcterms:created xsi:type="dcterms:W3CDTF">2006-08-16T00:00:00Z</dcterms:created>
  <dcterms:modified xsi:type="dcterms:W3CDTF">2015-06-04T19:12:53Z</dcterms:modified>
</cp:coreProperties>
</file>