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57" r:id="rId8"/>
    <p:sldId id="258" r:id="rId9"/>
    <p:sldId id="259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7827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2615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5061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08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8095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50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304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95033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607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5000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7006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F5A83-6308-4BBD-BBC7-DACC48C45BA0}" type="datetimeFigureOut">
              <a:rPr lang="ru-RU" smtClean="0"/>
              <a:pPr/>
              <a:t>20.05.2016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81625-E5F9-46E3-AB97-2796AD5FA51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2196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Теория пластичности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879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Обобщение законов упругих и пластических деформаций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Четвертый основной закон – закон пассивной деформации.</a:t>
                </a:r>
                <a:r>
                  <a:rPr lang="ru-RU" dirty="0"/>
                  <a:t> </a:t>
                </a:r>
                <a:r>
                  <a:rPr lang="ru-RU" i="1" dirty="0"/>
                  <a:t>При простой разгрузке тела, находившегося в момент начала пассивной деформации в пластическом состоянии, во все последующие моменты </a:t>
                </a:r>
                <a:r>
                  <a:rPr lang="ru-RU" i="1" dirty="0" err="1"/>
                  <a:t>девиатор</a:t>
                </a:r>
                <a:r>
                  <a:rPr lang="ru-RU" i="1" dirty="0"/>
                  <a:t> напряжений зависит от </a:t>
                </a:r>
                <a:r>
                  <a:rPr lang="ru-RU" i="1" dirty="0" err="1"/>
                  <a:t>девиатора</a:t>
                </a:r>
                <a:r>
                  <a:rPr lang="ru-RU" i="1" dirty="0"/>
                  <a:t> деформаций, соответствующего моменту начала разгрузки, и от </a:t>
                </a:r>
                <a:r>
                  <a:rPr lang="ru-RU" i="1" dirty="0" err="1"/>
                  <a:t>девиатора</a:t>
                </a:r>
                <a:r>
                  <a:rPr lang="ru-RU" i="1" dirty="0"/>
                  <a:t> деформаций, подсчитанного в предположении </a:t>
                </a:r>
                <a:r>
                  <a:rPr lang="ru-RU" i="1" dirty="0" err="1"/>
                  <a:t>нагружения</a:t>
                </a:r>
                <a:r>
                  <a:rPr lang="ru-RU" i="1" dirty="0"/>
                  <a:t> ненапряженного и линейного  деформируемого тела фиктивными силами.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ru-RU" i="1">
                          <a:latin typeface="Cambria Math"/>
                        </a:rPr>
                        <m:t>=2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𝐺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i="1" dirty="0">
                              <a:latin typeface="Cambria Math"/>
                            </a:rPr>
                            <m:t>деф</m:t>
                          </m:r>
                        </m:sub>
                      </m:sSub>
                      <m:r>
                        <a:rPr lang="ru-RU" i="1" dirty="0">
                          <a:latin typeface="Cambria Math"/>
                        </a:rPr>
                        <m:t>−2</m:t>
                      </m:r>
                      <m:r>
                        <a:rPr lang="en-US" i="1" dirty="0">
                          <a:latin typeface="Cambria Math"/>
                        </a:rPr>
                        <m:t>𝐺</m:t>
                      </m:r>
                      <m:sSub>
                        <m:sSubPr>
                          <m:ctrlPr>
                            <a:rPr lang="en-US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𝐷</m:t>
                          </m:r>
                          <m:r>
                            <a:rPr lang="en-US" i="1" dirty="0">
                              <a:latin typeface="Cambria Math"/>
                            </a:rPr>
                            <m:t>′′</m:t>
                          </m:r>
                        </m:e>
                        <m:sub>
                          <m:r>
                            <a:rPr lang="ru-RU" i="1" dirty="0">
                              <a:latin typeface="Cambria Math"/>
                            </a:rPr>
                            <m:t>деф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деф</m:t>
                        </m:r>
                      </m:sub>
                    </m:sSub>
                  </m:oMath>
                </a14:m>
                <a:r>
                  <a:rPr lang="en-US" dirty="0"/>
                  <a:t> - </a:t>
                </a:r>
                <a:r>
                  <a:rPr lang="ru-RU" dirty="0" err="1"/>
                  <a:t>девиатор</a:t>
                </a:r>
                <a:r>
                  <a:rPr lang="ru-RU" dirty="0"/>
                  <a:t> деформации, соответствующий моменту начала разгрузки:</a:t>
                </a:r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𝐷</m:t>
                        </m:r>
                        <m:r>
                          <a:rPr lang="en-US" i="1" dirty="0">
                            <a:latin typeface="Cambria Math"/>
                          </a:rPr>
                          <m:t>′′</m:t>
                        </m:r>
                      </m:e>
                      <m:sub>
                        <m:r>
                          <a:rPr lang="ru-RU" i="1" dirty="0">
                            <a:latin typeface="Cambria Math"/>
                          </a:rPr>
                          <m:t>деф</m:t>
                        </m:r>
                      </m:sub>
                    </m:sSub>
                  </m:oMath>
                </a14:m>
                <a:r>
                  <a:rPr lang="ru-RU" dirty="0"/>
                  <a:t> - упругий </a:t>
                </a:r>
                <a:r>
                  <a:rPr lang="ru-RU" dirty="0" err="1"/>
                  <a:t>девиатор</a:t>
                </a:r>
                <a:r>
                  <a:rPr lang="ru-RU" dirty="0"/>
                  <a:t> деформации, посчитанный в предположении идеально упругого тела от указанных выше фиктивных сил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н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девиатор</a:t>
                </a:r>
                <a:r>
                  <a:rPr lang="ru-RU" dirty="0"/>
                  <a:t> напряжений (остаточных), соответствующий рассматриваемому моменту </a:t>
                </a:r>
                <a:r>
                  <a:rPr lang="ru-RU" dirty="0" err="1"/>
                  <a:t>нагружения</a:t>
                </a: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𝐺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- модуль деформации для рассматриваемой точки, соответствующий моменту начала разгрузки, в общем случае различный для различных точек изотропного тела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общий модуль сдвига, постоянный для всех точек изотропного материала.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593" t="-1752" r="-10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50871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Теорема А.А. Ильюшина о простом </a:t>
            </a:r>
            <a:r>
              <a:rPr lang="ru-RU" sz="3600" dirty="0" err="1" smtClean="0"/>
              <a:t>нагружении</a:t>
            </a:r>
            <a:endParaRPr lang="ru-RU" sz="36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ru-RU" dirty="0" smtClean="0"/>
                  <a:t>По теории малых упруго-пластических деформаций получают правильные (согласные с опытом) результаты в том случае, когда процесс </a:t>
                </a:r>
                <a:r>
                  <a:rPr lang="ru-RU" dirty="0" err="1" smtClean="0"/>
                  <a:t>нагружения</a:t>
                </a:r>
                <a:r>
                  <a:rPr lang="ru-RU" dirty="0" smtClean="0"/>
                  <a:t> тела является простым.</a:t>
                </a:r>
              </a:p>
              <a:p>
                <a:r>
                  <a:rPr lang="ru-RU" dirty="0" smtClean="0"/>
                  <a:t>Для того чтобы направля</a:t>
                </a:r>
                <a:r>
                  <a:rPr lang="ru-RU" dirty="0"/>
                  <a:t>ю</a:t>
                </a:r>
                <a:r>
                  <a:rPr lang="ru-RU" dirty="0" smtClean="0"/>
                  <a:t>щий тензор напряжений во всех точках тела оставался постоянным в процессе простого </a:t>
                </a:r>
                <a:r>
                  <a:rPr lang="ru-RU" dirty="0" err="1" smtClean="0"/>
                  <a:t>нагружения</a:t>
                </a:r>
                <a:r>
                  <a:rPr lang="ru-RU" dirty="0" smtClean="0"/>
                  <a:t>, достаточно, чтобы зависимость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𝛷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ru-RU" dirty="0" smtClean="0"/>
                  <a:t> была степенной функцией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  <m:sSubSup>
                          <m:sSub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481" t="-1617" r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79915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 разгрузке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Под разгрузкой понимают процесс изменения внешних сил, при котором во всех областях тела, где произошло пластическое деформирование, интенсивность напряжений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начинает убывать одновременно. Это значит, что тело из стадии активного деформирования переходит в стадию пассивного деформирования.  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752" r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23318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 разгрузке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Перемещения точки тела в некоторый момент стадии разгрузки отличаются от перемещения в момент начала разгрузки на величины упругих перемещений, которые возникли бы в теле, если бы в естественном состоянии к нему были приложены внешние силы, равные разности внешних сил, действующих на тело в указанные моменты. </a:t>
            </a:r>
          </a:p>
          <a:p>
            <a:pPr marL="0" indent="0">
              <a:buNone/>
            </a:pP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</a:t>
            </a:r>
            <a:r>
              <a:rPr lang="ru-RU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относится к деформациям и напряжениям</a:t>
            </a:r>
            <a:r>
              <a:rPr lang="ru-RU" sz="2800" dirty="0" smtClean="0"/>
              <a:t>. 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xmlns="" val="3990302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07288" cy="1143000"/>
          </a:xfrm>
        </p:spPr>
        <p:txBody>
          <a:bodyPr>
            <a:no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Теорема об остающихся в теле напряжениях, деформациях и перемещениях при полном снятии внешних сил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Если для тела решена задача пластичности и заданным значениям внешних сил соответствует истинное состояние равновесия и если, кроме того, для тела решена задача теории упругости, т.е. тем же внешним силам соответствует фиктивное состояние упругого равновесия, то в результате полной разгрузки в теле остаются напряжения, деформации и перемещения, равные разностям их значений в истинном и фиктивном состояниях.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1664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о разгрузке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355976" y="1600200"/>
                <a:ext cx="4330824" cy="492514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sz="2000" dirty="0" smtClean="0">
                    <a:latin typeface="Cambria Math"/>
                  </a:rPr>
                  <a:t>Пусть стержень предварительно растянут на величину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i="1" dirty="0" smtClean="0">
                    <a:latin typeface="Cambria Math"/>
                  </a:rPr>
                  <a:t>, </a:t>
                </a:r>
                <a:r>
                  <a:rPr lang="ru-RU" sz="2000" dirty="0" smtClean="0">
                    <a:latin typeface="Cambria Math"/>
                  </a:rPr>
                  <a:t>что соответствует в нем напряжению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i="1" dirty="0" smtClean="0">
                    <a:latin typeface="Cambria Math"/>
                  </a:rPr>
                  <a:t>, </a:t>
                </a:r>
                <a:r>
                  <a:rPr lang="ru-RU" sz="2000" dirty="0" smtClean="0">
                    <a:latin typeface="Cambria Math"/>
                  </a:rPr>
                  <a:t>причем</a:t>
                </a:r>
                <a:r>
                  <a:rPr lang="ru-RU" sz="200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  <a:ea typeface="Cambria Math"/>
                          </a:rPr>
                          <m:t>упр</m:t>
                        </m:r>
                      </m:sub>
                    </m:sSub>
                  </m:oMath>
                </a14:m>
                <a:r>
                  <a:rPr lang="ru-RU" sz="2000" i="1" dirty="0" smtClean="0">
                    <a:latin typeface="Cambria Math"/>
                  </a:rPr>
                  <a:t>. </a:t>
                </a:r>
                <a:r>
                  <a:rPr lang="ru-RU" sz="2000" dirty="0" smtClean="0">
                    <a:latin typeface="Cambria Math"/>
                  </a:rPr>
                  <a:t>Если частично (или полностью) разгрузить стержень, т.е. оставить в нем напряжение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ru-RU" sz="20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2000" i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a:rPr lang="en-US" sz="2000" b="0" i="0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dirty="0" smtClean="0">
                    <a:latin typeface="Cambria Math"/>
                  </a:rPr>
                  <a:t> , то остаточная деформация равна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ru-RU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ru-RU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 smtClean="0"/>
                  <a:t>- деформация, полученная при первом </a:t>
                </a:r>
                <a:r>
                  <a:rPr lang="ru-RU" sz="2000" dirty="0" err="1" smtClean="0"/>
                  <a:t>нагружении</a:t>
                </a:r>
                <a:r>
                  <a:rPr lang="ru-RU" sz="2000" dirty="0" smtClean="0"/>
                  <a:t> и определяемая упруго-пластическими свойствами материала</a:t>
                </a:r>
                <a:r>
                  <a:rPr lang="en-US" sz="2000" dirty="0" smtClean="0"/>
                  <a:t>;</a:t>
                </a:r>
                <a:r>
                  <a:rPr lang="ru-RU" sz="2000" dirty="0" smtClean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ru-RU" sz="20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 smtClean="0"/>
                  <a:t> - упругая часть деформации, для вычисления которой, очевидно , можно использовать зависимость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ru-RU" sz="20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𝐸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ru-RU" sz="20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ru-RU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sz="20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𝐸</m:t>
                    </m:r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𝑡𝑔</m:t>
                    </m:r>
                    <m:r>
                      <a:rPr lang="en-US" sz="2000" b="0" i="1" dirty="0" smtClean="0">
                        <a:latin typeface="Cambria Math"/>
                      </a:rPr>
                      <m:t>(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ru-RU" sz="20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5976" y="1600200"/>
                <a:ext cx="4330824" cy="4925144"/>
              </a:xfrm>
              <a:blipFill rotWithShape="1">
                <a:blip r:embed="rId2" cstate="print"/>
                <a:stretch>
                  <a:fillRect l="-1408" t="-1239" r="-19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353" y="1522462"/>
            <a:ext cx="34575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443711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Случай разгрузки стержня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14028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Теорема о разгрузке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Такой принцип простого вычитания из полных первоначальных значений перемещений, деформаций и напряжений тех их значений, которые соответствуют указанным выше фиктивным силам, имеет ограничения. Его нельзя применять тогда, когда при разгрузке с последующим переходом нагрузки через нуль обобщенное напряжение, имеющее другой знак, чем при первом </a:t>
            </a:r>
            <a:r>
              <a:rPr lang="ru-RU" dirty="0" err="1" smtClean="0"/>
              <a:t>нагружении</a:t>
            </a:r>
            <a:r>
              <a:rPr lang="ru-RU" dirty="0" smtClean="0"/>
              <a:t>, достигает или превышает значения предела упругости.  С учетом так называемого эффекта </a:t>
            </a:r>
            <a:r>
              <a:rPr lang="ru-RU" dirty="0" err="1" smtClean="0"/>
              <a:t>Баушингера</a:t>
            </a:r>
            <a:r>
              <a:rPr lang="ru-RU" dirty="0" smtClean="0"/>
              <a:t> этот новый предел может оказаться меньше обычного предела упругости.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02161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Теории пластичности для определения пространственного деформирования твердых тел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упруго-пластических деформаций.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теории лежат уравнения, определяющие связь между напряжениями и деформациями.  </a:t>
            </a:r>
          </a:p>
          <a:p>
            <a:pPr marL="514350" indent="-514350">
              <a:buAutoNum type="arabicPeriod"/>
            </a:pP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Теория пластического течения. </a:t>
            </a:r>
            <a:b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основе теории лежат уравнения, определяющие связь между напряжениями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скоростями деформациями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42092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i="1">
                                <a:latin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 smtClean="0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𝑦𝑧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𝑌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eqArr>
                      </m:e>
                    </m:d>
                  </m:oMath>
                </a14:m>
                <a:r>
                  <a:rPr lang="en-US" b="0" dirty="0" smtClean="0">
                    <a:ea typeface="Cambria Math"/>
                  </a:rPr>
                  <a:t>		</a:t>
                </a:r>
                <a:endParaRPr lang="en-US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 smtClean="0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den>
                            </m:f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𝑤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US" b="0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857403"/>
              </a:xfrm>
              <a:blipFill rotWithShape="1">
                <a:blip r:embed="rId2" cstate="print"/>
                <a:stretch>
                  <a:fillRect t="-30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67451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𝑐𝑝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𝑐𝑝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𝑐𝑝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𝑐𝑝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𝑐𝑝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𝑐𝑝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𝑦𝑧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3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  <a:ea typeface="Cambria Math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dirty="0">
                  <a:ea typeface="Cambria Math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48597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пластичности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Условия, при которых материал в рассматриваемой точке переходит из упругого состояния в пластическое, называют условиями пластичности.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При линейном напряженном состоянии условия пластичности устанавливают опытным путем. В этом случае от нуля отлично только главное напряжение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т</m:t>
                        </m:r>
                      </m:sub>
                    </m:sSub>
                    <m:r>
                      <a:rPr lang="ru-RU" b="0" i="0" smtClean="0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=0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dirty="0" smtClean="0"/>
                  <a:t> - предел текучести при растяжении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При чистом сдвиге условие пластичности, получаемое экспериментальным путем, имеет вид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/>
                        <a:ea typeface="Cambria Math"/>
                      </a:rPr>
                      <m:t>τ</m:t>
                    </m:r>
                    <m:r>
                      <a:rPr lang="ru-RU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dirty="0" smtClean="0"/>
                  <a:t> - предел текучести при чистом сдвиге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333" t="-2022" r="-1259" b="-2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1505510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8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sz="1280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12800" b="0" i="1" smtClean="0">
                          <a:latin typeface="Cambria Math"/>
                        </a:rPr>
                        <m:t>=</m:t>
                      </m:r>
                      <m:r>
                        <a:rPr lang="en-US" sz="12800" b="0" i="1" smtClean="0">
                          <a:latin typeface="Cambria Math"/>
                        </a:rPr>
                        <m:t>𝐸</m:t>
                      </m:r>
                      <m:r>
                        <a:rPr lang="en-US" sz="12800" b="0" i="1" smtClean="0">
                          <a:latin typeface="Cambria Math"/>
                        </a:rPr>
                        <m:t>(1−</m:t>
                      </m:r>
                      <m:r>
                        <a:rPr lang="en-US" sz="12800" b="0" i="1" smtClean="0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2800" b="0" i="1" smtClean="0">
                          <a:latin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1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800" b="0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sz="128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800" i="1">
                          <a:latin typeface="Cambria Math"/>
                          <a:ea typeface="Cambria Math"/>
                        </a:rPr>
                        <m:t>𝜔</m:t>
                      </m:r>
                      <m:r>
                        <a:rPr lang="en-US" sz="12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2800" b="0" i="1" smtClean="0">
                          <a:latin typeface="Cambria Math"/>
                          <a:ea typeface="Cambria Math"/>
                        </a:rPr>
                        <m:t>𝜓</m:t>
                      </m:r>
                      <m:d>
                        <m:dPr>
                          <m:ctrlPr>
                            <a:rPr lang="en-US" sz="128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8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800" b="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ru-RU" sz="6400">
                          <a:latin typeface="Cambria Math"/>
                          <a:ea typeface="Cambria Math"/>
                        </a:rPr>
                        <m:t>функция интенсивности деформации, </m:t>
                      </m:r>
                    </m:oMath>
                  </m:oMathPara>
                </a14:m>
                <a:endParaRPr lang="ru-RU" sz="640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6400">
                          <a:latin typeface="Cambria Math"/>
                          <a:ea typeface="Cambria Math"/>
                        </a:rPr>
                        <m:t>подобная такой же функции при простом растяжении </m:t>
                      </m:r>
                    </m:oMath>
                  </m:oMathPara>
                </a14:m>
                <a:endParaRPr lang="ru-RU" sz="6400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6400">
                          <a:latin typeface="Cambria Math"/>
                          <a:ea typeface="Cambria Math"/>
                        </a:rPr>
                        <m:t>и отличная от нуля только в области пластических деформаций.</m:t>
                      </m:r>
                    </m:oMath>
                  </m:oMathPara>
                </a14:m>
                <a:endParaRPr lang="ru-RU" sz="6400" dirty="0"/>
              </a:p>
              <a:p>
                <a:pPr marL="0" indent="0">
                  <a:buNone/>
                </a:pPr>
                <a:endParaRPr lang="ru-RU" sz="64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Прямоугольник 3"/>
              <p:cNvSpPr/>
              <p:nvPr/>
            </p:nvSpPr>
            <p:spPr>
              <a:xfrm>
                <a:off x="251520" y="3830349"/>
                <a:ext cx="8136904" cy="9668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+6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30349"/>
                <a:ext cx="8136904" cy="966803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Прямоугольник 4"/>
              <p:cNvSpPr/>
              <p:nvPr/>
            </p:nvSpPr>
            <p:spPr>
              <a:xfrm>
                <a:off x="539552" y="4813754"/>
                <a:ext cx="7848872" cy="999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ru-RU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𝜀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𝑦𝑧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i="1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𝑥𝑧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(1+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𝜈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813754"/>
                <a:ext cx="7848872" cy="999504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5851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Условия пластичности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Условие пластичности Треска-Сен-Венана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Пластические деформации в материале возникают. Когда максимальные касательные напряжения достигают значения, равного пределу текучести при чистом сдвиге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ru-RU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752" r="-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86543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пластичности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Условие пластичности Треска-Сен-Венана</a:t>
                </a:r>
              </a:p>
              <a:p>
                <a:pPr marL="0" indent="0">
                  <a:buNone/>
                </a:pPr>
                <a:r>
                  <a:rPr lang="ru-RU" dirty="0" smtClean="0"/>
                  <a:t>Максимальные </a:t>
                </a:r>
                <a:r>
                  <a:rPr lang="ru-RU" dirty="0"/>
                  <a:t>касательные напряжения определяются формулой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ru-RU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Подставим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  <m:r>
                      <a:rPr lang="ru-RU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=0</m:t>
                    </m:r>
                  </m:oMath>
                </a14:m>
                <a:r>
                  <a:rPr lang="ru-RU" dirty="0" smtClean="0"/>
                  <a:t>, получим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τ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𝑚𝑎𝑥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  <m:r>
                      <a:rPr lang="ru-RU" i="1">
                        <a:latin typeface="Cambria Math"/>
                        <a:ea typeface="Cambria Math"/>
                      </a:rPr>
                      <m:t>/2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ru-RU" i="1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т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5297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пластичности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Условие пластичности </a:t>
                </a:r>
                <a:r>
                  <a:rPr lang="ru-RU" b="1" i="1" dirty="0" err="1" smtClean="0"/>
                  <a:t>Губера</a:t>
                </a:r>
                <a:r>
                  <a:rPr lang="ru-RU" b="1" i="1" dirty="0" smtClean="0"/>
                  <a:t>-</a:t>
                </a:r>
                <a:r>
                  <a:rPr lang="ru-RU" b="1" i="1" dirty="0" err="1" smtClean="0"/>
                  <a:t>Мизеса</a:t>
                </a:r>
                <a:r>
                  <a:rPr lang="ru-RU" b="1" i="1" dirty="0" smtClean="0"/>
                  <a:t>-Генки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Пластические деформации в материале возникают, когда интенсивность касательных напряжений достигает некоторого постоянного для данного материала значения: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Подставим в формулу интенсивности напряжений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  <m:r>
                      <a:rPr lang="ru-RU">
                        <a:latin typeface="Cambria Math"/>
                      </a:rPr>
                      <m:t>; 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=0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𝜏</m:t>
                          </m:r>
                        </m:e>
                        <m:sub>
                          <m:r>
                            <a:rPr lang="en-US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 b="0" i="1" smtClean="0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/>
                                            </a:rPr>
                                            <m:t>т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lang="ru-RU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𝜎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т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786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пластичности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i="1" dirty="0" smtClean="0"/>
                  <a:t>Условие пластичности </a:t>
                </a:r>
                <a:r>
                  <a:rPr lang="ru-RU" b="1" i="1" dirty="0" err="1"/>
                  <a:t>Губера</a:t>
                </a:r>
                <a:r>
                  <a:rPr lang="ru-RU" b="1" i="1" dirty="0"/>
                  <a:t>-</a:t>
                </a:r>
                <a:r>
                  <a:rPr lang="ru-RU" b="1" i="1" dirty="0" err="1"/>
                  <a:t>Мизеса</a:t>
                </a:r>
                <a:r>
                  <a:rPr lang="ru-RU" b="1" i="1" dirty="0"/>
                  <a:t>-Генки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Сравнивая формулы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ru-RU" i="1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dirty="0" smtClean="0"/>
                  <a:t> делаем вывод,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ru-RU" i="1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dirty="0" smtClean="0"/>
                  <a:t>. Подставим выражение для интенсивности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касательных напряжений 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ru-RU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ru-RU" i="1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ru-RU" i="1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r>
                  <a:rPr lang="ru-RU" dirty="0" smtClean="0"/>
                  <a:t> 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  <a:ea typeface="Cambria Math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ru-RU" dirty="0" smtClean="0"/>
                  <a:t>, получим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ru-RU" sz="260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ru-RU" sz="26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26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ru-RU" sz="2600" i="1">
                                    <a:latin typeface="Cambria Math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ru-RU" sz="2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2600" i="1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600" i="1">
                                            <a:latin typeface="Cambria Math"/>
                                            <a:ea typeface="Cambria Math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6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+6</m:t>
                            </m:r>
                            <m:d>
                              <m:dPr>
                                <m:ctrlPr>
                                  <a:rPr lang="en-US" sz="2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60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60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𝑥𝑦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6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sz="26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600" b="0" i="1" smtClean="0">
                                    <a:latin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600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600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2600" i="1">
                                                <a:latin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𝜏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i="1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sz="26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6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6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6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sz="2600" i="1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endParaRPr lang="ru-RU" sz="2600" dirty="0" smtClean="0"/>
              </a:p>
              <a:p>
                <a:pPr marL="0" indent="0" algn="ctr">
                  <a:buNone/>
                </a:pPr>
                <a:r>
                  <a:rPr lang="ru-RU" sz="2600" dirty="0" smtClean="0"/>
                  <a:t>На основании формулы интенсивности напряжения запишем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sz="26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ru-RU" sz="2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ru-RU" sz="2600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sz="26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sz="2600" i="1">
                            <a:latin typeface="Cambria Math"/>
                          </a:rPr>
                          <m:t>т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40768"/>
                <a:ext cx="8229600" cy="4785395"/>
              </a:xfrm>
              <a:blipFill rotWithShape="1">
                <a:blip r:embed="rId2" cstate="print"/>
                <a:stretch>
                  <a:fillRect l="-1704" t="-2548" r="-16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2305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Направления теории пластичности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Первое направление теории пластичности: исследования всего хода развития упруго-пластических деформаций и поля напряжений в конструкции при заданном </a:t>
            </a:r>
            <a:r>
              <a:rPr lang="ru-RU" dirty="0" err="1" smtClean="0"/>
              <a:t>нагружении</a:t>
            </a:r>
            <a:r>
              <a:rPr lang="ru-RU" dirty="0" smtClean="0"/>
              <a:t>. </a:t>
            </a:r>
          </a:p>
          <a:p>
            <a:pPr marL="514350" indent="-514350">
              <a:buAutoNum type="arabicPeriod"/>
            </a:pPr>
            <a:r>
              <a:rPr lang="ru-RU" dirty="0" smtClean="0"/>
              <a:t>Иногда , это преимущественно относится к случаю, когда материал конструкции является идеально-пластическим или близким к этим свойствам, в инженерной практике ограничиваются выяснением заключительной стадии развития пластических деформаций, точнее выяснением параметров внешней нагрузки, при малейшем превышении которых происходит потеря равновесия сооружения. Второе направление: выяснение параметров такой фактически разрушающей нагрузки, или несущей способности конструкции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9579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Обобщение законов упругих и пластических деформаций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Первый основной закон – закон изменения объема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При упругих и пластических, при активных и пассивных деформациях твердого тела относительное изменение объема элемента этого тела прямо  пропорционально среднему напряжению, причем модуль объемной деформации остается постоянной величиной как в пределах, так и за пределами упругости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ср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1−2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𝜈</m:t>
                        </m:r>
                      </m:den>
                    </m:f>
                    <m:sSub>
                      <m:sSubPr>
                        <m:ctrlPr>
                          <a:rPr lang="ru-RU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ср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Второй основной закон – закон изменения формы при активной деформации. При упругих и пластических деформациях, соответствующих случаю простого </a:t>
                </a:r>
                <a:r>
                  <a:rPr lang="ru-RU" dirty="0" err="1" smtClean="0"/>
                  <a:t>нагружения</a:t>
                </a:r>
                <a:r>
                  <a:rPr lang="ru-RU" dirty="0" smtClean="0"/>
                  <a:t> для каждой точки тела, </a:t>
                </a:r>
                <a:r>
                  <a:rPr lang="ru-RU" dirty="0" err="1" smtClean="0"/>
                  <a:t>девиатор</a:t>
                </a:r>
                <a:r>
                  <a:rPr lang="ru-RU" dirty="0" smtClean="0"/>
                  <a:t> напряжений прямо пропорционален </a:t>
                </a:r>
                <a:r>
                  <a:rPr lang="ru-RU" dirty="0" err="1" smtClean="0"/>
                  <a:t>девиатору</a:t>
                </a:r>
                <a:r>
                  <a:rPr lang="ru-RU" dirty="0" smtClean="0"/>
                  <a:t> деформации,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ru-RU" b="0" i="1" smtClean="0">
                            <a:latin typeface="Cambria Math"/>
                          </a:rPr>
                          <m:t>н</m:t>
                        </m:r>
                      </m:sub>
                    </m:sSub>
                    <m:r>
                      <a:rPr lang="ru-RU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m:rPr>
                            <m:nor/>
                          </m:rPr>
                          <a:rPr lang="ru-RU" dirty="0" smtClean="0"/>
                          <m:t>деф 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ср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ср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  <a:ea typeface="Cambria Math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ср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ru-RU" dirty="0"/>
                            <m:t> 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741" t="-18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47559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Обобщение законов упругих и пластических деформаций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Третий основной закон – закон связи обобщенного напряжения с обобщенной деформацией при активном </a:t>
                </a:r>
                <a:r>
                  <a:rPr lang="ru-RU" b="1" dirty="0" err="1" smtClean="0"/>
                  <a:t>нагружении</a:t>
                </a:r>
                <a:r>
                  <a:rPr lang="ru-RU" b="1" dirty="0" smtClean="0"/>
                  <a:t>. </a:t>
                </a:r>
                <a:r>
                  <a:rPr lang="ru-RU" i="1" dirty="0" smtClean="0"/>
                  <a:t>Обобщенное напряжение, возникающее в теле при любой активной деформации (упругой и пластической), для каждого материала есть определенная функция обобщенной деформации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l-GR" b="0" i="1" smtClean="0">
                        <a:latin typeface="Cambria Math"/>
                        <a:ea typeface="Cambria Math"/>
                      </a:rPr>
                      <m:t>𝛷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b="0" i="1" dirty="0" smtClean="0">
                  <a:ea typeface="Cambria Math"/>
                </a:endParaRP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 cstate="print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047892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375</Words>
  <Application>Microsoft Office PowerPoint</Application>
  <PresentationFormat>Экран (4:3)</PresentationFormat>
  <Paragraphs>42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Теория пластичности</vt:lpstr>
      <vt:lpstr>Условия пластичности</vt:lpstr>
      <vt:lpstr>Условия пластичности</vt:lpstr>
      <vt:lpstr>Условия пластичности</vt:lpstr>
      <vt:lpstr>Условия пластичности</vt:lpstr>
      <vt:lpstr>Условия пластичности</vt:lpstr>
      <vt:lpstr>Направления теории пластичности</vt:lpstr>
      <vt:lpstr>Обобщение законов упругих и пластических деформаций</vt:lpstr>
      <vt:lpstr>Обобщение законов упругих и пластических деформаций</vt:lpstr>
      <vt:lpstr>Обобщение законов упругих и пластических деформаций</vt:lpstr>
      <vt:lpstr>Теорема А.А. Ильюшина о простом нагружении</vt:lpstr>
      <vt:lpstr>Теорема о разгрузке</vt:lpstr>
      <vt:lpstr>Теорема о разгрузке</vt:lpstr>
      <vt:lpstr>Теорема об остающихся в теле напряжениях, деформациях и перемещениях при полном снятии внешних сил</vt:lpstr>
      <vt:lpstr>Теорема о разгрузке</vt:lpstr>
      <vt:lpstr>Теорема о разгрузке</vt:lpstr>
      <vt:lpstr>Теории пластичности для определения пространственного деформирования твердых тел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пластичности</dc:title>
  <dc:creator>home</dc:creator>
  <cp:lastModifiedBy>PapkovaIV</cp:lastModifiedBy>
  <cp:revision>52</cp:revision>
  <dcterms:created xsi:type="dcterms:W3CDTF">2016-04-21T15:10:14Z</dcterms:created>
  <dcterms:modified xsi:type="dcterms:W3CDTF">2016-05-20T06:29:27Z</dcterms:modified>
</cp:coreProperties>
</file>