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8" autoAdjust="0"/>
  </p:normalViewPr>
  <p:slideViewPr>
    <p:cSldViewPr>
      <p:cViewPr>
        <p:scale>
          <a:sx n="80" d="100"/>
          <a:sy n="80" d="100"/>
        </p:scale>
        <p:origin x="-1526" y="-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4DE6-2B93-4E49-BE79-2C0DCFFF7CD5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AA019-1A5F-4CFE-B364-CE39811CE9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584175"/>
          </a:xfrm>
        </p:spPr>
        <p:txBody>
          <a:bodyPr/>
          <a:lstStyle/>
          <a:p>
            <a:r>
              <a:rPr lang="ru-RU" dirty="0" smtClean="0"/>
              <a:t>Синтез Логических Схем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Подготовил Самарский И.А</a:t>
            </a:r>
          </a:p>
          <a:p>
            <a:pPr algn="r"/>
            <a:r>
              <a:rPr lang="ru-RU" dirty="0" smtClean="0"/>
              <a:t>Студент ФТИ Б-Пмин-31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логической схемы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43808" y="5805264"/>
            <a:ext cx="360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Да-да, здесь должен быть рисунок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440160"/>
          </a:xfrm>
        </p:spPr>
        <p:txBody>
          <a:bodyPr>
            <a:normAutofit fontScale="90000"/>
          </a:bodyPr>
          <a:lstStyle/>
          <a:p>
            <a:pPr lvl="0"/>
            <a:r>
              <a:rPr lang="ru-RU" sz="2000" dirty="0" smtClean="0"/>
              <a:t>Схема устройства, полученная на основе СДНФ, изображена на рисунке 2.1, а на основе СКНФ на рисунке 2.2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Рисунок 5" descr="Схема устройства на основе СДНФ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318017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07504" y="5229200"/>
            <a:ext cx="4176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Рисунок 2.1 – Схема устройства, полученная на основе СДНФ</a:t>
            </a:r>
            <a:endParaRPr lang="ru-RU" sz="11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268760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y = f(x1,x2,x3) </a:t>
            </a:r>
            <a:r>
              <a:rPr lang="en-US" sz="1400" dirty="0" smtClean="0"/>
              <a:t>=</a:t>
            </a:r>
            <a:endParaRPr lang="ru-RU" sz="1400" dirty="0" smtClean="0"/>
          </a:p>
          <a:p>
            <a:r>
              <a:rPr lang="en-US" sz="1400" dirty="0" smtClean="0"/>
              <a:t> </a:t>
            </a:r>
            <a:r>
              <a:rPr lang="en-US" sz="1400" b="1" u="sng" dirty="0" smtClean="0"/>
              <a:t>x1</a:t>
            </a:r>
            <a:r>
              <a:rPr lang="en-US" sz="1400" dirty="0" smtClean="0"/>
              <a:t>·</a:t>
            </a:r>
            <a:r>
              <a:rPr lang="en-US" sz="1400" b="1" u="sng" dirty="0" smtClean="0"/>
              <a:t>x2</a:t>
            </a:r>
            <a:r>
              <a:rPr lang="en-US" sz="1400" dirty="0" smtClean="0"/>
              <a:t>·x3 + </a:t>
            </a:r>
            <a:r>
              <a:rPr lang="en-US" sz="1400" b="1" u="sng" dirty="0" smtClean="0"/>
              <a:t>x1</a:t>
            </a:r>
            <a:r>
              <a:rPr lang="en-US" sz="1400" dirty="0" smtClean="0"/>
              <a:t>·x2·x3 + x1·x2·</a:t>
            </a:r>
            <a:r>
              <a:rPr lang="en-US" sz="1400" b="1" u="sng" dirty="0" smtClean="0"/>
              <a:t>x3</a:t>
            </a:r>
            <a:r>
              <a:rPr lang="en-US" sz="1400" dirty="0" smtClean="0"/>
              <a:t> + </a:t>
            </a:r>
            <a:r>
              <a:rPr lang="en-US" sz="1400" dirty="0" smtClean="0"/>
              <a:t>x1·x2·x3</a:t>
            </a:r>
            <a:endParaRPr lang="ru-RU" dirty="0"/>
          </a:p>
        </p:txBody>
      </p:sp>
      <p:pic>
        <p:nvPicPr>
          <p:cNvPr id="9" name="Рисунок 8" descr="Схема устройства на основе СКНФ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3240360" cy="346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4860032" y="5229200"/>
            <a:ext cx="40324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Рисунок 2.2 – Схема устройства, полученная на основе СКНФ</a:t>
            </a:r>
            <a:endParaRPr lang="ru-RU" sz="11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16016" y="1196752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ea typeface="Calibri" pitchFamily="34" charset="0"/>
                <a:cs typeface="Arial" pitchFamily="34" charset="0"/>
              </a:rPr>
              <a:t>y = f(x1,x2,x3) =</a:t>
            </a:r>
            <a:r>
              <a:rPr lang="en-US" sz="1400" dirty="0" smtClean="0">
                <a:ea typeface="Calibri" pitchFamily="34" charset="0"/>
                <a:cs typeface="Arial" pitchFamily="34" charset="0"/>
              </a:rPr>
              <a:t>(</a:t>
            </a:r>
            <a:r>
              <a:rPr lang="en-US" sz="1400" dirty="0" smtClean="0">
                <a:ea typeface="Calibri" pitchFamily="34" charset="0"/>
                <a:cs typeface="Arial" pitchFamily="34" charset="0"/>
              </a:rPr>
              <a:t>x1+x2+x3)·(x1+</a:t>
            </a:r>
            <a:r>
              <a:rPr lang="en-US" sz="1400" b="1" i="1" u="sng" dirty="0" smtClean="0">
                <a:ea typeface="Calibri" pitchFamily="34" charset="0"/>
                <a:cs typeface="Arial" pitchFamily="34" charset="0"/>
              </a:rPr>
              <a:t>x2</a:t>
            </a:r>
            <a:r>
              <a:rPr lang="en-US" sz="1400" dirty="0" smtClean="0">
                <a:ea typeface="Calibri" pitchFamily="34" charset="0"/>
                <a:cs typeface="Arial" pitchFamily="34" charset="0"/>
              </a:rPr>
              <a:t>+x3)·(</a:t>
            </a:r>
            <a:r>
              <a:rPr lang="en-US" sz="1400" b="1" i="1" u="sng" dirty="0" smtClean="0">
                <a:ea typeface="Calibri" pitchFamily="34" charset="0"/>
                <a:cs typeface="Arial" pitchFamily="34" charset="0"/>
              </a:rPr>
              <a:t>x1</a:t>
            </a:r>
            <a:r>
              <a:rPr lang="en-US" sz="1400" dirty="0" smtClean="0">
                <a:ea typeface="Calibri" pitchFamily="34" charset="0"/>
                <a:cs typeface="Arial" pitchFamily="34" charset="0"/>
              </a:rPr>
              <a:t>+x2+x3)·(</a:t>
            </a:r>
            <a:r>
              <a:rPr lang="en-US" sz="1400" b="1" i="1" u="sng" dirty="0" smtClean="0">
                <a:ea typeface="Calibri" pitchFamily="34" charset="0"/>
                <a:cs typeface="Arial" pitchFamily="34" charset="0"/>
              </a:rPr>
              <a:t>x1</a:t>
            </a:r>
            <a:r>
              <a:rPr lang="en-US" sz="1400" dirty="0" smtClean="0">
                <a:ea typeface="Calibri" pitchFamily="34" charset="0"/>
                <a:cs typeface="Arial" pitchFamily="34" charset="0"/>
              </a:rPr>
              <a:t>+x2+</a:t>
            </a:r>
            <a:r>
              <a:rPr lang="en-US" sz="1400" b="1" i="1" u="sng" dirty="0" smtClean="0">
                <a:ea typeface="Calibri" pitchFamily="34" charset="0"/>
                <a:cs typeface="Arial" pitchFamily="34" charset="0"/>
              </a:rPr>
              <a:t>x3</a:t>
            </a:r>
            <a:r>
              <a:rPr lang="en-US" sz="1400" dirty="0" smtClean="0">
                <a:ea typeface="Calibri" pitchFamily="34" charset="0"/>
                <a:cs typeface="Arial" pitchFamily="34" charset="0"/>
              </a:rPr>
              <a:t>)</a:t>
            </a:r>
            <a:endParaRPr lang="ru-RU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ru-RU" sz="3200" dirty="0" smtClean="0">
                <a:cs typeface="Arial" pitchFamily="34" charset="0"/>
              </a:rPr>
              <a:t>Упрощение схемы</a:t>
            </a:r>
            <a:endParaRPr lang="en-US" sz="3200" dirty="0" smtClean="0">
              <a:cs typeface="Arial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39552" y="119675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целью упрощения цифрового устройства применяют минимизацию функций. Используя законы алгебры логики, можно упростить исходную функцию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en-US" dirty="0" smtClean="0"/>
              <a:t>y(x1,x2,x3) = </a:t>
            </a:r>
            <a:r>
              <a:rPr lang="en-US" u="sng" dirty="0" smtClean="0"/>
              <a:t>x1</a:t>
            </a:r>
            <a:r>
              <a:rPr lang="en-US" dirty="0" smtClean="0"/>
              <a:t>·</a:t>
            </a:r>
            <a:r>
              <a:rPr lang="en-US" u="sng" dirty="0" smtClean="0"/>
              <a:t>x2</a:t>
            </a:r>
            <a:r>
              <a:rPr lang="en-US" dirty="0" smtClean="0"/>
              <a:t>·x3 + </a:t>
            </a:r>
            <a:r>
              <a:rPr lang="en-US" u="sng" dirty="0" smtClean="0"/>
              <a:t>x1</a:t>
            </a:r>
            <a:r>
              <a:rPr lang="en-US" dirty="0" smtClean="0"/>
              <a:t>·x2·x3 + x1·x2·</a:t>
            </a:r>
            <a:r>
              <a:rPr lang="en-US" u="sng" dirty="0" smtClean="0"/>
              <a:t>x3</a:t>
            </a:r>
            <a:r>
              <a:rPr lang="en-US" dirty="0" smtClean="0"/>
              <a:t> + x1·x2·x3 =</a:t>
            </a:r>
            <a:endParaRPr lang="ru-RU" dirty="0" smtClean="0"/>
          </a:p>
          <a:p>
            <a:r>
              <a:rPr lang="en-US" dirty="0" smtClean="0"/>
              <a:t>= </a:t>
            </a:r>
            <a:r>
              <a:rPr lang="en-US" u="sng" dirty="0" smtClean="0"/>
              <a:t>x1</a:t>
            </a:r>
            <a:r>
              <a:rPr lang="en-US" dirty="0" smtClean="0"/>
              <a:t>·x3·(</a:t>
            </a:r>
            <a:r>
              <a:rPr lang="en-US" u="sng" dirty="0" smtClean="0"/>
              <a:t>x2</a:t>
            </a:r>
            <a:r>
              <a:rPr lang="en-US" dirty="0" smtClean="0"/>
              <a:t>+x2) + x1·x2·(</a:t>
            </a:r>
            <a:r>
              <a:rPr lang="en-US" u="sng" dirty="0" smtClean="0"/>
              <a:t>x3</a:t>
            </a:r>
            <a:r>
              <a:rPr lang="en-US" dirty="0" smtClean="0"/>
              <a:t>+x3) = </a:t>
            </a:r>
            <a:r>
              <a:rPr lang="en-US" u="sng" dirty="0" smtClean="0"/>
              <a:t>x1</a:t>
            </a:r>
            <a:r>
              <a:rPr lang="en-US" dirty="0" smtClean="0"/>
              <a:t>·x3 + </a:t>
            </a:r>
            <a:r>
              <a:rPr lang="en-US" dirty="0" smtClean="0"/>
              <a:t>x1·x2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 основе полученного выражения составим новую схему устройства (рисунок 2.3).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1" name="Рисунок 10" descr="Схема устройства после минимизации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789040"/>
            <a:ext cx="3996055" cy="192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1475656" y="5877272"/>
            <a:ext cx="5976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Рисунок 2.3 – Схема устройства, полученная после минимизации логической функции</a:t>
            </a:r>
            <a:endParaRPr lang="ru-RU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7"/>
            <a:ext cx="8219256" cy="2664296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Что такое </a:t>
            </a:r>
            <a:r>
              <a:rPr lang="ru-RU" sz="2800" b="1" dirty="0" smtClean="0"/>
              <a:t>логическая схемы </a:t>
            </a:r>
            <a:r>
              <a:rPr lang="ru-RU" sz="2800" dirty="0" smtClean="0"/>
              <a:t>и из каких элементов она состоит и как её синтезировать</a:t>
            </a:r>
          </a:p>
          <a:p>
            <a:r>
              <a:rPr lang="ru-RU" sz="2800" dirty="0" smtClean="0"/>
              <a:t>Что такое </a:t>
            </a:r>
            <a:r>
              <a:rPr lang="ru-RU" sz="2800" b="1" dirty="0" smtClean="0"/>
              <a:t>функционально полная система </a:t>
            </a:r>
            <a:r>
              <a:rPr lang="ru-RU" sz="2800" dirty="0" smtClean="0"/>
              <a:t>или </a:t>
            </a:r>
            <a:r>
              <a:rPr lang="ru-RU" sz="2800" b="1" dirty="0" smtClean="0"/>
              <a:t>базис</a:t>
            </a:r>
            <a:endParaRPr lang="ru-RU" sz="2800" dirty="0" smtClean="0"/>
          </a:p>
          <a:p>
            <a:pPr lvl="1"/>
            <a:r>
              <a:rPr lang="ru-RU" dirty="0" smtClean="0"/>
              <a:t>Какие существую базисы</a:t>
            </a:r>
          </a:p>
          <a:p>
            <a:pPr lvl="1"/>
            <a:r>
              <a:rPr lang="ru-RU" dirty="0" smtClean="0"/>
              <a:t>Что такое </a:t>
            </a:r>
            <a:r>
              <a:rPr lang="ru-RU" b="1" dirty="0" smtClean="0"/>
              <a:t>избыточный базис</a:t>
            </a:r>
            <a:endParaRPr lang="ru-RU" dirty="0" smtClean="0"/>
          </a:p>
          <a:p>
            <a:pPr lvl="1">
              <a:buNone/>
            </a:pP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6" y="3717032"/>
            <a:ext cx="8136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 smtClean="0"/>
              <a:t>    Что требуется для разработки логической схемы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 smtClean="0"/>
              <a:t>    Кратко рассмотрим что такое </a:t>
            </a:r>
            <a:r>
              <a:rPr lang="ru-RU" sz="2600" b="1" dirty="0" smtClean="0"/>
              <a:t>СНДФ</a:t>
            </a:r>
            <a:r>
              <a:rPr lang="ru-RU" sz="2600" dirty="0" smtClean="0"/>
              <a:t> и </a:t>
            </a:r>
            <a:r>
              <a:rPr lang="ru-RU" sz="2600" b="1" dirty="0" smtClean="0"/>
              <a:t>СКНФ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 smtClean="0"/>
              <a:t>    </a:t>
            </a:r>
            <a:r>
              <a:rPr lang="ru-RU" sz="2600" b="1" dirty="0" smtClean="0"/>
              <a:t>Графическое представление </a:t>
            </a:r>
            <a:r>
              <a:rPr lang="ru-RU" sz="2600" dirty="0" smtClean="0"/>
              <a:t>логических элементов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 smtClean="0"/>
              <a:t>    </a:t>
            </a:r>
            <a:r>
              <a:rPr lang="ru-RU" sz="2600" b="1" dirty="0" smtClean="0"/>
              <a:t>Построение</a:t>
            </a:r>
            <a:r>
              <a:rPr lang="ru-RU" sz="2600" dirty="0" smtClean="0"/>
              <a:t> логической </a:t>
            </a:r>
            <a:r>
              <a:rPr lang="ru-RU" sz="2600" b="1" dirty="0" smtClean="0"/>
              <a:t>схемы </a:t>
            </a:r>
            <a:r>
              <a:rPr lang="ru-RU" sz="2600" dirty="0" smtClean="0"/>
              <a:t>и упрощение её</a:t>
            </a:r>
            <a:endParaRPr 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Логические схемы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3924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/>
              <a:t>Логические схемы(Л.С)</a:t>
            </a:r>
            <a:r>
              <a:rPr lang="ru-RU" sz="1800" dirty="0" smtClean="0"/>
              <a:t> - </a:t>
            </a:r>
            <a:r>
              <a:rPr lang="ru-RU" sz="1800" dirty="0" smtClean="0"/>
              <a:t>физ. устройства</a:t>
            </a:r>
            <a:r>
              <a:rPr lang="ru-RU" sz="1800" dirty="0" smtClean="0"/>
              <a:t>, реализующие функции </a:t>
            </a:r>
            <a:r>
              <a:rPr lang="ru-RU" sz="1800" dirty="0" err="1" smtClean="0"/>
              <a:t>матем</a:t>
            </a:r>
            <a:r>
              <a:rPr lang="ru-RU" sz="1800" dirty="0" smtClean="0"/>
              <a:t>. логики.	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Они подразделяются на </a:t>
            </a:r>
            <a:r>
              <a:rPr lang="ru-RU" sz="1800" b="1" dirty="0" smtClean="0"/>
              <a:t>2 вида</a:t>
            </a:r>
            <a:r>
              <a:rPr lang="ru-RU" sz="1800" dirty="0" smtClean="0"/>
              <a:t>:</a:t>
            </a:r>
          </a:p>
          <a:p>
            <a:r>
              <a:rPr lang="ru-RU" sz="1800" b="1" dirty="0" smtClean="0"/>
              <a:t>С памятью </a:t>
            </a:r>
            <a:r>
              <a:rPr lang="ru-RU" sz="1800" dirty="0" smtClean="0"/>
              <a:t>(</a:t>
            </a:r>
            <a:r>
              <a:rPr lang="ru-RU" sz="1800" i="1" dirty="0" smtClean="0"/>
              <a:t>память позволяет </a:t>
            </a:r>
            <a:r>
              <a:rPr lang="ru-RU" sz="1800" i="1" dirty="0" smtClean="0"/>
              <a:t>запоминать </a:t>
            </a:r>
            <a:r>
              <a:rPr lang="ru-RU" sz="1800" i="1" dirty="0" smtClean="0"/>
              <a:t>промежуточные </a:t>
            </a:r>
            <a:r>
              <a:rPr lang="ru-RU" sz="1800" i="1" dirty="0" smtClean="0"/>
              <a:t>состояния обработки и учитывать их значения в дальнейших </a:t>
            </a:r>
            <a:r>
              <a:rPr lang="ru-RU" sz="1800" i="1" dirty="0" smtClean="0"/>
              <a:t>преобразованиях</a:t>
            </a:r>
            <a:r>
              <a:rPr lang="ru-RU" sz="1800" dirty="0" smtClean="0"/>
              <a:t>)</a:t>
            </a:r>
          </a:p>
          <a:p>
            <a:r>
              <a:rPr lang="ru-RU" sz="1800" b="1" dirty="0" smtClean="0"/>
              <a:t>Без памяти </a:t>
            </a:r>
            <a:r>
              <a:rPr lang="ru-RU" sz="1800" dirty="0" smtClean="0"/>
              <a:t>(</a:t>
            </a:r>
            <a:r>
              <a:rPr lang="ru-RU" sz="1800" i="1" dirty="0" smtClean="0"/>
              <a:t>значения выходных сигналов поступающими на входы определяются в этот же момент времени</a:t>
            </a:r>
            <a:r>
              <a:rPr lang="ru-RU" sz="1800" dirty="0" smtClean="0"/>
              <a:t>)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Синтезом логической </a:t>
            </a:r>
            <a:r>
              <a:rPr lang="ru-RU" sz="1800" dirty="0" smtClean="0"/>
              <a:t>- это процедура </a:t>
            </a:r>
            <a:r>
              <a:rPr lang="ru-RU" sz="1800" i="1" dirty="0" smtClean="0"/>
              <a:t>получения логической схемы</a:t>
            </a:r>
            <a:r>
              <a:rPr lang="ru-RU" sz="1800" dirty="0" smtClean="0"/>
              <a:t>, реализующую заданную логическую функцию. При синтезе логических схем </a:t>
            </a:r>
            <a:r>
              <a:rPr lang="ru-RU" sz="1800" i="1" dirty="0" smtClean="0"/>
              <a:t>используют </a:t>
            </a:r>
            <a:r>
              <a:rPr lang="ru-RU" sz="1800" b="1" i="1" dirty="0" smtClean="0"/>
              <a:t>логические элементы</a:t>
            </a:r>
            <a:r>
              <a:rPr lang="ru-RU" sz="1800" i="1" dirty="0" smtClean="0"/>
              <a:t>. </a:t>
            </a:r>
          </a:p>
          <a:p>
            <a:pPr>
              <a:buNone/>
            </a:pPr>
            <a:r>
              <a:rPr lang="ru-RU" sz="1800" b="1" dirty="0" smtClean="0"/>
              <a:t>Логический элемент(Л.Э)</a:t>
            </a:r>
            <a:r>
              <a:rPr lang="ru-RU" sz="1800" dirty="0" smtClean="0"/>
              <a:t> – это логическая схема, выполняющая </a:t>
            </a:r>
            <a:r>
              <a:rPr lang="ru-RU" sz="1800" dirty="0" smtClean="0"/>
              <a:t>одну </a:t>
            </a:r>
            <a:r>
              <a:rPr lang="ru-RU" sz="1800" dirty="0" smtClean="0"/>
              <a:t>элементарную логическую операцию. </a:t>
            </a:r>
            <a:endParaRPr lang="ru-RU" sz="1800" i="1" dirty="0" smtClean="0"/>
          </a:p>
          <a:p>
            <a:pPr>
              <a:buNone/>
            </a:pP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схемы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16024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Л. с. может быть представлена в виде </a:t>
            </a:r>
            <a:r>
              <a:rPr lang="ru-RU" sz="2000" b="1" dirty="0" smtClean="0"/>
              <a:t>многополюсника</a:t>
            </a:r>
            <a:r>
              <a:rPr lang="ru-RU" sz="2000" dirty="0" smtClean="0"/>
              <a:t> (рис. 1), на </a:t>
            </a:r>
            <a:r>
              <a:rPr lang="ru-RU" sz="2000" dirty="0" smtClean="0"/>
              <a:t>который </a:t>
            </a:r>
            <a:r>
              <a:rPr lang="ru-RU" sz="2000" dirty="0" smtClean="0"/>
              <a:t>поступает </a:t>
            </a:r>
            <a:r>
              <a:rPr lang="en-US" sz="2000" b="1" i="1" dirty="0" err="1" smtClean="0"/>
              <a:t>n</a:t>
            </a:r>
            <a:r>
              <a:rPr lang="ru-RU" sz="2000" b="1" dirty="0" smtClean="0"/>
              <a:t> входных сигналов </a:t>
            </a:r>
            <a:r>
              <a:rPr lang="ru-RU" sz="2000" dirty="0" smtClean="0"/>
              <a:t>и с </a:t>
            </a:r>
            <a:r>
              <a:rPr lang="ru-RU" sz="2000" dirty="0" smtClean="0"/>
              <a:t>которого </a:t>
            </a:r>
            <a:r>
              <a:rPr lang="ru-RU" sz="2000" dirty="0" smtClean="0"/>
              <a:t>снимается</a:t>
            </a:r>
            <a:r>
              <a:rPr lang="ru-RU" sz="2000" b="1" dirty="0" smtClean="0"/>
              <a:t> </a:t>
            </a:r>
            <a:r>
              <a:rPr lang="ru-RU" sz="2000" b="1" i="1" dirty="0" smtClean="0"/>
              <a:t>т</a:t>
            </a:r>
            <a:r>
              <a:rPr lang="ru-RU" sz="2000" b="1" dirty="0" smtClean="0"/>
              <a:t> выходных сигналов</a:t>
            </a:r>
            <a:r>
              <a:rPr lang="ru-RU" sz="2000" dirty="0" smtClean="0"/>
              <a:t>. При этом как независимые </a:t>
            </a:r>
            <a:r>
              <a:rPr lang="ru-RU" sz="2000" dirty="0" smtClean="0"/>
              <a:t>переменные </a:t>
            </a:r>
            <a:r>
              <a:rPr lang="ru-RU" sz="2000" dirty="0" smtClean="0"/>
              <a:t>Х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,......, </a:t>
            </a:r>
            <a:r>
              <a:rPr lang="ru-RU" sz="2000" dirty="0" err="1" smtClean="0"/>
              <a:t>Х</a:t>
            </a:r>
            <a:r>
              <a:rPr lang="ru-RU" sz="2000" i="1" baseline="-25000" dirty="0" err="1" smtClean="0"/>
              <a:t>n</a:t>
            </a:r>
            <a:r>
              <a:rPr lang="ru-RU" sz="2000" dirty="0" smtClean="0"/>
              <a:t>, так и </a:t>
            </a:r>
            <a:r>
              <a:rPr lang="ru-RU" sz="2000" dirty="0" smtClean="0"/>
              <a:t>функции </a:t>
            </a:r>
            <a:r>
              <a:rPr lang="ru-RU" sz="2000" dirty="0" smtClean="0"/>
              <a:t>Y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,..., </a:t>
            </a:r>
            <a:r>
              <a:rPr lang="ru-RU" sz="2000" dirty="0" err="1" smtClean="0"/>
              <a:t>Y</a:t>
            </a:r>
            <a:r>
              <a:rPr lang="ru-RU" sz="2000" i="1" baseline="-25000" dirty="0" err="1" smtClean="0"/>
              <a:t>n</a:t>
            </a:r>
            <a:r>
              <a:rPr lang="ru-RU" sz="2000" dirty="0" smtClean="0"/>
              <a:t>, </a:t>
            </a:r>
            <a:r>
              <a:rPr lang="ru-RU" sz="2000" dirty="0" smtClean="0"/>
              <a:t>могут принимать значения </a:t>
            </a:r>
            <a:r>
              <a:rPr lang="ru-RU" sz="2000" dirty="0" smtClean="0"/>
              <a:t>только из одного и того же конечного множества значений.</a:t>
            </a: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Рисунок 5" descr="2552-1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429000"/>
            <a:ext cx="2383130" cy="271022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35896" y="39330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 smtClean="0"/>
              <a:t>Многопо́люсник</a:t>
            </a:r>
            <a:r>
              <a:rPr lang="ru-RU" dirty="0" smtClean="0"/>
              <a:t> — электрическая цепь, содержащая несколько точек (полюсов, портов) для соединения с другими цепями.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Базисы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Набор логических функций, с помощью которого можно представить любую функцию называют </a:t>
            </a:r>
            <a:r>
              <a:rPr lang="ru-RU" sz="2400" b="1" dirty="0" smtClean="0"/>
              <a:t>функционально полной системой</a:t>
            </a:r>
            <a:r>
              <a:rPr lang="ru-RU" sz="2400" dirty="0" smtClean="0"/>
              <a:t> или </a:t>
            </a:r>
            <a:r>
              <a:rPr lang="ru-RU" sz="2400" b="1" dirty="0" smtClean="0"/>
              <a:t>базисом</a:t>
            </a:r>
            <a:r>
              <a:rPr lang="ru-RU" sz="2400" b="1" dirty="0" smtClean="0"/>
              <a:t>.</a:t>
            </a:r>
          </a:p>
          <a:p>
            <a:pPr>
              <a:buNone/>
            </a:pPr>
            <a:r>
              <a:rPr lang="ru-RU" sz="2400" dirty="0" smtClean="0"/>
              <a:t>Примеры различных базисов:</a:t>
            </a:r>
          </a:p>
          <a:p>
            <a:pPr lvl="1"/>
            <a:r>
              <a:rPr lang="ru-RU" sz="2400" dirty="0" smtClean="0"/>
              <a:t>И, </a:t>
            </a:r>
            <a:r>
              <a:rPr lang="ru-RU" sz="2400" u="sng" dirty="0" smtClean="0"/>
              <a:t>ИЛИ</a:t>
            </a:r>
            <a:r>
              <a:rPr lang="ru-RU" sz="2400" dirty="0" smtClean="0"/>
              <a:t>, </a:t>
            </a:r>
            <a:r>
              <a:rPr lang="ru-RU" sz="2400" dirty="0" smtClean="0"/>
              <a:t>НЕ</a:t>
            </a:r>
          </a:p>
          <a:p>
            <a:pPr lvl="1"/>
            <a:r>
              <a:rPr lang="ru-RU" sz="2400" dirty="0" smtClean="0"/>
              <a:t>И, НЕ </a:t>
            </a:r>
          </a:p>
          <a:p>
            <a:pPr lvl="1"/>
            <a:r>
              <a:rPr lang="ru-RU" sz="2400" dirty="0" smtClean="0"/>
              <a:t>ИЛИ, НЕ </a:t>
            </a:r>
            <a:endParaRPr lang="ru-RU" sz="2400" dirty="0" smtClean="0"/>
          </a:p>
          <a:p>
            <a:pPr lvl="1"/>
            <a:r>
              <a:rPr lang="ru-RU" sz="2400" dirty="0" smtClean="0"/>
              <a:t>И многие другие</a:t>
            </a:r>
            <a:endParaRPr lang="ru-RU" sz="2400" dirty="0" smtClean="0"/>
          </a:p>
          <a:p>
            <a:pPr lvl="1">
              <a:buNone/>
            </a:pPr>
            <a:endParaRPr lang="ru-RU" sz="24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4653136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Базис называется </a:t>
            </a:r>
            <a:r>
              <a:rPr lang="ru-RU" sz="2400" b="1" dirty="0" smtClean="0"/>
              <a:t>избыточным, </a:t>
            </a:r>
            <a:r>
              <a:rPr lang="ru-RU" sz="2400" dirty="0" smtClean="0"/>
              <a:t>если какую либо функцию из неё можно исключить. Например, в И, ИЛИ, НЕ можно исключить ИЛИ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Синтез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772816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Для синтеза логической схемы необходима </a:t>
            </a:r>
            <a:r>
              <a:rPr lang="ru-RU" dirty="0" smtClean="0"/>
              <a:t>таблица истинности(Т.И), </a:t>
            </a:r>
            <a:r>
              <a:rPr lang="ru-RU" dirty="0" smtClean="0"/>
              <a:t>которая </a:t>
            </a:r>
            <a:r>
              <a:rPr lang="ru-RU" dirty="0" err="1" smtClean="0"/>
              <a:t>вялется</a:t>
            </a:r>
            <a:r>
              <a:rPr lang="ru-RU" dirty="0" smtClean="0"/>
              <a:t> исходной информации для построения логической схемы на основе логических элементов «И», «ИЛИ», «НЕ».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Построение происходит в несколько этапов: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На основе Т.И </a:t>
            </a:r>
            <a:r>
              <a:rPr lang="ru-RU" b="1" dirty="0" smtClean="0"/>
              <a:t>записывают</a:t>
            </a:r>
            <a:r>
              <a:rPr lang="ru-RU" dirty="0" smtClean="0"/>
              <a:t> логическое выражение</a:t>
            </a:r>
          </a:p>
          <a:p>
            <a:pPr lvl="1">
              <a:buFont typeface="Arial" pitchFamily="34" charset="0"/>
              <a:buChar char="•"/>
            </a:pPr>
            <a:r>
              <a:rPr lang="ru-RU" b="1" dirty="0" smtClean="0"/>
              <a:t>Минимизируют</a:t>
            </a:r>
            <a:r>
              <a:rPr lang="ru-RU" dirty="0" smtClean="0"/>
              <a:t> логическое выражение с целью упрощения</a:t>
            </a:r>
          </a:p>
          <a:p>
            <a:pPr lvl="1">
              <a:buFont typeface="Arial" pitchFamily="34" charset="0"/>
              <a:buChar char="•"/>
            </a:pPr>
            <a:r>
              <a:rPr lang="ru-RU" b="1" dirty="0" smtClean="0"/>
              <a:t>Разрабатывают</a:t>
            </a:r>
            <a:r>
              <a:rPr lang="ru-RU" dirty="0" smtClean="0"/>
              <a:t> схему, реализующую полеченной логическое выражение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Совершенная дизъюнктивная нормальная форма (</a:t>
            </a:r>
            <a:r>
              <a:rPr lang="ru-RU" sz="2400" b="1" dirty="0" smtClean="0"/>
              <a:t>СДНФ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95536" y="3933056"/>
          <a:ext cx="2960012" cy="1890519"/>
        </p:xfrm>
        <a:graphic>
          <a:graphicData uri="http://schemas.openxmlformats.org/drawingml/2006/table">
            <a:tbl>
              <a:tblPr/>
              <a:tblGrid>
                <a:gridCol w="740003"/>
                <a:gridCol w="740003"/>
                <a:gridCol w="740003"/>
                <a:gridCol w="740003"/>
              </a:tblGrid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x1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x2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x3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y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i="1" u="sng">
                          <a:latin typeface="Arial"/>
                          <a:ea typeface="Calibri"/>
                        </a:rPr>
                        <a:t>0</a:t>
                      </a:r>
                      <a:endParaRPr lang="ru-RU" sz="1200">
                        <a:latin typeface="Arial"/>
                        <a:ea typeface="Calibri"/>
                      </a:endParaRP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i="1" u="sng" dirty="0">
                          <a:latin typeface="Arial"/>
                          <a:ea typeface="Calibri"/>
                        </a:rPr>
                        <a:t>0</a:t>
                      </a:r>
                      <a:endParaRPr lang="ru-RU" sz="1200" dirty="0">
                        <a:latin typeface="Arial"/>
                        <a:ea typeface="Calibri"/>
                      </a:endParaRP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i="1" u="sng" dirty="0">
                          <a:latin typeface="Arial"/>
                          <a:ea typeface="Calibri"/>
                        </a:rPr>
                        <a:t>0</a:t>
                      </a:r>
                      <a:endParaRPr lang="ru-RU" sz="1200" dirty="0">
                        <a:latin typeface="Arial"/>
                        <a:ea typeface="Calibri"/>
                      </a:endParaRP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i="1" u="sng">
                          <a:latin typeface="Arial"/>
                          <a:ea typeface="Calibri"/>
                        </a:rPr>
                        <a:t>0</a:t>
                      </a:r>
                      <a:endParaRPr lang="ru-RU" sz="1200">
                        <a:latin typeface="Arial"/>
                        <a:ea typeface="Calibri"/>
                      </a:endParaRP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4000" marR="74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4021" y="979937"/>
            <a:ext cx="849645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Функция представляется </a:t>
            </a:r>
            <a:r>
              <a:rPr lang="ru-RU" b="1" dirty="0" smtClean="0"/>
              <a:t>суммой групп</a:t>
            </a:r>
            <a:r>
              <a:rPr lang="ru-RU" dirty="0" smtClean="0"/>
              <a:t>. </a:t>
            </a:r>
            <a:r>
              <a:rPr lang="ru-RU" dirty="0" smtClean="0"/>
              <a:t>Каждая группа </a:t>
            </a:r>
            <a:r>
              <a:rPr lang="ru-RU" b="1" dirty="0" smtClean="0"/>
              <a:t>состоит из </a:t>
            </a:r>
            <a:endParaRPr lang="ru-RU" b="1" dirty="0" smtClean="0"/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/>
              <a:t>произведения</a:t>
            </a:r>
            <a:r>
              <a:rPr lang="ru-RU" dirty="0" smtClean="0"/>
              <a:t>, в которую входят все переменные</a:t>
            </a:r>
            <a:r>
              <a:rPr lang="ru-RU" dirty="0" smtClean="0"/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Например: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f(x1,x2,x3) = (x1·x2·x3) + (x1·x2·x3) + (x1·x2·x3</a:t>
            </a:r>
            <a:r>
              <a:rPr lang="en-US" dirty="0" smtClean="0"/>
              <a:t>)</a:t>
            </a:r>
            <a:endParaRPr lang="ru-RU" dirty="0" smtClean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/>
              <a:t>СДНФ</a:t>
            </a:r>
            <a:r>
              <a:rPr lang="ru-RU" dirty="0" smtClean="0"/>
              <a:t> составляется на основе таблицы истинности по следующему правилу: </a:t>
            </a:r>
            <a:endParaRPr lang="ru-RU" dirty="0" smtClean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для </a:t>
            </a:r>
            <a:r>
              <a:rPr lang="ru-RU" dirty="0" smtClean="0"/>
              <a:t>каждого набора переменных, при котором </a:t>
            </a:r>
            <a:r>
              <a:rPr lang="ru-RU" b="1" dirty="0" smtClean="0"/>
              <a:t>функция равна 1</a:t>
            </a:r>
            <a:r>
              <a:rPr lang="ru-RU" dirty="0" smtClean="0"/>
              <a:t>, </a:t>
            </a:r>
            <a:r>
              <a:rPr lang="ru-RU" dirty="0" smtClean="0"/>
              <a:t>записывается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 </a:t>
            </a:r>
            <a:r>
              <a:rPr lang="ru-RU" b="1" dirty="0" smtClean="0"/>
              <a:t>произведение</a:t>
            </a:r>
            <a:r>
              <a:rPr lang="ru-RU" dirty="0" smtClean="0"/>
              <a:t>, в котором </a:t>
            </a:r>
            <a:r>
              <a:rPr lang="ru-RU" b="1" dirty="0" smtClean="0"/>
              <a:t>с отрицанием берутся переменные</a:t>
            </a:r>
            <a:r>
              <a:rPr lang="ru-RU" dirty="0" smtClean="0"/>
              <a:t>, имеющие </a:t>
            </a:r>
            <a:r>
              <a:rPr lang="ru-RU" b="1" dirty="0" smtClean="0"/>
              <a:t>значение «0».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5949280"/>
            <a:ext cx="35442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/>
              <a:t>Таблица 2.1 – Заданная таблица истинности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63888" y="42210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СДНФ</a:t>
            </a:r>
            <a:r>
              <a:rPr lang="ru-RU" dirty="0" smtClean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y = f(x1,x2,x3) = </a:t>
            </a:r>
            <a:r>
              <a:rPr lang="en-US" u="sng" dirty="0" smtClean="0"/>
              <a:t>x1</a:t>
            </a:r>
            <a:r>
              <a:rPr lang="en-US" dirty="0" smtClean="0"/>
              <a:t>·</a:t>
            </a:r>
            <a:r>
              <a:rPr lang="en-US" u="sng" dirty="0" smtClean="0"/>
              <a:t>x2</a:t>
            </a:r>
            <a:r>
              <a:rPr lang="en-US" dirty="0" smtClean="0"/>
              <a:t>·x3 + </a:t>
            </a:r>
            <a:r>
              <a:rPr lang="en-US" u="sng" dirty="0" smtClean="0"/>
              <a:t>x1</a:t>
            </a:r>
            <a:r>
              <a:rPr lang="en-US" dirty="0" smtClean="0"/>
              <a:t>·x2·x3 + x1·x2·</a:t>
            </a:r>
            <a:r>
              <a:rPr lang="en-US" u="sng" dirty="0" smtClean="0"/>
              <a:t>x3</a:t>
            </a:r>
            <a:r>
              <a:rPr lang="en-US" dirty="0" smtClean="0"/>
              <a:t> + x1·x2·x3.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Совершенная конъюнктивная нормальная форма (СКНФ)</a:t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908721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Функция представляется </a:t>
            </a:r>
            <a:r>
              <a:rPr lang="ru-RU" b="1" dirty="0" smtClean="0"/>
              <a:t>произведением групп</a:t>
            </a:r>
            <a:r>
              <a:rPr lang="ru-RU" dirty="0" smtClean="0"/>
              <a:t>. Каждая группа </a:t>
            </a:r>
            <a:r>
              <a:rPr lang="ru-RU" b="1" dirty="0" smtClean="0"/>
              <a:t>состоит из суммы</a:t>
            </a:r>
            <a:r>
              <a:rPr lang="ru-RU" dirty="0" smtClean="0"/>
              <a:t>, в которую входят все переменные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smtClean="0"/>
              <a:t>Например</a:t>
            </a:r>
            <a:r>
              <a:rPr lang="ru-RU" dirty="0" smtClean="0"/>
              <a:t>:</a:t>
            </a:r>
          </a:p>
          <a:p>
            <a:r>
              <a:rPr lang="ru-RU" dirty="0" err="1" smtClean="0"/>
              <a:t>f</a:t>
            </a:r>
            <a:r>
              <a:rPr lang="ru-RU" dirty="0" smtClean="0"/>
              <a:t>(x1,x2,x3) = (x1+x2+x3)·(</a:t>
            </a:r>
            <a:r>
              <a:rPr lang="ru-RU" dirty="0" err="1" smtClean="0"/>
              <a:t>x1+x2+x3</a:t>
            </a:r>
            <a:r>
              <a:rPr lang="ru-RU" dirty="0" smtClean="0"/>
              <a:t>)·(</a:t>
            </a:r>
            <a:r>
              <a:rPr lang="ru-RU" dirty="0" err="1" smtClean="0"/>
              <a:t>x1+x2+x3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b="1" dirty="0" smtClean="0"/>
              <a:t>СКНФ</a:t>
            </a:r>
            <a:r>
              <a:rPr lang="ru-RU" dirty="0" smtClean="0"/>
              <a:t> составляется на основе таблицы истинности по правилу: для каждого набора переменных, при котором </a:t>
            </a:r>
            <a:r>
              <a:rPr lang="ru-RU" b="1" dirty="0" smtClean="0"/>
              <a:t>функция равна 0</a:t>
            </a:r>
            <a:r>
              <a:rPr lang="ru-RU" dirty="0" smtClean="0"/>
              <a:t>, записывается </a:t>
            </a:r>
            <a:r>
              <a:rPr lang="ru-RU" b="1" dirty="0" smtClean="0"/>
              <a:t>сумма</a:t>
            </a:r>
            <a:r>
              <a:rPr lang="ru-RU" dirty="0" smtClean="0"/>
              <a:t>, в которой </a:t>
            </a:r>
            <a:r>
              <a:rPr lang="ru-RU" b="1" dirty="0" smtClean="0"/>
              <a:t>с отрицанием берутся переменные</a:t>
            </a:r>
            <a:r>
              <a:rPr lang="ru-RU" dirty="0" smtClean="0"/>
              <a:t>, имеющие значение </a:t>
            </a:r>
            <a:r>
              <a:rPr lang="ru-RU" b="1" dirty="0" smtClean="0"/>
              <a:t>«1»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39552" y="3645024"/>
          <a:ext cx="3187704" cy="2050542"/>
        </p:xfrm>
        <a:graphic>
          <a:graphicData uri="http://schemas.openxmlformats.org/drawingml/2006/table">
            <a:tbl>
              <a:tblPr/>
              <a:tblGrid>
                <a:gridCol w="796926"/>
                <a:gridCol w="796926"/>
                <a:gridCol w="796926"/>
                <a:gridCol w="796926"/>
              </a:tblGrid>
              <a:tr h="224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Arial"/>
                          <a:ea typeface="Calibri"/>
                        </a:rPr>
                        <a:t>x1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x2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x3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y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i="1" u="sng">
                          <a:latin typeface="Arial"/>
                          <a:ea typeface="Calibri"/>
                        </a:rPr>
                        <a:t>1</a:t>
                      </a:r>
                      <a:endParaRPr lang="ru-RU" sz="1300">
                        <a:latin typeface="Arial"/>
                        <a:ea typeface="Calibri"/>
                      </a:endParaRP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i="1" u="sng">
                          <a:latin typeface="Arial"/>
                          <a:ea typeface="Calibri"/>
                        </a:rPr>
                        <a:t>1</a:t>
                      </a:r>
                      <a:endParaRPr lang="ru-RU" sz="1300">
                        <a:latin typeface="Arial"/>
                        <a:ea typeface="Calibri"/>
                      </a:endParaRP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i="1" u="sng">
                          <a:latin typeface="Arial"/>
                          <a:ea typeface="Calibri"/>
                        </a:rPr>
                        <a:t>1</a:t>
                      </a:r>
                      <a:endParaRPr lang="ru-RU" sz="1300">
                        <a:latin typeface="Arial"/>
                        <a:ea typeface="Calibri"/>
                      </a:endParaRP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i="1" u="sng">
                          <a:latin typeface="Arial"/>
                          <a:ea typeface="Calibri"/>
                        </a:rPr>
                        <a:t>1</a:t>
                      </a:r>
                      <a:endParaRPr lang="ru-RU" sz="1300">
                        <a:latin typeface="Arial"/>
                        <a:ea typeface="Calibri"/>
                      </a:endParaRP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0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Arial"/>
                          <a:ea typeface="Calibri"/>
                        </a:rPr>
                        <a:t>1</a:t>
                      </a:r>
                    </a:p>
                  </a:txBody>
                  <a:tcPr marL="79693" marR="796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95536" y="5805264"/>
            <a:ext cx="35442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Таблица 2.2 – Заданная таблица истинности</a:t>
            </a:r>
            <a:endParaRPr lang="ru-RU" sz="1400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139952" y="3908375"/>
            <a:ext cx="38164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СКНФ: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y = f(x1,x2,x3) = (x1+x2+x3)·(x1+</a:t>
            </a: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x2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+x3)·(</a:t>
            </a: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x1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+x2+x3)·(</a:t>
            </a: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x1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+x2+</a:t>
            </a: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x3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Графическое представление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06.2018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http://img-lib.wm-help.net/2090046783/i_089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521218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http://img-lib.wm-help.net/2090046783/i_09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068960"/>
            <a:ext cx="5153660" cy="154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://img-lib.wm-help.net/2090046783/i_091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4869160"/>
            <a:ext cx="480758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512</Words>
  <Application>Microsoft Office PowerPoint</Application>
  <PresentationFormat>Экран (4:3)</PresentationFormat>
  <Paragraphs>174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Синтез Логических Схем</vt:lpstr>
      <vt:lpstr>План</vt:lpstr>
      <vt:lpstr>Логические схемы</vt:lpstr>
      <vt:lpstr>Логические схемы</vt:lpstr>
      <vt:lpstr>Базисы</vt:lpstr>
      <vt:lpstr>Синтез</vt:lpstr>
      <vt:lpstr>Совершенная дизъюнктивная нормальная форма (СДНФ)</vt:lpstr>
      <vt:lpstr>Совершенная конъюнктивная нормальная форма (СКНФ) </vt:lpstr>
      <vt:lpstr>Графическое представление</vt:lpstr>
      <vt:lpstr>Построение логической схемы</vt:lpstr>
      <vt:lpstr>Схема устройства, полученная на основе СДНФ, изображена на рисунке 2.1, а на основе СКНФ на рисунке 2.2.    </vt:lpstr>
      <vt:lpstr>Упрощение схемы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Логических Схем</dc:title>
  <dc:creator>Microalab</dc:creator>
  <cp:lastModifiedBy>Microalab</cp:lastModifiedBy>
  <cp:revision>9</cp:revision>
  <dcterms:created xsi:type="dcterms:W3CDTF">2018-06-10T06:52:53Z</dcterms:created>
  <dcterms:modified xsi:type="dcterms:W3CDTF">2018-06-10T08:30:24Z</dcterms:modified>
</cp:coreProperties>
</file>