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4/28/2024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4/28/2024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4/28/2024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18224-814B-4AEF-90A6-4EB7D0BE4460}"/>
              </a:ext>
            </a:extLst>
          </p:cNvPr>
          <p:cNvSpPr>
            <a:spLocks noGrp="1"/>
          </p:cNvSpPr>
          <p:nvPr>
            <p:ph type="ctrTitle"/>
          </p:nvPr>
        </p:nvSpPr>
        <p:spPr/>
        <p:txBody>
          <a:bodyPr/>
          <a:lstStyle/>
          <a:p>
            <a:r>
              <a:rPr lang="es-PE" sz="5400" dirty="0"/>
              <a:t>Predicción de ventas para la cadena de alimentos</a:t>
            </a:r>
            <a:r>
              <a:rPr lang="es-PE" dirty="0"/>
              <a:t>.</a:t>
            </a:r>
          </a:p>
        </p:txBody>
      </p:sp>
      <p:sp>
        <p:nvSpPr>
          <p:cNvPr id="3" name="Subtítulo 2">
            <a:extLst>
              <a:ext uri="{FF2B5EF4-FFF2-40B4-BE49-F238E27FC236}">
                <a16:creationId xmlns:a16="http://schemas.microsoft.com/office/drawing/2014/main" id="{1D59C02A-0ED7-4156-BCA0-FC32C218EE24}"/>
              </a:ext>
            </a:extLst>
          </p:cNvPr>
          <p:cNvSpPr>
            <a:spLocks noGrp="1"/>
          </p:cNvSpPr>
          <p:nvPr>
            <p:ph type="subTitle" idx="1"/>
          </p:nvPr>
        </p:nvSpPr>
        <p:spPr/>
        <p:txBody>
          <a:bodyPr/>
          <a:lstStyle/>
          <a:p>
            <a:r>
              <a:rPr lang="es-PE" dirty="0"/>
              <a:t>Gustavo Garma</a:t>
            </a:r>
          </a:p>
        </p:txBody>
      </p:sp>
    </p:spTree>
    <p:extLst>
      <p:ext uri="{BB962C8B-B14F-4D97-AF65-F5344CB8AC3E}">
        <p14:creationId xmlns:p14="http://schemas.microsoft.com/office/powerpoint/2010/main" val="414172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047A3-B2B5-408C-8771-2774FBD5032E}"/>
              </a:ext>
            </a:extLst>
          </p:cNvPr>
          <p:cNvSpPr>
            <a:spLocks noGrp="1"/>
          </p:cNvSpPr>
          <p:nvPr>
            <p:ph type="title"/>
          </p:nvPr>
        </p:nvSpPr>
        <p:spPr/>
        <p:txBody>
          <a:bodyPr/>
          <a:lstStyle/>
          <a:p>
            <a:r>
              <a:rPr lang="es-PE" dirty="0"/>
              <a:t>Primera Visualización</a:t>
            </a:r>
          </a:p>
        </p:txBody>
      </p:sp>
      <p:pic>
        <p:nvPicPr>
          <p:cNvPr id="1026" name="Picture 2">
            <a:extLst>
              <a:ext uri="{FF2B5EF4-FFF2-40B4-BE49-F238E27FC236}">
                <a16:creationId xmlns:a16="http://schemas.microsoft.com/office/drawing/2014/main" id="{262972A8-68D3-411C-BB68-486B6E33A8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07" y="1819559"/>
            <a:ext cx="8060492" cy="467173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969FB07-F721-4AE2-A4F8-B5725E788342}"/>
              </a:ext>
            </a:extLst>
          </p:cNvPr>
          <p:cNvSpPr txBox="1"/>
          <p:nvPr/>
        </p:nvSpPr>
        <p:spPr>
          <a:xfrm>
            <a:off x="8460420" y="1944208"/>
            <a:ext cx="3114730" cy="3139321"/>
          </a:xfrm>
          <a:prstGeom prst="rect">
            <a:avLst/>
          </a:prstGeom>
          <a:noFill/>
        </p:spPr>
        <p:txBody>
          <a:bodyPr wrap="square" rtlCol="0">
            <a:spAutoFit/>
          </a:bodyPr>
          <a:lstStyle/>
          <a:p>
            <a:pPr algn="just"/>
            <a:r>
              <a:rPr lang="es-ES" dirty="0"/>
              <a:t>En el siguiente gráfico podemos apreciar que en todos los productos las ventas de productos bajos en grasa superan a los productos regulares, esto deja de manifiesto que los productos bajo en grasa se han vuelto muy populares últimamente, eso se demuestra en sus ventas.</a:t>
            </a:r>
            <a:endParaRPr lang="es-PE" dirty="0"/>
          </a:p>
        </p:txBody>
      </p:sp>
    </p:spTree>
    <p:extLst>
      <p:ext uri="{BB962C8B-B14F-4D97-AF65-F5344CB8AC3E}">
        <p14:creationId xmlns:p14="http://schemas.microsoft.com/office/powerpoint/2010/main" val="55825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0EE40-0D20-4AF5-A3F4-E5B1EF451A32}"/>
              </a:ext>
            </a:extLst>
          </p:cNvPr>
          <p:cNvSpPr>
            <a:spLocks noGrp="1"/>
          </p:cNvSpPr>
          <p:nvPr>
            <p:ph type="title"/>
          </p:nvPr>
        </p:nvSpPr>
        <p:spPr/>
        <p:txBody>
          <a:bodyPr/>
          <a:lstStyle/>
          <a:p>
            <a:r>
              <a:rPr lang="es-PE" dirty="0"/>
              <a:t>Segunda Visualización</a:t>
            </a:r>
          </a:p>
        </p:txBody>
      </p:sp>
      <p:pic>
        <p:nvPicPr>
          <p:cNvPr id="2050" name="Picture 2">
            <a:extLst>
              <a:ext uri="{FF2B5EF4-FFF2-40B4-BE49-F238E27FC236}">
                <a16:creationId xmlns:a16="http://schemas.microsoft.com/office/drawing/2014/main" id="{C1E55C84-9788-44A1-B35B-11F7681A14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280" y="1839033"/>
            <a:ext cx="8418764" cy="459727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51BC9D7-4B64-4521-B564-28E0B7C3B008}"/>
              </a:ext>
            </a:extLst>
          </p:cNvPr>
          <p:cNvSpPr txBox="1"/>
          <p:nvPr/>
        </p:nvSpPr>
        <p:spPr>
          <a:xfrm>
            <a:off x="8604045" y="1926454"/>
            <a:ext cx="3283156" cy="3416320"/>
          </a:xfrm>
          <a:prstGeom prst="rect">
            <a:avLst/>
          </a:prstGeom>
          <a:noFill/>
        </p:spPr>
        <p:txBody>
          <a:bodyPr wrap="square" rtlCol="0">
            <a:spAutoFit/>
          </a:bodyPr>
          <a:lstStyle/>
          <a:p>
            <a:pPr algn="just"/>
            <a:r>
              <a:rPr lang="es-ES" dirty="0"/>
              <a:t>Como vemos, el año de establecimiento no es un factor importante para las ventas en ninguno de los 2 tipos de productos. A excepción de año 1998, que hubo una disminución tremenda en ese año, esto demuestra que en ese año se establecieron muy pocos mercados, por lo que su promedio fue muy bajo.</a:t>
            </a:r>
            <a:endParaRPr lang="es-PE" dirty="0"/>
          </a:p>
        </p:txBody>
      </p:sp>
    </p:spTree>
    <p:extLst>
      <p:ext uri="{BB962C8B-B14F-4D97-AF65-F5344CB8AC3E}">
        <p14:creationId xmlns:p14="http://schemas.microsoft.com/office/powerpoint/2010/main" val="356088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6A59E-EE92-47EB-B2B1-966EF2970E3C}"/>
              </a:ext>
            </a:extLst>
          </p:cNvPr>
          <p:cNvSpPr>
            <a:spLocks noGrp="1"/>
          </p:cNvSpPr>
          <p:nvPr>
            <p:ph type="title"/>
          </p:nvPr>
        </p:nvSpPr>
        <p:spPr/>
        <p:txBody>
          <a:bodyPr/>
          <a:lstStyle/>
          <a:p>
            <a:r>
              <a:rPr lang="es-PE" dirty="0"/>
              <a:t>Tercera Visualización</a:t>
            </a:r>
          </a:p>
        </p:txBody>
      </p:sp>
      <p:pic>
        <p:nvPicPr>
          <p:cNvPr id="3074" name="Picture 2">
            <a:extLst>
              <a:ext uri="{FF2B5EF4-FFF2-40B4-BE49-F238E27FC236}">
                <a16:creationId xmlns:a16="http://schemas.microsoft.com/office/drawing/2014/main" id="{94DC80DE-F0CD-4BF6-AEA0-441AD7876B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752" y="1799900"/>
            <a:ext cx="4686976" cy="467554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AB20237-942D-4FC4-92E2-A0D2FB3B8034}"/>
              </a:ext>
            </a:extLst>
          </p:cNvPr>
          <p:cNvSpPr txBox="1"/>
          <p:nvPr/>
        </p:nvSpPr>
        <p:spPr>
          <a:xfrm>
            <a:off x="6551721" y="2093976"/>
            <a:ext cx="4686976" cy="1754326"/>
          </a:xfrm>
          <a:prstGeom prst="rect">
            <a:avLst/>
          </a:prstGeom>
          <a:noFill/>
        </p:spPr>
        <p:txBody>
          <a:bodyPr wrap="square" rtlCol="0">
            <a:spAutoFit/>
          </a:bodyPr>
          <a:lstStyle/>
          <a:p>
            <a:pPr algn="just"/>
            <a:r>
              <a:rPr lang="es-ES" dirty="0"/>
              <a:t>Vemos que en promedio Nivel 1 y 2 generan mayor cantidad de ventas en promedio que el nivel 3 ganándole en casi 10% cada una, esto se puede deber a que en este nivel los mercados son mas pequeños.</a:t>
            </a:r>
            <a:endParaRPr lang="es-PE" dirty="0"/>
          </a:p>
        </p:txBody>
      </p:sp>
    </p:spTree>
    <p:extLst>
      <p:ext uri="{BB962C8B-B14F-4D97-AF65-F5344CB8AC3E}">
        <p14:creationId xmlns:p14="http://schemas.microsoft.com/office/powerpoint/2010/main" val="10200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D3C35-D17C-4E45-8AB1-30B4F3A0DE81}"/>
              </a:ext>
            </a:extLst>
          </p:cNvPr>
          <p:cNvSpPr>
            <a:spLocks noGrp="1"/>
          </p:cNvSpPr>
          <p:nvPr>
            <p:ph type="title"/>
          </p:nvPr>
        </p:nvSpPr>
        <p:spPr/>
        <p:txBody>
          <a:bodyPr/>
          <a:lstStyle/>
          <a:p>
            <a:r>
              <a:rPr lang="es-PE" dirty="0"/>
              <a:t>Correlación de variables para predicción</a:t>
            </a:r>
          </a:p>
        </p:txBody>
      </p:sp>
      <p:pic>
        <p:nvPicPr>
          <p:cNvPr id="4098" name="Picture 2">
            <a:extLst>
              <a:ext uri="{FF2B5EF4-FFF2-40B4-BE49-F238E27FC236}">
                <a16:creationId xmlns:a16="http://schemas.microsoft.com/office/drawing/2014/main" id="{B57EFF02-01C5-4371-8FFA-15DFFD9D0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214" y="1900848"/>
            <a:ext cx="6161204" cy="482817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2106237-C777-4218-849A-D9216E193295}"/>
              </a:ext>
            </a:extLst>
          </p:cNvPr>
          <p:cNvSpPr txBox="1"/>
          <p:nvPr/>
        </p:nvSpPr>
        <p:spPr>
          <a:xfrm>
            <a:off x="6900908" y="4536663"/>
            <a:ext cx="4879760" cy="1169551"/>
          </a:xfrm>
          <a:prstGeom prst="rect">
            <a:avLst/>
          </a:prstGeom>
          <a:noFill/>
        </p:spPr>
        <p:txBody>
          <a:bodyPr wrap="square" rtlCol="0">
            <a:spAutoFit/>
          </a:bodyPr>
          <a:lstStyle/>
          <a:p>
            <a:pPr algn="just"/>
            <a:r>
              <a:rPr lang="es-ES" sz="1400" dirty="0"/>
              <a:t>Podemos ver que la variable que mayor correlación tiene es el </a:t>
            </a:r>
            <a:r>
              <a:rPr lang="es-ES" sz="1400" dirty="0" err="1"/>
              <a:t>Item</a:t>
            </a:r>
            <a:r>
              <a:rPr lang="es-ES" sz="1400" dirty="0"/>
              <a:t> MRP con una correlación positiva de 60%, mientras que </a:t>
            </a:r>
            <a:r>
              <a:rPr lang="es-ES" sz="1400" dirty="0" err="1"/>
              <a:t>Outlet_Type</a:t>
            </a:r>
            <a:r>
              <a:rPr lang="es-ES" sz="1400" dirty="0"/>
              <a:t> tiene una correlación negativa de 30%. Las demás variables no tienen mucha correlación con nuestro target.</a:t>
            </a:r>
            <a:endParaRPr lang="es-PE" sz="1400" dirty="0"/>
          </a:p>
        </p:txBody>
      </p:sp>
      <p:sp>
        <p:nvSpPr>
          <p:cNvPr id="5" name="Rectángulo 4">
            <a:extLst>
              <a:ext uri="{FF2B5EF4-FFF2-40B4-BE49-F238E27FC236}">
                <a16:creationId xmlns:a16="http://schemas.microsoft.com/office/drawing/2014/main" id="{6D64E3F5-FC36-490A-8676-58348BF67CEA}"/>
              </a:ext>
            </a:extLst>
          </p:cNvPr>
          <p:cNvSpPr/>
          <p:nvPr/>
        </p:nvSpPr>
        <p:spPr>
          <a:xfrm>
            <a:off x="6900908" y="1518399"/>
            <a:ext cx="4986291" cy="2893100"/>
          </a:xfrm>
          <a:prstGeom prst="rect">
            <a:avLst/>
          </a:prstGeom>
        </p:spPr>
        <p:txBody>
          <a:bodyPr wrap="square">
            <a:spAutoFit/>
          </a:bodyPr>
          <a:lstStyle/>
          <a:p>
            <a:r>
              <a:rPr lang="es-ES" sz="1400" dirty="0"/>
              <a:t>Primero borramos las columnas que no serán de utilidad, estas serán:</a:t>
            </a:r>
          </a:p>
          <a:p>
            <a:endParaRPr lang="es-ES" sz="1400" dirty="0"/>
          </a:p>
          <a:p>
            <a:r>
              <a:rPr lang="es-ES" sz="1400" dirty="0"/>
              <a:t>-</a:t>
            </a:r>
            <a:r>
              <a:rPr lang="es-ES" sz="1400" dirty="0" err="1"/>
              <a:t>Item_Identifier</a:t>
            </a:r>
            <a:r>
              <a:rPr lang="es-ES" sz="1400" dirty="0"/>
              <a:t>, porque es un código único que no suma nada a nuestro modelo.</a:t>
            </a:r>
          </a:p>
          <a:p>
            <a:r>
              <a:rPr lang="es-ES" sz="1400" dirty="0"/>
              <a:t>-</a:t>
            </a:r>
            <a:r>
              <a:rPr lang="es-ES" sz="1400" dirty="0" err="1"/>
              <a:t>Item_Type</a:t>
            </a:r>
            <a:r>
              <a:rPr lang="es-ES" sz="1400" dirty="0"/>
              <a:t>, porque es una variable categórica pero hay mucha diferencia entre la categoría con más productos y la categoría con menos productos.</a:t>
            </a:r>
          </a:p>
          <a:p>
            <a:r>
              <a:rPr lang="es-ES" sz="1400" dirty="0"/>
              <a:t>-</a:t>
            </a:r>
            <a:r>
              <a:rPr lang="es-ES" sz="1400" dirty="0" err="1"/>
              <a:t>Outlet_Identifier</a:t>
            </a:r>
            <a:r>
              <a:rPr lang="es-ES" sz="1400" dirty="0"/>
              <a:t>, porque es solo un código único del centro comercial.</a:t>
            </a:r>
          </a:p>
          <a:p>
            <a:r>
              <a:rPr lang="es-ES" sz="1400" dirty="0"/>
              <a:t>-</a:t>
            </a:r>
            <a:r>
              <a:rPr lang="es-ES" sz="1400" dirty="0" err="1"/>
              <a:t>Outlet_Establishment_Year</a:t>
            </a:r>
            <a:r>
              <a:rPr lang="es-ES" sz="1400" dirty="0"/>
              <a:t>, porque solo nos muestra el año que se creo el centro comercial, pero no tiene mayor importancia en sus productos.</a:t>
            </a:r>
            <a:endParaRPr lang="es-PE" sz="1400" dirty="0"/>
          </a:p>
        </p:txBody>
      </p:sp>
    </p:spTree>
    <p:extLst>
      <p:ext uri="{BB962C8B-B14F-4D97-AF65-F5344CB8AC3E}">
        <p14:creationId xmlns:p14="http://schemas.microsoft.com/office/powerpoint/2010/main" val="82095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6280A-1C66-49F1-B6EF-589A2634ED80}"/>
              </a:ext>
            </a:extLst>
          </p:cNvPr>
          <p:cNvSpPr>
            <a:spLocks noGrp="1"/>
          </p:cNvSpPr>
          <p:nvPr>
            <p:ph type="title"/>
          </p:nvPr>
        </p:nvSpPr>
        <p:spPr/>
        <p:txBody>
          <a:bodyPr/>
          <a:lstStyle/>
          <a:p>
            <a:r>
              <a:rPr lang="es-PE" dirty="0"/>
              <a:t>Modelos de predicción</a:t>
            </a:r>
          </a:p>
        </p:txBody>
      </p:sp>
      <p:sp>
        <p:nvSpPr>
          <p:cNvPr id="4" name="CuadroTexto 3">
            <a:extLst>
              <a:ext uri="{FF2B5EF4-FFF2-40B4-BE49-F238E27FC236}">
                <a16:creationId xmlns:a16="http://schemas.microsoft.com/office/drawing/2014/main" id="{04CB8A9A-67BC-4F59-BB50-53C73B6C3383}"/>
              </a:ext>
            </a:extLst>
          </p:cNvPr>
          <p:cNvSpPr txBox="1"/>
          <p:nvPr/>
        </p:nvSpPr>
        <p:spPr>
          <a:xfrm>
            <a:off x="814495" y="2252646"/>
            <a:ext cx="2026260" cy="923330"/>
          </a:xfrm>
          <a:prstGeom prst="rect">
            <a:avLst/>
          </a:prstGeom>
          <a:noFill/>
        </p:spPr>
        <p:txBody>
          <a:bodyPr wrap="none" rtlCol="0">
            <a:spAutoFit/>
          </a:bodyPr>
          <a:lstStyle/>
          <a:p>
            <a:r>
              <a:rPr lang="es-PE" dirty="0"/>
              <a:t>Regresión Lineal:</a:t>
            </a:r>
          </a:p>
          <a:p>
            <a:endParaRPr lang="es-PE" dirty="0"/>
          </a:p>
          <a:p>
            <a:r>
              <a:rPr lang="es-PE" dirty="0"/>
              <a:t>Score Test: 50%</a:t>
            </a:r>
          </a:p>
        </p:txBody>
      </p:sp>
      <p:sp>
        <p:nvSpPr>
          <p:cNvPr id="5" name="CuadroTexto 4">
            <a:extLst>
              <a:ext uri="{FF2B5EF4-FFF2-40B4-BE49-F238E27FC236}">
                <a16:creationId xmlns:a16="http://schemas.microsoft.com/office/drawing/2014/main" id="{74D55923-A67D-42FC-A7A9-98557DE2146D}"/>
              </a:ext>
            </a:extLst>
          </p:cNvPr>
          <p:cNvSpPr txBox="1"/>
          <p:nvPr/>
        </p:nvSpPr>
        <p:spPr>
          <a:xfrm>
            <a:off x="4147352" y="2252646"/>
            <a:ext cx="1861151" cy="923330"/>
          </a:xfrm>
          <a:prstGeom prst="rect">
            <a:avLst/>
          </a:prstGeom>
          <a:noFill/>
        </p:spPr>
        <p:txBody>
          <a:bodyPr wrap="none" rtlCol="0">
            <a:spAutoFit/>
          </a:bodyPr>
          <a:lstStyle/>
          <a:p>
            <a:r>
              <a:rPr lang="es-PE" dirty="0"/>
              <a:t>Regresión KNN:</a:t>
            </a:r>
          </a:p>
          <a:p>
            <a:endParaRPr lang="es-PE" dirty="0"/>
          </a:p>
          <a:p>
            <a:r>
              <a:rPr lang="es-PE" dirty="0"/>
              <a:t>Score Test: 57%</a:t>
            </a:r>
          </a:p>
        </p:txBody>
      </p:sp>
      <p:sp>
        <p:nvSpPr>
          <p:cNvPr id="6" name="CuadroTexto 5">
            <a:extLst>
              <a:ext uri="{FF2B5EF4-FFF2-40B4-BE49-F238E27FC236}">
                <a16:creationId xmlns:a16="http://schemas.microsoft.com/office/drawing/2014/main" id="{B39D1816-FE12-457A-B0E1-B74DC6166F52}"/>
              </a:ext>
            </a:extLst>
          </p:cNvPr>
          <p:cNvSpPr txBox="1"/>
          <p:nvPr/>
        </p:nvSpPr>
        <p:spPr>
          <a:xfrm>
            <a:off x="7315100" y="2252646"/>
            <a:ext cx="2946897" cy="923330"/>
          </a:xfrm>
          <a:prstGeom prst="rect">
            <a:avLst/>
          </a:prstGeom>
          <a:noFill/>
        </p:spPr>
        <p:txBody>
          <a:bodyPr wrap="none" rtlCol="0">
            <a:spAutoFit/>
          </a:bodyPr>
          <a:lstStyle/>
          <a:p>
            <a:r>
              <a:rPr lang="es-PE" dirty="0"/>
              <a:t>Regresión </a:t>
            </a:r>
            <a:r>
              <a:rPr lang="es-PE" dirty="0" err="1"/>
              <a:t>Random</a:t>
            </a:r>
            <a:r>
              <a:rPr lang="es-PE" dirty="0"/>
              <a:t> Forest:</a:t>
            </a:r>
          </a:p>
          <a:p>
            <a:endParaRPr lang="es-PE" dirty="0"/>
          </a:p>
          <a:p>
            <a:r>
              <a:rPr lang="es-PE" dirty="0"/>
              <a:t>Score Test: 53%</a:t>
            </a:r>
          </a:p>
        </p:txBody>
      </p:sp>
      <p:sp>
        <p:nvSpPr>
          <p:cNvPr id="7" name="CuadroTexto 6">
            <a:extLst>
              <a:ext uri="{FF2B5EF4-FFF2-40B4-BE49-F238E27FC236}">
                <a16:creationId xmlns:a16="http://schemas.microsoft.com/office/drawing/2014/main" id="{7BD7D8A4-203D-486D-A96F-2143A28336D7}"/>
              </a:ext>
            </a:extLst>
          </p:cNvPr>
          <p:cNvSpPr txBox="1"/>
          <p:nvPr/>
        </p:nvSpPr>
        <p:spPr>
          <a:xfrm>
            <a:off x="264079" y="3529958"/>
            <a:ext cx="11481078" cy="3293209"/>
          </a:xfrm>
          <a:prstGeom prst="rect">
            <a:avLst/>
          </a:prstGeom>
          <a:noFill/>
        </p:spPr>
        <p:txBody>
          <a:bodyPr wrap="square" rtlCol="0">
            <a:spAutoFit/>
          </a:bodyPr>
          <a:lstStyle/>
          <a:p>
            <a:r>
              <a:rPr lang="es-PE" sz="2800" u="sng" dirty="0"/>
              <a:t>Conclusiones:</a:t>
            </a:r>
          </a:p>
          <a:p>
            <a:endParaRPr lang="es-ES" dirty="0"/>
          </a:p>
          <a:p>
            <a:r>
              <a:rPr lang="es-ES" dirty="0"/>
              <a:t>-El modelo con el mejor rendimiento es el KNN Regresor con un 56.7% de eficiencia.</a:t>
            </a:r>
          </a:p>
          <a:p>
            <a:endParaRPr lang="es-ES" dirty="0"/>
          </a:p>
          <a:p>
            <a:r>
              <a:rPr lang="es-ES" dirty="0"/>
              <a:t>-Ninguno de los modelos tiene una alta precisión, esto debido a que, como se vio en el gráfico de correlación, los valores de las otras columnas tienen muy poca correlación con nuestro target, salvo el RMP.</a:t>
            </a:r>
          </a:p>
          <a:p>
            <a:endParaRPr lang="es-ES" dirty="0"/>
          </a:p>
          <a:p>
            <a:r>
              <a:rPr lang="es-ES" dirty="0"/>
              <a:t>-En la vida real ninguno de nuestros modelos podría ser utilizado, ya que para predecir este tipo de ventas por lo menos necesitaríamos de un 90% de precisión, dado que un modelo que acierte 1 de cada 2 aproximadamente no podría ser muy fiable.</a:t>
            </a:r>
          </a:p>
          <a:p>
            <a:endParaRPr lang="es-PE" dirty="0"/>
          </a:p>
        </p:txBody>
      </p:sp>
    </p:spTree>
    <p:extLst>
      <p:ext uri="{BB962C8B-B14F-4D97-AF65-F5344CB8AC3E}">
        <p14:creationId xmlns:p14="http://schemas.microsoft.com/office/powerpoint/2010/main" val="373974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{40C5B12A-338A-4DCF-96BE-8119C4CD054B}tf03090434</Template>
  <TotalTime>16</TotalTime>
  <Words>456</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Rockwell</vt:lpstr>
      <vt:lpstr>Rockwell Condensed</vt:lpstr>
      <vt:lpstr>Wingdings</vt:lpstr>
      <vt:lpstr>Letras en madera</vt:lpstr>
      <vt:lpstr>Predicción de ventas para la cadena de alimentos.</vt:lpstr>
      <vt:lpstr>Primera Visualización</vt:lpstr>
      <vt:lpstr>Segunda Visualización</vt:lpstr>
      <vt:lpstr>Tercera Visualización</vt:lpstr>
      <vt:lpstr>Correlación de variables para predicción</vt:lpstr>
      <vt:lpstr>Modelos de predicción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ventas para la cadena de alimentos.</dc:title>
  <dc:creator>andre garma rojas</dc:creator>
  <cp:lastModifiedBy>andre garma rojas</cp:lastModifiedBy>
  <cp:revision>2</cp:revision>
  <dcterms:created xsi:type="dcterms:W3CDTF">2024-04-28T20:59:55Z</dcterms:created>
  <dcterms:modified xsi:type="dcterms:W3CDTF">2024-04-28T21:16:42Z</dcterms:modified>
</cp:coreProperties>
</file>